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9"/>
  </p:notesMasterIdLst>
  <p:handoutMasterIdLst>
    <p:handoutMasterId r:id="rId30"/>
  </p:handoutMasterIdLst>
  <p:sldIdLst>
    <p:sldId id="1641" r:id="rId5"/>
    <p:sldId id="1663" r:id="rId6"/>
    <p:sldId id="1658" r:id="rId7"/>
    <p:sldId id="270" r:id="rId8"/>
    <p:sldId id="281" r:id="rId9"/>
    <p:sldId id="1640" r:id="rId10"/>
    <p:sldId id="338" r:id="rId11"/>
    <p:sldId id="258" r:id="rId12"/>
    <p:sldId id="1544" r:id="rId13"/>
    <p:sldId id="1664" r:id="rId14"/>
    <p:sldId id="1665" r:id="rId15"/>
    <p:sldId id="1615" r:id="rId16"/>
    <p:sldId id="1543" r:id="rId17"/>
    <p:sldId id="1656" r:id="rId18"/>
    <p:sldId id="1653" r:id="rId19"/>
    <p:sldId id="1662" r:id="rId20"/>
    <p:sldId id="1553" r:id="rId21"/>
    <p:sldId id="282" r:id="rId22"/>
    <p:sldId id="1657" r:id="rId23"/>
    <p:sldId id="1659" r:id="rId24"/>
    <p:sldId id="1545" r:id="rId25"/>
    <p:sldId id="1624" r:id="rId26"/>
    <p:sldId id="1660" r:id="rId27"/>
    <p:sldId id="166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Tekijä"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FF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C46A93-4BDC-48D4-BF67-B48216133731}" type="datetimeFigureOut">
              <a:rPr lang="fi-FI" smtClean="0"/>
              <a:t>21.8.2024</a:t>
            </a:fld>
            <a:endParaRPr lang="fi-FI"/>
          </a:p>
        </p:txBody>
      </p:sp>
      <p:sp>
        <p:nvSpPr>
          <p:cNvPr id="4" name="Alatunnisteen paikkamerk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F69CA2-D5FB-4C95-81A8-2D50ACAFC897}" type="slidenum">
              <a:rPr lang="fi-FI" smtClean="0"/>
              <a:t>‹#›</a:t>
            </a:fld>
            <a:endParaRPr lang="fi-FI"/>
          </a:p>
        </p:txBody>
      </p:sp>
    </p:spTree>
    <p:extLst>
      <p:ext uri="{BB962C8B-B14F-4D97-AF65-F5344CB8AC3E}">
        <p14:creationId xmlns:p14="http://schemas.microsoft.com/office/powerpoint/2010/main" val="1876342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AC784-19A7-4F5F-805E-37E1E8C6FC61}" type="datetimeFigureOut">
              <a:rPr lang="fi-FI" smtClean="0"/>
              <a:t>21.8.2024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36D51-36CE-4CD4-A753-B3178D82F217}" type="slidenum">
              <a:rPr lang="fi-FI" smtClean="0"/>
              <a:t>‹#›</a:t>
            </a:fld>
            <a:endParaRPr lang="fi-FI"/>
          </a:p>
        </p:txBody>
      </p:sp>
    </p:spTree>
    <p:extLst>
      <p:ext uri="{BB962C8B-B14F-4D97-AF65-F5344CB8AC3E}">
        <p14:creationId xmlns:p14="http://schemas.microsoft.com/office/powerpoint/2010/main" val="339887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elda.helsinki.fi/handle/10138/299501"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yle.fi/uutiset/3-10677907"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elda.helsinki.fi/handle/10138/29950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yle.fi/uutiset/3-10677907"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vershootday.org/newsroom/past-earth-overshoot-day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Ihminen tarvitsee luontoa, sillä luonto tuottaa ihmisten tarvitsemat ekosysteemipalvelut (voi olla liian hankala sana nuorille). Ekosysteemit ylläpitävät yhteiskuntia, jotka luovat talouksia – ei toisin päin. Lisämateriaalia: https://wwf.fi/mediabank/9043.pdf</a:t>
            </a:r>
          </a:p>
        </p:txBody>
      </p:sp>
      <p:sp>
        <p:nvSpPr>
          <p:cNvPr id="4" name="Dian numeron paikkamerkki 3"/>
          <p:cNvSpPr>
            <a:spLocks noGrp="1"/>
          </p:cNvSpPr>
          <p:nvPr>
            <p:ph type="sldNum" sz="quarter" idx="5"/>
          </p:nvPr>
        </p:nvSpPr>
        <p:spPr/>
        <p:txBody>
          <a:bodyPr/>
          <a:lstStyle/>
          <a:p>
            <a:fld id="{04D36D51-36CE-4CD4-A753-B3178D82F217}" type="slidenum">
              <a:rPr lang="fi-FI" smtClean="0"/>
              <a:t>4</a:t>
            </a:fld>
            <a:endParaRPr lang="fi-FI"/>
          </a:p>
        </p:txBody>
      </p:sp>
    </p:spTree>
    <p:extLst>
      <p:ext uri="{BB962C8B-B14F-4D97-AF65-F5344CB8AC3E}">
        <p14:creationId xmlns:p14="http://schemas.microsoft.com/office/powerpoint/2010/main" val="13366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0" i="0" dirty="0">
                <a:solidFill>
                  <a:srgbClr val="3C4043"/>
                </a:solidFill>
                <a:effectLst/>
                <a:latin typeface="Roboto" panose="02000000000000000000" pitchFamily="2" charset="0"/>
              </a:rPr>
              <a:t>Renewable natural resources do not run out or decrease too much unless they are used more than they are renewable. Water is a renewable natural resource. Nevertheless, there is not enough water for everyone. FAO has estimated (2007) that by 2025, two-thirds of the world's population will live in areas suffering from intermittent water scarcity. Other renewable natural resources include: berries, mushrooms, fruits, plants, root vegetables, fish, various shellfish, game, trees, biomass, biogas.</a:t>
            </a:r>
            <a:endParaRPr lang="fi-FI" dirty="0"/>
          </a:p>
        </p:txBody>
      </p:sp>
      <p:sp>
        <p:nvSpPr>
          <p:cNvPr id="4" name="Dian numeron paikkamerkki 3"/>
          <p:cNvSpPr>
            <a:spLocks noGrp="1"/>
          </p:cNvSpPr>
          <p:nvPr>
            <p:ph type="sldNum" sz="quarter" idx="5"/>
          </p:nvPr>
        </p:nvSpPr>
        <p:spPr/>
        <p:txBody>
          <a:bodyPr/>
          <a:lstStyle/>
          <a:p>
            <a:pPr rtl="0"/>
            <a:fld id="{6B83F1C3-4FA3-4491-97F4-43CA9C8BDFDF}" type="slidenum">
              <a:rPr lang="fi-FI" noProof="0" smtClean="0"/>
              <a:t>7</a:t>
            </a:fld>
            <a:endParaRPr lang="fi-FI" noProof="0"/>
          </a:p>
        </p:txBody>
      </p:sp>
    </p:spTree>
    <p:extLst>
      <p:ext uri="{BB962C8B-B14F-4D97-AF65-F5344CB8AC3E}">
        <p14:creationId xmlns:p14="http://schemas.microsoft.com/office/powerpoint/2010/main" val="202454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Nonrenewable</a:t>
            </a:r>
            <a:r>
              <a:rPr lang="fi-FI" dirty="0"/>
              <a:t> </a:t>
            </a:r>
            <a:r>
              <a:rPr lang="fi-FI" dirty="0" err="1"/>
              <a:t>natural</a:t>
            </a:r>
            <a:r>
              <a:rPr lang="fi-FI" dirty="0"/>
              <a:t> </a:t>
            </a:r>
            <a:r>
              <a:rPr lang="fi-FI" dirty="0" err="1"/>
              <a:t>resources</a:t>
            </a:r>
            <a:endParaRPr lang="fi-FI" dirty="0"/>
          </a:p>
          <a:p>
            <a:r>
              <a:rPr lang="en-US" dirty="0"/>
              <a:t>There is always a limited amount of non-renewable natural resources, but they can be depleted or conserved (</a:t>
            </a:r>
            <a:r>
              <a:rPr lang="en-US" dirty="0" err="1"/>
              <a:t>Mäntyranta,H</a:t>
            </a:r>
            <a:r>
              <a:rPr lang="en-US" dirty="0"/>
              <a:t>. 2009).</a:t>
            </a:r>
          </a:p>
          <a:p>
            <a:r>
              <a:rPr lang="en-US" dirty="0"/>
              <a:t>The reserves of exhaustible natural resources decrease when they are used. Such are, for example, fossil fuels.</a:t>
            </a:r>
          </a:p>
          <a:p>
            <a:r>
              <a:rPr lang="en-US" dirty="0"/>
              <a:t>  There is also a limited amount of natural resources that can be preserved, and their sources are depleted as they are used. However, if the use is sustainable, their total number does not decrease, because they can always be reused. All metals are such natural resources.</a:t>
            </a:r>
            <a:endParaRPr lang="fi-FI" dirty="0"/>
          </a:p>
        </p:txBody>
      </p:sp>
      <p:sp>
        <p:nvSpPr>
          <p:cNvPr id="4" name="Dian numeron paikkamerkki 3"/>
          <p:cNvSpPr>
            <a:spLocks noGrp="1"/>
          </p:cNvSpPr>
          <p:nvPr>
            <p:ph type="sldNum" sz="quarter" idx="5"/>
          </p:nvPr>
        </p:nvSpPr>
        <p:spPr/>
        <p:txBody>
          <a:bodyPr/>
          <a:lstStyle/>
          <a:p>
            <a:pPr rtl="0"/>
            <a:fld id="{6B83F1C3-4FA3-4491-97F4-43CA9C8BDFDF}" type="slidenum">
              <a:rPr lang="fi-FI" noProof="0" smtClean="0"/>
              <a:t>8</a:t>
            </a:fld>
            <a:endParaRPr lang="fi-FI" noProof="0"/>
          </a:p>
        </p:txBody>
      </p:sp>
    </p:spTree>
    <p:extLst>
      <p:ext uri="{BB962C8B-B14F-4D97-AF65-F5344CB8AC3E}">
        <p14:creationId xmlns:p14="http://schemas.microsoft.com/office/powerpoint/2010/main" val="302276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Tarvitsisimme 1,75 maapalloa, jotta koko maailman ihmisten yhteenlaskettu nykyinen kulutus voitaisiin kattaa. Vaikka viime vuosina ylikulutuspäivä aikaistuminen on hidastunut, ylikulutuksen hetki koitti tänä ja viime vuonna historiallisen aikaisin heinäkuussa.</a:t>
            </a:r>
          </a:p>
        </p:txBody>
      </p:sp>
      <p:sp>
        <p:nvSpPr>
          <p:cNvPr id="4" name="Dian numeron paikkamerkki 3"/>
          <p:cNvSpPr>
            <a:spLocks noGrp="1"/>
          </p:cNvSpPr>
          <p:nvPr>
            <p:ph type="sldNum" sz="quarter" idx="5"/>
          </p:nvPr>
        </p:nvSpPr>
        <p:spPr/>
        <p:txBody>
          <a:bodyPr/>
          <a:lstStyle/>
          <a:p>
            <a:fld id="{04D36D51-36CE-4CD4-A753-B3178D82F217}" type="slidenum">
              <a:rPr lang="fi-FI" smtClean="0"/>
              <a:t>9</a:t>
            </a:fld>
            <a:endParaRPr lang="fi-FI"/>
          </a:p>
        </p:txBody>
      </p:sp>
    </p:spTree>
    <p:extLst>
      <p:ext uri="{BB962C8B-B14F-4D97-AF65-F5344CB8AC3E}">
        <p14:creationId xmlns:p14="http://schemas.microsoft.com/office/powerpoint/2010/main" val="2588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t>Suomen</a:t>
            </a:r>
            <a:r>
              <a:rPr lang="en-US" dirty="0"/>
              <a:t> </a:t>
            </a:r>
            <a:r>
              <a:rPr lang="en-US" dirty="0" err="1"/>
              <a:t>lajien</a:t>
            </a:r>
            <a:r>
              <a:rPr lang="en-US" dirty="0"/>
              <a:t> </a:t>
            </a:r>
            <a:r>
              <a:rPr lang="en-US" dirty="0" err="1"/>
              <a:t>uhanalaisuus</a:t>
            </a:r>
            <a:r>
              <a:rPr lang="en-US" dirty="0"/>
              <a:t>, </a:t>
            </a:r>
            <a:r>
              <a:rPr lang="en-US" dirty="0" err="1"/>
              <a:t>punainen</a:t>
            </a:r>
            <a:r>
              <a:rPr lang="en-US" dirty="0"/>
              <a:t> kirja2019: </a:t>
            </a:r>
            <a:r>
              <a:rPr lang="en-US" dirty="0">
                <a:hlinkClick r:id="rId3"/>
              </a:rPr>
              <a:t>https://helda.helsinki.fi/handle/10138/299501</a:t>
            </a:r>
            <a:endParaRPr lang="en-US" dirty="0">
              <a:cs typeface="Calibri"/>
            </a:endParaRPr>
          </a:p>
          <a:p>
            <a:endParaRPr lang="en-US" dirty="0">
              <a:cs typeface="Calibri"/>
            </a:endParaRPr>
          </a:p>
          <a:p>
            <a:r>
              <a:rPr lang="en-US" dirty="0"/>
              <a:t>1. </a:t>
            </a:r>
            <a:r>
              <a:rPr lang="en-US" dirty="0" err="1"/>
              <a:t>Suomen</a:t>
            </a:r>
            <a:r>
              <a:rPr lang="en-US" dirty="0"/>
              <a:t> </a:t>
            </a:r>
            <a:r>
              <a:rPr lang="en-US" dirty="0" err="1"/>
              <a:t>maapinta-alasta</a:t>
            </a:r>
            <a:r>
              <a:rPr lang="en-US" dirty="0"/>
              <a:t> on </a:t>
            </a:r>
            <a:r>
              <a:rPr lang="en-US" dirty="0" err="1"/>
              <a:t>metsätalousmaata</a:t>
            </a:r>
            <a:r>
              <a:rPr lang="en-US" dirty="0"/>
              <a:t> </a:t>
            </a:r>
            <a:r>
              <a:rPr lang="en-US" dirty="0" err="1"/>
              <a:t>noin</a:t>
            </a:r>
            <a:r>
              <a:rPr lang="en-US" dirty="0"/>
              <a:t> 86 %. </a:t>
            </a:r>
            <a:r>
              <a:rPr lang="en-US" dirty="0" err="1"/>
              <a:t>Metsätalous</a:t>
            </a:r>
            <a:r>
              <a:rPr lang="en-US" dirty="0"/>
              <a:t> </a:t>
            </a:r>
            <a:r>
              <a:rPr lang="en-US" dirty="0" err="1"/>
              <a:t>sekä</a:t>
            </a:r>
            <a:r>
              <a:rPr lang="en-US" dirty="0"/>
              <a:t> </a:t>
            </a:r>
            <a:r>
              <a:rPr lang="en-US" dirty="0" err="1"/>
              <a:t>pienentää</a:t>
            </a:r>
            <a:r>
              <a:rPr lang="en-US" dirty="0"/>
              <a:t> </a:t>
            </a:r>
            <a:r>
              <a:rPr lang="en-US" dirty="0" err="1"/>
              <a:t>lajien</a:t>
            </a:r>
            <a:r>
              <a:rPr lang="en-US" dirty="0"/>
              <a:t> </a:t>
            </a:r>
            <a:r>
              <a:rPr lang="en-US" dirty="0" err="1"/>
              <a:t>elinympäristön</a:t>
            </a:r>
            <a:r>
              <a:rPr lang="en-US" dirty="0"/>
              <a:t> </a:t>
            </a:r>
            <a:r>
              <a:rPr lang="en-US" dirty="0" err="1"/>
              <a:t>määrää</a:t>
            </a:r>
            <a:r>
              <a:rPr lang="en-US" dirty="0"/>
              <a:t> </a:t>
            </a:r>
            <a:r>
              <a:rPr lang="en-US" dirty="0" err="1"/>
              <a:t>että</a:t>
            </a:r>
            <a:r>
              <a:rPr lang="en-US" dirty="0"/>
              <a:t> </a:t>
            </a:r>
            <a:r>
              <a:rPr lang="en-US" dirty="0" err="1"/>
              <a:t>laskee</a:t>
            </a:r>
            <a:r>
              <a:rPr lang="en-US" dirty="0"/>
              <a:t> </a:t>
            </a:r>
            <a:r>
              <a:rPr lang="en-US" dirty="0" err="1"/>
              <a:t>sen</a:t>
            </a:r>
            <a:r>
              <a:rPr lang="en-US" dirty="0"/>
              <a:t> </a:t>
            </a:r>
            <a:r>
              <a:rPr lang="en-US" dirty="0" err="1"/>
              <a:t>laatua</a:t>
            </a:r>
            <a:r>
              <a:rPr lang="en-US" dirty="0"/>
              <a:t>. Tapa, </a:t>
            </a:r>
            <a:r>
              <a:rPr lang="en-US" dirty="0" err="1"/>
              <a:t>jolla</a:t>
            </a:r>
            <a:r>
              <a:rPr lang="en-US" dirty="0"/>
              <a:t> </a:t>
            </a:r>
            <a:r>
              <a:rPr lang="en-US" dirty="0" err="1"/>
              <a:t>metsätaloutta</a:t>
            </a:r>
            <a:r>
              <a:rPr lang="en-US" dirty="0"/>
              <a:t> </a:t>
            </a:r>
            <a:r>
              <a:rPr lang="en-US" dirty="0" err="1"/>
              <a:t>nykyisin</a:t>
            </a:r>
            <a:r>
              <a:rPr lang="en-US" dirty="0"/>
              <a:t> </a:t>
            </a:r>
            <a:r>
              <a:rPr lang="en-US" dirty="0" err="1"/>
              <a:t>toteutetaan</a:t>
            </a:r>
            <a:r>
              <a:rPr lang="en-US" dirty="0"/>
              <a:t>, on </a:t>
            </a:r>
            <a:r>
              <a:rPr lang="en-US" dirty="0" err="1"/>
              <a:t>monien</a:t>
            </a:r>
            <a:r>
              <a:rPr lang="en-US" dirty="0"/>
              <a:t> </a:t>
            </a:r>
            <a:r>
              <a:rPr lang="en-US" dirty="0" err="1"/>
              <a:t>lajien</a:t>
            </a:r>
            <a:r>
              <a:rPr lang="en-US" dirty="0"/>
              <a:t> </a:t>
            </a:r>
            <a:r>
              <a:rPr lang="en-US" dirty="0" err="1"/>
              <a:t>kannalta</a:t>
            </a:r>
            <a:r>
              <a:rPr lang="en-US" dirty="0"/>
              <a:t> </a:t>
            </a:r>
            <a:r>
              <a:rPr lang="en-US" dirty="0" err="1"/>
              <a:t>kestämätöntä</a:t>
            </a:r>
            <a:r>
              <a:rPr lang="en-US" dirty="0"/>
              <a:t> </a:t>
            </a:r>
            <a:r>
              <a:rPr lang="en-US" dirty="0" err="1"/>
              <a:t>muun</a:t>
            </a:r>
            <a:r>
              <a:rPr lang="en-US" dirty="0"/>
              <a:t> </a:t>
            </a:r>
            <a:r>
              <a:rPr lang="en-US" dirty="0" err="1"/>
              <a:t>muassa</a:t>
            </a:r>
            <a:r>
              <a:rPr lang="en-US" dirty="0"/>
              <a:t> </a:t>
            </a:r>
            <a:r>
              <a:rPr lang="en-US" dirty="0" err="1"/>
              <a:t>vanhojen</a:t>
            </a:r>
            <a:r>
              <a:rPr lang="en-US" dirty="0"/>
              <a:t> </a:t>
            </a:r>
            <a:r>
              <a:rPr lang="en-US" dirty="0" err="1"/>
              <a:t>puiden</a:t>
            </a:r>
            <a:r>
              <a:rPr lang="en-US" dirty="0"/>
              <a:t> </a:t>
            </a:r>
            <a:r>
              <a:rPr lang="en-US" dirty="0" err="1"/>
              <a:t>sekä</a:t>
            </a:r>
            <a:r>
              <a:rPr lang="en-US" dirty="0"/>
              <a:t> </a:t>
            </a:r>
            <a:r>
              <a:rPr lang="en-US" u="sng" dirty="0" err="1">
                <a:hlinkClick r:id="rId4"/>
              </a:rPr>
              <a:t>lahopuun</a:t>
            </a:r>
            <a:r>
              <a:rPr lang="en-US" u="sng" dirty="0">
                <a:hlinkClick r:id="rId4"/>
              </a:rPr>
              <a:t> </a:t>
            </a:r>
            <a:r>
              <a:rPr lang="en-US" u="sng" dirty="0" err="1">
                <a:hlinkClick r:id="rId4"/>
              </a:rPr>
              <a:t>vähenemisen</a:t>
            </a:r>
            <a:r>
              <a:rPr lang="en-US" dirty="0"/>
              <a:t> </a:t>
            </a:r>
            <a:r>
              <a:rPr lang="en-US" dirty="0" err="1"/>
              <a:t>vuoksi</a:t>
            </a:r>
            <a:r>
              <a:rPr lang="en-US" dirty="0"/>
              <a:t>.</a:t>
            </a:r>
            <a:endParaRPr lang="en-US" dirty="0">
              <a:cs typeface="Calibri"/>
            </a:endParaRPr>
          </a:p>
          <a:p>
            <a:endParaRPr lang="en-US" dirty="0">
              <a:cs typeface="Calibri"/>
            </a:endParaRPr>
          </a:p>
          <a:p>
            <a:r>
              <a:rPr lang="en-US" dirty="0"/>
              <a:t>2. </a:t>
            </a:r>
            <a:r>
              <a:rPr lang="en-US" dirty="0" err="1"/>
              <a:t>Viime</a:t>
            </a:r>
            <a:r>
              <a:rPr lang="en-US" dirty="0"/>
              <a:t> </a:t>
            </a:r>
            <a:r>
              <a:rPr lang="en-US" dirty="0" err="1"/>
              <a:t>vuosikymmenien</a:t>
            </a:r>
            <a:r>
              <a:rPr lang="en-US" dirty="0"/>
              <a:t> </a:t>
            </a:r>
            <a:r>
              <a:rPr lang="en-US" dirty="0" err="1"/>
              <a:t>aikana</a:t>
            </a:r>
            <a:r>
              <a:rPr lang="en-US" dirty="0"/>
              <a:t> </a:t>
            </a:r>
            <a:r>
              <a:rPr lang="en-US" dirty="0" err="1"/>
              <a:t>edennyt</a:t>
            </a:r>
            <a:r>
              <a:rPr lang="en-US" dirty="0"/>
              <a:t> </a:t>
            </a:r>
            <a:r>
              <a:rPr lang="en-US" dirty="0" err="1"/>
              <a:t>muutos</a:t>
            </a:r>
            <a:r>
              <a:rPr lang="en-US" dirty="0"/>
              <a:t> </a:t>
            </a:r>
            <a:r>
              <a:rPr lang="en-US" dirty="0" err="1"/>
              <a:t>maataloudessa</a:t>
            </a:r>
            <a:r>
              <a:rPr lang="en-US" dirty="0"/>
              <a:t> on </a:t>
            </a:r>
            <a:r>
              <a:rPr lang="en-US" dirty="0" err="1"/>
              <a:t>lähes</a:t>
            </a:r>
            <a:r>
              <a:rPr lang="en-US" dirty="0"/>
              <a:t> </a:t>
            </a:r>
            <a:r>
              <a:rPr lang="en-US" dirty="0" err="1"/>
              <a:t>yhtä</a:t>
            </a:r>
            <a:r>
              <a:rPr lang="en-US" dirty="0"/>
              <a:t> </a:t>
            </a:r>
            <a:r>
              <a:rPr lang="en-US" dirty="0" err="1"/>
              <a:t>suuri</a:t>
            </a:r>
            <a:r>
              <a:rPr lang="en-US" dirty="0"/>
              <a:t> </a:t>
            </a:r>
            <a:r>
              <a:rPr lang="en-US" dirty="0" err="1"/>
              <a:t>uhkatekijä</a:t>
            </a:r>
            <a:r>
              <a:rPr lang="en-US" dirty="0"/>
              <a:t> </a:t>
            </a:r>
            <a:r>
              <a:rPr lang="en-US" dirty="0" err="1"/>
              <a:t>eliölajeille</a:t>
            </a:r>
            <a:r>
              <a:rPr lang="en-US" dirty="0"/>
              <a:t> </a:t>
            </a:r>
            <a:r>
              <a:rPr lang="en-US" dirty="0" err="1"/>
              <a:t>kuin</a:t>
            </a:r>
            <a:r>
              <a:rPr lang="en-US" dirty="0"/>
              <a:t> </a:t>
            </a:r>
            <a:r>
              <a:rPr lang="en-US" dirty="0" err="1"/>
              <a:t>metsätalous</a:t>
            </a:r>
            <a:r>
              <a:rPr lang="en-US" dirty="0"/>
              <a:t>. </a:t>
            </a:r>
            <a:r>
              <a:rPr lang="en-US" dirty="0" err="1"/>
              <a:t>Perinteinen</a:t>
            </a:r>
            <a:r>
              <a:rPr lang="en-US" dirty="0"/>
              <a:t> </a:t>
            </a:r>
            <a:r>
              <a:rPr lang="en-US" dirty="0" err="1"/>
              <a:t>maatalous</a:t>
            </a:r>
            <a:r>
              <a:rPr lang="en-US" dirty="0"/>
              <a:t> </a:t>
            </a:r>
            <a:r>
              <a:rPr lang="en-US" dirty="0" err="1"/>
              <a:t>loi</a:t>
            </a:r>
            <a:r>
              <a:rPr lang="en-US" dirty="0"/>
              <a:t> </a:t>
            </a:r>
            <a:r>
              <a:rPr lang="en-US" dirty="0" err="1"/>
              <a:t>laajoja</a:t>
            </a:r>
            <a:r>
              <a:rPr lang="en-US" dirty="0"/>
              <a:t> </a:t>
            </a:r>
            <a:r>
              <a:rPr lang="en-US" dirty="0" err="1"/>
              <a:t>laidunalueita</a:t>
            </a:r>
            <a:r>
              <a:rPr lang="en-US" dirty="0"/>
              <a:t> ja </a:t>
            </a:r>
            <a:r>
              <a:rPr lang="en-US" dirty="0" err="1"/>
              <a:t>niittyjä</a:t>
            </a:r>
            <a:r>
              <a:rPr lang="en-US" dirty="0"/>
              <a:t>, </a:t>
            </a:r>
            <a:r>
              <a:rPr lang="en-US" dirty="0" err="1"/>
              <a:t>jotka</a:t>
            </a:r>
            <a:r>
              <a:rPr lang="en-US" dirty="0"/>
              <a:t> </a:t>
            </a:r>
            <a:r>
              <a:rPr lang="en-US" dirty="0" err="1"/>
              <a:t>ovat</a:t>
            </a:r>
            <a:r>
              <a:rPr lang="en-US" dirty="0"/>
              <a:t> </a:t>
            </a:r>
            <a:r>
              <a:rPr lang="en-US" dirty="0" err="1"/>
              <a:t>myös</a:t>
            </a:r>
            <a:r>
              <a:rPr lang="en-US" dirty="0"/>
              <a:t> </a:t>
            </a:r>
            <a:r>
              <a:rPr lang="en-US" dirty="0" err="1"/>
              <a:t>monien</a:t>
            </a:r>
            <a:r>
              <a:rPr lang="en-US" dirty="0"/>
              <a:t> </a:t>
            </a:r>
            <a:r>
              <a:rPr lang="en-US" dirty="0" err="1"/>
              <a:t>lajien</a:t>
            </a:r>
            <a:r>
              <a:rPr lang="en-US" dirty="0"/>
              <a:t> </a:t>
            </a:r>
            <a:r>
              <a:rPr lang="en-US" dirty="0" err="1"/>
              <a:t>elinympäristöjä</a:t>
            </a:r>
            <a:r>
              <a:rPr lang="en-US" dirty="0"/>
              <a:t>. </a:t>
            </a:r>
            <a:r>
              <a:rPr lang="en-US" dirty="0" err="1"/>
              <a:t>Kun</a:t>
            </a:r>
            <a:r>
              <a:rPr lang="en-US" dirty="0"/>
              <a:t> </a:t>
            </a:r>
            <a:r>
              <a:rPr lang="en-US" dirty="0" err="1"/>
              <a:t>tuotantoeläimet</a:t>
            </a:r>
            <a:r>
              <a:rPr lang="en-US" dirty="0"/>
              <a:t> </a:t>
            </a:r>
            <a:r>
              <a:rPr lang="en-US" dirty="0" err="1"/>
              <a:t>eivät</a:t>
            </a:r>
            <a:r>
              <a:rPr lang="en-US" dirty="0"/>
              <a:t> </a:t>
            </a:r>
            <a:r>
              <a:rPr lang="en-US" dirty="0" err="1"/>
              <a:t>enää</a:t>
            </a:r>
            <a:r>
              <a:rPr lang="en-US" dirty="0"/>
              <a:t> </a:t>
            </a:r>
            <a:r>
              <a:rPr lang="en-US" dirty="0" err="1"/>
              <a:t>laidunna</a:t>
            </a:r>
            <a:r>
              <a:rPr lang="en-US" dirty="0"/>
              <a:t> </a:t>
            </a:r>
            <a:r>
              <a:rPr lang="en-US" dirty="0" err="1"/>
              <a:t>ulkona</a:t>
            </a:r>
            <a:r>
              <a:rPr lang="en-US" dirty="0"/>
              <a:t>, </a:t>
            </a:r>
            <a:r>
              <a:rPr lang="en-US" dirty="0" err="1"/>
              <a:t>menevät</a:t>
            </a:r>
            <a:r>
              <a:rPr lang="en-US" dirty="0"/>
              <a:t> </a:t>
            </a:r>
            <a:r>
              <a:rPr lang="en-US" dirty="0" err="1"/>
              <a:t>aiemmin</a:t>
            </a:r>
            <a:r>
              <a:rPr lang="en-US" dirty="0"/>
              <a:t> </a:t>
            </a:r>
            <a:r>
              <a:rPr lang="en-US" dirty="0" err="1"/>
              <a:t>avonaiset</a:t>
            </a:r>
            <a:r>
              <a:rPr lang="en-US" dirty="0"/>
              <a:t> </a:t>
            </a:r>
            <a:r>
              <a:rPr lang="en-US" dirty="0" err="1"/>
              <a:t>peltomaat</a:t>
            </a:r>
            <a:r>
              <a:rPr lang="en-US" dirty="0"/>
              <a:t> </a:t>
            </a:r>
            <a:r>
              <a:rPr lang="en-US" dirty="0" err="1"/>
              <a:t>umpeen</a:t>
            </a:r>
            <a:r>
              <a:rPr lang="en-US" dirty="0"/>
              <a:t>. </a:t>
            </a:r>
            <a:r>
              <a:rPr lang="en-US" dirty="0" err="1"/>
              <a:t>Niiden</a:t>
            </a:r>
            <a:r>
              <a:rPr lang="en-US" dirty="0"/>
              <a:t> </a:t>
            </a:r>
            <a:r>
              <a:rPr lang="en-US" dirty="0" err="1"/>
              <a:t>katoamisesta</a:t>
            </a:r>
            <a:r>
              <a:rPr lang="en-US" dirty="0"/>
              <a:t> </a:t>
            </a:r>
            <a:r>
              <a:rPr lang="en-US" dirty="0" err="1"/>
              <a:t>kärsivät</a:t>
            </a:r>
            <a:r>
              <a:rPr lang="en-US" dirty="0"/>
              <a:t> </a:t>
            </a:r>
            <a:r>
              <a:rPr lang="en-US" dirty="0" err="1"/>
              <a:t>erityisesti</a:t>
            </a:r>
            <a:r>
              <a:rPr lang="en-US" dirty="0"/>
              <a:t> </a:t>
            </a:r>
            <a:r>
              <a:rPr lang="en-US" dirty="0" err="1"/>
              <a:t>putkilokasvit</a:t>
            </a:r>
            <a:r>
              <a:rPr lang="en-US" dirty="0"/>
              <a:t> ja </a:t>
            </a:r>
            <a:r>
              <a:rPr lang="en-US" dirty="0" err="1"/>
              <a:t>niitä</a:t>
            </a:r>
            <a:r>
              <a:rPr lang="en-US" dirty="0"/>
              <a:t> </a:t>
            </a:r>
            <a:r>
              <a:rPr lang="en-US" dirty="0" err="1"/>
              <a:t>hyödyntävät</a:t>
            </a:r>
            <a:r>
              <a:rPr lang="en-US" dirty="0"/>
              <a:t> </a:t>
            </a:r>
            <a:r>
              <a:rPr lang="en-US" dirty="0" err="1"/>
              <a:t>hyönteiset</a:t>
            </a:r>
            <a:r>
              <a:rPr lang="en-US" dirty="0"/>
              <a:t> </a:t>
            </a:r>
            <a:r>
              <a:rPr lang="en-US" dirty="0" err="1"/>
              <a:t>kuten</a:t>
            </a:r>
            <a:r>
              <a:rPr lang="en-US" dirty="0"/>
              <a:t> </a:t>
            </a:r>
            <a:r>
              <a:rPr lang="en-US" dirty="0" err="1"/>
              <a:t>perhoset</a:t>
            </a:r>
            <a:r>
              <a:rPr lang="en-US" dirty="0"/>
              <a:t>, </a:t>
            </a:r>
            <a:r>
              <a:rPr lang="en-US" dirty="0" err="1"/>
              <a:t>jotka</a:t>
            </a:r>
            <a:r>
              <a:rPr lang="en-US" dirty="0"/>
              <a:t> </a:t>
            </a:r>
            <a:r>
              <a:rPr lang="en-US" dirty="0" err="1"/>
              <a:t>tarvitsevat</a:t>
            </a:r>
            <a:r>
              <a:rPr lang="en-US" dirty="0"/>
              <a:t> </a:t>
            </a:r>
            <a:r>
              <a:rPr lang="en-US" dirty="0" err="1"/>
              <a:t>aurinkoisia</a:t>
            </a:r>
            <a:r>
              <a:rPr lang="en-US" dirty="0"/>
              <a:t> </a:t>
            </a:r>
            <a:r>
              <a:rPr lang="en-US" dirty="0" err="1"/>
              <a:t>alueita</a:t>
            </a:r>
            <a:r>
              <a:rPr lang="en-US" dirty="0"/>
              <a:t>.</a:t>
            </a:r>
            <a:endParaRPr lang="en-US" dirty="0">
              <a:cs typeface="Calibri"/>
            </a:endParaRPr>
          </a:p>
          <a:p>
            <a:endParaRPr lang="en-US" dirty="0">
              <a:cs typeface="Calibri"/>
            </a:endParaRPr>
          </a:p>
          <a:p>
            <a:r>
              <a:rPr lang="en-US" dirty="0"/>
              <a:t>3. </a:t>
            </a:r>
            <a:r>
              <a:rPr lang="en-US" dirty="0" err="1"/>
              <a:t>Tiet</a:t>
            </a:r>
            <a:r>
              <a:rPr lang="en-US" dirty="0"/>
              <a:t>, </a:t>
            </a:r>
            <a:r>
              <a:rPr lang="en-US" dirty="0" err="1"/>
              <a:t>sähkölinjat</a:t>
            </a:r>
            <a:r>
              <a:rPr lang="en-US" dirty="0"/>
              <a:t>, </a:t>
            </a:r>
            <a:r>
              <a:rPr lang="en-US" dirty="0" err="1"/>
              <a:t>talot</a:t>
            </a:r>
            <a:r>
              <a:rPr lang="en-US" dirty="0"/>
              <a:t>, </a:t>
            </a:r>
            <a:r>
              <a:rPr lang="en-US" dirty="0" err="1"/>
              <a:t>parkkipaikat</a:t>
            </a:r>
            <a:r>
              <a:rPr lang="en-US" dirty="0"/>
              <a:t> ja </a:t>
            </a:r>
            <a:r>
              <a:rPr lang="en-US" dirty="0" err="1"/>
              <a:t>muut</a:t>
            </a:r>
            <a:r>
              <a:rPr lang="en-US" dirty="0"/>
              <a:t> </a:t>
            </a:r>
            <a:r>
              <a:rPr lang="en-US" dirty="0" err="1"/>
              <a:t>ihmisen</a:t>
            </a:r>
            <a:r>
              <a:rPr lang="en-US" dirty="0"/>
              <a:t> </a:t>
            </a:r>
            <a:r>
              <a:rPr lang="en-US" dirty="0" err="1"/>
              <a:t>tekemät</a:t>
            </a:r>
            <a:r>
              <a:rPr lang="en-US" dirty="0"/>
              <a:t> </a:t>
            </a:r>
            <a:r>
              <a:rPr lang="en-US" dirty="0" err="1"/>
              <a:t>rakenteet</a:t>
            </a:r>
            <a:r>
              <a:rPr lang="en-US" dirty="0"/>
              <a:t> </a:t>
            </a:r>
            <a:r>
              <a:rPr lang="en-US" dirty="0" err="1"/>
              <a:t>ovat</a:t>
            </a:r>
            <a:r>
              <a:rPr lang="en-US" dirty="0"/>
              <a:t> </a:t>
            </a:r>
            <a:r>
              <a:rPr lang="en-US" dirty="0" err="1"/>
              <a:t>kaikki</a:t>
            </a:r>
            <a:r>
              <a:rPr lang="en-US" dirty="0"/>
              <a:t> </a:t>
            </a:r>
            <a:r>
              <a:rPr lang="en-US" dirty="0" err="1"/>
              <a:t>potentiaalisia</a:t>
            </a:r>
            <a:r>
              <a:rPr lang="en-US" dirty="0"/>
              <a:t> </a:t>
            </a:r>
            <a:r>
              <a:rPr lang="en-US" dirty="0" err="1"/>
              <a:t>uhkia</a:t>
            </a:r>
            <a:r>
              <a:rPr lang="en-US" dirty="0"/>
              <a:t> </a:t>
            </a:r>
            <a:r>
              <a:rPr lang="en-US" dirty="0" err="1"/>
              <a:t>eliölajeille</a:t>
            </a:r>
            <a:r>
              <a:rPr lang="en-US" dirty="0"/>
              <a:t>. </a:t>
            </a:r>
            <a:endParaRPr lang="en-US" dirty="0">
              <a:cs typeface="Calibri"/>
            </a:endParaRPr>
          </a:p>
          <a:p>
            <a:endParaRPr lang="en-US" dirty="0"/>
          </a:p>
          <a:p>
            <a:r>
              <a:rPr lang="en-US" dirty="0"/>
              <a:t>4. </a:t>
            </a:r>
            <a:endParaRPr lang="en-US" dirty="0">
              <a:cs typeface="Calibri" panose="020F0502020204030204"/>
            </a:endParaRPr>
          </a:p>
          <a:p>
            <a:r>
              <a:rPr lang="en-US" dirty="0" err="1"/>
              <a:t>Luonnossa</a:t>
            </a:r>
            <a:r>
              <a:rPr lang="en-US" dirty="0"/>
              <a:t> on </a:t>
            </a:r>
            <a:r>
              <a:rPr lang="en-US" dirty="0" err="1"/>
              <a:t>aina</a:t>
            </a:r>
            <a:r>
              <a:rPr lang="en-US" dirty="0"/>
              <a:t> </a:t>
            </a:r>
            <a:r>
              <a:rPr lang="en-US" dirty="0" err="1"/>
              <a:t>tietty</a:t>
            </a:r>
            <a:r>
              <a:rPr lang="en-US" dirty="0"/>
              <a:t> </a:t>
            </a:r>
            <a:r>
              <a:rPr lang="en-US" dirty="0" err="1"/>
              <a:t>määrä</a:t>
            </a:r>
            <a:r>
              <a:rPr lang="en-US" dirty="0"/>
              <a:t> </a:t>
            </a:r>
            <a:r>
              <a:rPr lang="en-US" dirty="0" err="1"/>
              <a:t>erilaisia</a:t>
            </a:r>
            <a:r>
              <a:rPr lang="en-US" dirty="0"/>
              <a:t> </a:t>
            </a:r>
            <a:r>
              <a:rPr lang="en-US" dirty="0" err="1"/>
              <a:t>kemiallisia</a:t>
            </a:r>
            <a:r>
              <a:rPr lang="en-US" dirty="0"/>
              <a:t> </a:t>
            </a:r>
            <a:r>
              <a:rPr lang="en-US" dirty="0" err="1"/>
              <a:t>aineita</a:t>
            </a:r>
            <a:r>
              <a:rPr lang="en-US" dirty="0"/>
              <a:t>, </a:t>
            </a:r>
            <a:r>
              <a:rPr lang="en-US" dirty="0" err="1"/>
              <a:t>esimerkiksi</a:t>
            </a:r>
            <a:r>
              <a:rPr lang="en-US" dirty="0"/>
              <a:t> </a:t>
            </a:r>
            <a:r>
              <a:rPr lang="en-US" dirty="0" err="1"/>
              <a:t>fosforia</a:t>
            </a:r>
            <a:r>
              <a:rPr lang="en-US" dirty="0"/>
              <a:t> ja </a:t>
            </a:r>
            <a:r>
              <a:rPr lang="en-US" dirty="0" err="1"/>
              <a:t>typpeä</a:t>
            </a:r>
            <a:r>
              <a:rPr lang="en-US" dirty="0"/>
              <a:t>. Jos </a:t>
            </a:r>
            <a:r>
              <a:rPr lang="en-US" dirty="0" err="1"/>
              <a:t>ympäristöön</a:t>
            </a:r>
            <a:r>
              <a:rPr lang="en-US" dirty="0"/>
              <a:t> </a:t>
            </a:r>
            <a:r>
              <a:rPr lang="en-US" dirty="0" err="1"/>
              <a:t>pääsee</a:t>
            </a:r>
            <a:r>
              <a:rPr lang="en-US" dirty="0"/>
              <a:t> </a:t>
            </a:r>
            <a:r>
              <a:rPr lang="en-US" dirty="0" err="1"/>
              <a:t>vääriä</a:t>
            </a:r>
            <a:r>
              <a:rPr lang="en-US" dirty="0"/>
              <a:t> </a:t>
            </a:r>
            <a:r>
              <a:rPr lang="en-US" dirty="0" err="1"/>
              <a:t>aineita</a:t>
            </a:r>
            <a:r>
              <a:rPr lang="en-US" dirty="0"/>
              <a:t> </a:t>
            </a:r>
            <a:r>
              <a:rPr lang="en-US" dirty="0" err="1"/>
              <a:t>liian</a:t>
            </a:r>
            <a:r>
              <a:rPr lang="en-US" dirty="0"/>
              <a:t> </a:t>
            </a:r>
            <a:r>
              <a:rPr lang="en-US" dirty="0" err="1"/>
              <a:t>suuria</a:t>
            </a:r>
            <a:r>
              <a:rPr lang="en-US" dirty="0"/>
              <a:t> </a:t>
            </a:r>
            <a:r>
              <a:rPr lang="en-US" dirty="0" err="1"/>
              <a:t>määriä</a:t>
            </a:r>
            <a:r>
              <a:rPr lang="en-US" dirty="0"/>
              <a:t> tai </a:t>
            </a:r>
            <a:r>
              <a:rPr lang="en-US" dirty="0" err="1"/>
              <a:t>aineita</a:t>
            </a:r>
            <a:r>
              <a:rPr lang="en-US" dirty="0"/>
              <a:t> </a:t>
            </a:r>
            <a:r>
              <a:rPr lang="en-US" dirty="0" err="1"/>
              <a:t>päätyy</a:t>
            </a:r>
            <a:r>
              <a:rPr lang="en-US" dirty="0"/>
              <a:t> </a:t>
            </a:r>
            <a:r>
              <a:rPr lang="en-US" dirty="0" err="1"/>
              <a:t>väärään</a:t>
            </a:r>
            <a:r>
              <a:rPr lang="en-US" dirty="0"/>
              <a:t> </a:t>
            </a:r>
            <a:r>
              <a:rPr lang="en-US" dirty="0" err="1"/>
              <a:t>paikkaan</a:t>
            </a:r>
            <a:r>
              <a:rPr lang="en-US" dirty="0"/>
              <a:t>, </a:t>
            </a:r>
            <a:r>
              <a:rPr lang="en-US" dirty="0" err="1"/>
              <a:t>puhutaan</a:t>
            </a:r>
            <a:r>
              <a:rPr lang="en-US" dirty="0"/>
              <a:t> </a:t>
            </a:r>
            <a:r>
              <a:rPr lang="en-US" dirty="0" err="1"/>
              <a:t>kemikalisoitumisesta</a:t>
            </a:r>
            <a:r>
              <a:rPr lang="en-US" dirty="0"/>
              <a:t>. </a:t>
            </a:r>
            <a:r>
              <a:rPr lang="en-US" dirty="0" err="1"/>
              <a:t>Tästä</a:t>
            </a:r>
            <a:r>
              <a:rPr lang="en-US" dirty="0"/>
              <a:t> on </a:t>
            </a:r>
            <a:r>
              <a:rPr lang="en-US" dirty="0" err="1"/>
              <a:t>kyse</a:t>
            </a:r>
            <a:r>
              <a:rPr lang="en-US" dirty="0"/>
              <a:t> </a:t>
            </a:r>
            <a:r>
              <a:rPr lang="en-US" dirty="0" err="1"/>
              <a:t>esimerkiksi</a:t>
            </a:r>
            <a:r>
              <a:rPr lang="en-US" dirty="0"/>
              <a:t> </a:t>
            </a:r>
            <a:r>
              <a:rPr lang="en-US" dirty="0" err="1"/>
              <a:t>rehevöitymisessä</a:t>
            </a:r>
            <a:r>
              <a:rPr lang="en-US" dirty="0"/>
              <a:t>.</a:t>
            </a:r>
            <a:endParaRPr lang="en-US" dirty="0">
              <a:cs typeface="Calibri"/>
            </a:endParaRPr>
          </a:p>
          <a:p>
            <a:r>
              <a:rPr lang="en-US" dirty="0" err="1"/>
              <a:t>Suomessa</a:t>
            </a:r>
            <a:r>
              <a:rPr lang="en-US" dirty="0"/>
              <a:t> on </a:t>
            </a:r>
            <a:r>
              <a:rPr lang="en-US" dirty="0" err="1"/>
              <a:t>myös</a:t>
            </a:r>
            <a:r>
              <a:rPr lang="en-US" dirty="0"/>
              <a:t> </a:t>
            </a:r>
            <a:r>
              <a:rPr lang="en-US" dirty="0" err="1"/>
              <a:t>myönnetty</a:t>
            </a:r>
            <a:r>
              <a:rPr lang="en-US" dirty="0"/>
              <a:t> </a:t>
            </a:r>
            <a:r>
              <a:rPr lang="en-US" dirty="0" err="1"/>
              <a:t>poikkeuslupia</a:t>
            </a:r>
            <a:r>
              <a:rPr lang="en-US" dirty="0"/>
              <a:t> </a:t>
            </a:r>
            <a:r>
              <a:rPr lang="en-US" dirty="0" err="1"/>
              <a:t>esimerkiksi</a:t>
            </a:r>
            <a:r>
              <a:rPr lang="en-US" dirty="0"/>
              <a:t> </a:t>
            </a:r>
            <a:r>
              <a:rPr lang="en-US" dirty="0" err="1"/>
              <a:t>tiettyjen</a:t>
            </a:r>
            <a:r>
              <a:rPr lang="en-US" dirty="0"/>
              <a:t> </a:t>
            </a:r>
            <a:r>
              <a:rPr lang="en-US" dirty="0" err="1"/>
              <a:t>EU:ssa</a:t>
            </a:r>
            <a:r>
              <a:rPr lang="en-US" dirty="0"/>
              <a:t> </a:t>
            </a:r>
            <a:r>
              <a:rPr lang="en-US" dirty="0" err="1"/>
              <a:t>kiellettyjen</a:t>
            </a:r>
            <a:r>
              <a:rPr lang="en-US" dirty="0"/>
              <a:t>, </a:t>
            </a:r>
            <a:r>
              <a:rPr lang="en-US" dirty="0" err="1"/>
              <a:t>pölyttäjille</a:t>
            </a:r>
            <a:r>
              <a:rPr lang="en-US" dirty="0"/>
              <a:t> </a:t>
            </a:r>
            <a:r>
              <a:rPr lang="en-US" dirty="0" err="1"/>
              <a:t>vaarallisten</a:t>
            </a:r>
            <a:r>
              <a:rPr lang="en-US" dirty="0"/>
              <a:t> </a:t>
            </a:r>
            <a:r>
              <a:rPr lang="en-US" dirty="0" err="1"/>
              <a:t>torjunta-aineiden</a:t>
            </a:r>
            <a:r>
              <a:rPr lang="en-US" dirty="0"/>
              <a:t> </a:t>
            </a:r>
            <a:r>
              <a:rPr lang="en-US" dirty="0" err="1"/>
              <a:t>käytölle</a:t>
            </a:r>
            <a:r>
              <a:rPr lang="en-US" dirty="0"/>
              <a:t>.</a:t>
            </a:r>
            <a:endParaRPr lang="en-US" dirty="0">
              <a:cs typeface="Calibri"/>
            </a:endParaRPr>
          </a:p>
          <a:p>
            <a:endParaRPr lang="en-US" dirty="0">
              <a:cs typeface="Calibri"/>
            </a:endParaRPr>
          </a:p>
          <a:p>
            <a:r>
              <a:rPr lang="en-US" dirty="0"/>
              <a:t>5. . </a:t>
            </a:r>
            <a:endParaRPr lang="en-US" dirty="0">
              <a:cs typeface="Calibri"/>
            </a:endParaRPr>
          </a:p>
          <a:p>
            <a:r>
              <a:rPr lang="en-US" dirty="0" err="1"/>
              <a:t>Ilmastonmuutos</a:t>
            </a:r>
            <a:r>
              <a:rPr lang="en-US" dirty="0"/>
              <a:t> </a:t>
            </a:r>
            <a:r>
              <a:rPr lang="en-US" dirty="0" err="1"/>
              <a:t>lämmittää</a:t>
            </a:r>
            <a:r>
              <a:rPr lang="en-US" dirty="0"/>
              <a:t>, </a:t>
            </a:r>
            <a:r>
              <a:rPr lang="en-US" dirty="0" err="1"/>
              <a:t>lisää</a:t>
            </a:r>
            <a:r>
              <a:rPr lang="en-US" dirty="0"/>
              <a:t> </a:t>
            </a:r>
            <a:r>
              <a:rPr lang="en-US" dirty="0" err="1"/>
              <a:t>sademääriä</a:t>
            </a:r>
            <a:r>
              <a:rPr lang="en-US" dirty="0"/>
              <a:t> ja </a:t>
            </a:r>
            <a:r>
              <a:rPr lang="en-US" dirty="0" err="1"/>
              <a:t>voimistaa</a:t>
            </a:r>
            <a:r>
              <a:rPr lang="en-US" dirty="0"/>
              <a:t> </a:t>
            </a:r>
            <a:r>
              <a:rPr lang="en-US" dirty="0" err="1"/>
              <a:t>luonnon</a:t>
            </a:r>
            <a:r>
              <a:rPr lang="en-US" dirty="0"/>
              <a:t> </a:t>
            </a:r>
            <a:r>
              <a:rPr lang="en-US" dirty="0" err="1"/>
              <a:t>ääri-ilmiöitä</a:t>
            </a:r>
            <a:r>
              <a:rPr lang="en-US" dirty="0"/>
              <a:t>. </a:t>
            </a:r>
            <a:r>
              <a:rPr lang="en-US" dirty="0" err="1"/>
              <a:t>Kun</a:t>
            </a:r>
            <a:r>
              <a:rPr lang="en-US" dirty="0"/>
              <a:t> </a:t>
            </a:r>
            <a:r>
              <a:rPr lang="en-US" dirty="0" err="1"/>
              <a:t>lajit</a:t>
            </a:r>
            <a:r>
              <a:rPr lang="en-US" dirty="0"/>
              <a:t> </a:t>
            </a:r>
            <a:r>
              <a:rPr lang="en-US" dirty="0" err="1"/>
              <a:t>siirtyvät</a:t>
            </a:r>
            <a:r>
              <a:rPr lang="en-US" dirty="0"/>
              <a:t> </a:t>
            </a:r>
            <a:r>
              <a:rPr lang="en-US" dirty="0" err="1"/>
              <a:t>lämmön</a:t>
            </a:r>
            <a:r>
              <a:rPr lang="en-US" dirty="0"/>
              <a:t> </a:t>
            </a:r>
            <a:r>
              <a:rPr lang="en-US" dirty="0" err="1"/>
              <a:t>mukana</a:t>
            </a:r>
            <a:r>
              <a:rPr lang="en-US" dirty="0"/>
              <a:t> </a:t>
            </a:r>
            <a:r>
              <a:rPr lang="en-US" dirty="0" err="1"/>
              <a:t>kohti</a:t>
            </a:r>
            <a:r>
              <a:rPr lang="en-US" dirty="0"/>
              <a:t> </a:t>
            </a:r>
            <a:r>
              <a:rPr lang="en-US" dirty="0" err="1"/>
              <a:t>pohjoista</a:t>
            </a:r>
            <a:r>
              <a:rPr lang="en-US" dirty="0"/>
              <a:t>, se </a:t>
            </a:r>
            <a:r>
              <a:rPr lang="en-US" dirty="0" err="1"/>
              <a:t>tuo</a:t>
            </a:r>
            <a:r>
              <a:rPr lang="en-US" dirty="0"/>
              <a:t> </a:t>
            </a:r>
            <a:r>
              <a:rPr lang="en-US" dirty="0" err="1"/>
              <a:t>Suomeen</a:t>
            </a:r>
            <a:r>
              <a:rPr lang="en-US" dirty="0"/>
              <a:t> </a:t>
            </a:r>
            <a:r>
              <a:rPr lang="en-US" dirty="0" err="1"/>
              <a:t>myös</a:t>
            </a:r>
            <a:r>
              <a:rPr lang="en-US" dirty="0"/>
              <a:t> </a:t>
            </a:r>
            <a:r>
              <a:rPr lang="en-US" dirty="0" err="1"/>
              <a:t>uusia</a:t>
            </a:r>
            <a:r>
              <a:rPr lang="en-US" dirty="0"/>
              <a:t> </a:t>
            </a:r>
            <a:r>
              <a:rPr lang="en-US" dirty="0" err="1"/>
              <a:t>lajeja</a:t>
            </a:r>
            <a:r>
              <a:rPr lang="en-US" dirty="0"/>
              <a:t>. </a:t>
            </a:r>
            <a:r>
              <a:rPr lang="en-US" dirty="0" err="1"/>
              <a:t>Samalla</a:t>
            </a:r>
            <a:r>
              <a:rPr lang="en-US" dirty="0"/>
              <a:t> </a:t>
            </a:r>
            <a:r>
              <a:rPr lang="en-US" dirty="0" err="1"/>
              <a:t>ilmastonmuutos</a:t>
            </a:r>
            <a:r>
              <a:rPr lang="en-US" dirty="0"/>
              <a:t> </a:t>
            </a:r>
            <a:r>
              <a:rPr lang="en-US" dirty="0" err="1"/>
              <a:t>uhkaa</a:t>
            </a:r>
            <a:r>
              <a:rPr lang="en-US" dirty="0"/>
              <a:t> </a:t>
            </a:r>
            <a:r>
              <a:rPr lang="en-US" dirty="0" err="1"/>
              <a:t>nykyisiä</a:t>
            </a:r>
            <a:r>
              <a:rPr lang="en-US" dirty="0"/>
              <a:t> </a:t>
            </a:r>
            <a:r>
              <a:rPr lang="en-US" dirty="0" err="1"/>
              <a:t>lajeja</a:t>
            </a:r>
            <a:r>
              <a:rPr lang="en-US" dirty="0"/>
              <a:t> </a:t>
            </a:r>
            <a:r>
              <a:rPr lang="en-US" dirty="0" err="1"/>
              <a:t>erityisesti</a:t>
            </a:r>
            <a:r>
              <a:rPr lang="en-US" dirty="0"/>
              <a:t> </a:t>
            </a:r>
            <a:r>
              <a:rPr lang="en-US" dirty="0" err="1"/>
              <a:t>Pohjois-Suomessa</a:t>
            </a:r>
            <a:r>
              <a:rPr lang="en-US" dirty="0"/>
              <a:t>.</a:t>
            </a:r>
            <a:endParaRPr lang="en-US" dirty="0">
              <a:cs typeface="Calibri"/>
            </a:endParaRPr>
          </a:p>
          <a:p>
            <a:r>
              <a:rPr lang="en-US" dirty="0" err="1"/>
              <a:t>Ilmastonmuutoksen</a:t>
            </a:r>
            <a:r>
              <a:rPr lang="en-US" dirty="0"/>
              <a:t> </a:t>
            </a:r>
            <a:r>
              <a:rPr lang="en-US" dirty="0" err="1"/>
              <a:t>vaikutusta</a:t>
            </a:r>
            <a:r>
              <a:rPr lang="en-US" dirty="0"/>
              <a:t> </a:t>
            </a:r>
            <a:r>
              <a:rPr lang="en-US" dirty="0" err="1"/>
              <a:t>yksittäisille</a:t>
            </a:r>
            <a:r>
              <a:rPr lang="en-US" dirty="0"/>
              <a:t> </a:t>
            </a:r>
            <a:r>
              <a:rPr lang="en-US" dirty="0" err="1"/>
              <a:t>lajeille</a:t>
            </a:r>
            <a:r>
              <a:rPr lang="en-US" dirty="0"/>
              <a:t> on </a:t>
            </a:r>
            <a:r>
              <a:rPr lang="en-US" dirty="0" err="1"/>
              <a:t>toistaiseksi</a:t>
            </a:r>
            <a:r>
              <a:rPr lang="en-US" dirty="0"/>
              <a:t> </a:t>
            </a:r>
            <a:r>
              <a:rPr lang="en-US" dirty="0" err="1"/>
              <a:t>hankala</a:t>
            </a:r>
            <a:r>
              <a:rPr lang="en-US" dirty="0"/>
              <a:t> </a:t>
            </a:r>
            <a:r>
              <a:rPr lang="en-US" dirty="0" err="1"/>
              <a:t>arvioida</a:t>
            </a:r>
            <a:r>
              <a:rPr lang="en-US" dirty="0"/>
              <a:t>, </a:t>
            </a:r>
            <a:r>
              <a:rPr lang="en-US" dirty="0" err="1"/>
              <a:t>mutta</a:t>
            </a:r>
            <a:r>
              <a:rPr lang="en-US" dirty="0"/>
              <a:t> </a:t>
            </a:r>
            <a:r>
              <a:rPr lang="en-US" dirty="0" err="1"/>
              <a:t>esimerkiksi</a:t>
            </a:r>
            <a:r>
              <a:rPr lang="en-US" dirty="0"/>
              <a:t> </a:t>
            </a:r>
            <a:r>
              <a:rPr lang="en-US" dirty="0" err="1"/>
              <a:t>jäille</a:t>
            </a:r>
            <a:r>
              <a:rPr lang="en-US" dirty="0"/>
              <a:t> </a:t>
            </a:r>
            <a:r>
              <a:rPr lang="en-US" dirty="0" err="1"/>
              <a:t>pesivät</a:t>
            </a:r>
            <a:r>
              <a:rPr lang="en-US" dirty="0"/>
              <a:t> </a:t>
            </a:r>
            <a:r>
              <a:rPr lang="en-US" dirty="0" err="1"/>
              <a:t>hylkeet</a:t>
            </a:r>
            <a:r>
              <a:rPr lang="en-US" dirty="0"/>
              <a:t> </a:t>
            </a:r>
            <a:r>
              <a:rPr lang="en-US" dirty="0" err="1"/>
              <a:t>kuten</a:t>
            </a:r>
            <a:r>
              <a:rPr lang="en-US" dirty="0"/>
              <a:t> </a:t>
            </a:r>
            <a:r>
              <a:rPr lang="en-US" dirty="0" err="1"/>
              <a:t>itämerennorppa</a:t>
            </a:r>
            <a:r>
              <a:rPr lang="en-US" dirty="0"/>
              <a:t> </a:t>
            </a:r>
            <a:r>
              <a:rPr lang="en-US" dirty="0" err="1"/>
              <a:t>ovat</a:t>
            </a:r>
            <a:r>
              <a:rPr lang="en-US" dirty="0"/>
              <a:t> </a:t>
            </a:r>
            <a:r>
              <a:rPr lang="en-US" dirty="0" err="1"/>
              <a:t>ensimmäisiä</a:t>
            </a:r>
            <a:r>
              <a:rPr lang="en-US" dirty="0"/>
              <a:t> </a:t>
            </a:r>
            <a:r>
              <a:rPr lang="en-US" dirty="0" err="1"/>
              <a:t>potentiaalisia</a:t>
            </a:r>
            <a:r>
              <a:rPr lang="en-US" dirty="0"/>
              <a:t> </a:t>
            </a:r>
            <a:r>
              <a:rPr lang="en-US" dirty="0" err="1"/>
              <a:t>kärsijöitä</a:t>
            </a:r>
            <a:r>
              <a:rPr lang="en-US" dirty="0"/>
              <a:t>, </a:t>
            </a:r>
            <a:r>
              <a:rPr lang="en-US" dirty="0" err="1"/>
              <a:t>mikäli</a:t>
            </a:r>
            <a:r>
              <a:rPr lang="en-US" dirty="0"/>
              <a:t> </a:t>
            </a:r>
            <a:r>
              <a:rPr lang="en-US" dirty="0" err="1"/>
              <a:t>jäät</a:t>
            </a:r>
            <a:r>
              <a:rPr lang="en-US" dirty="0"/>
              <a:t> </a:t>
            </a:r>
            <a:r>
              <a:rPr lang="en-US" dirty="0" err="1"/>
              <a:t>eivät</a:t>
            </a:r>
            <a:r>
              <a:rPr lang="en-US" dirty="0"/>
              <a:t> </a:t>
            </a:r>
            <a:r>
              <a:rPr lang="en-US" dirty="0" err="1"/>
              <a:t>enää</a:t>
            </a:r>
            <a:r>
              <a:rPr lang="en-US" dirty="0"/>
              <a:t> </a:t>
            </a:r>
            <a:r>
              <a:rPr lang="en-US" dirty="0" err="1"/>
              <a:t>riitä</a:t>
            </a:r>
            <a:r>
              <a:rPr lang="en-US" dirty="0"/>
              <a:t> </a:t>
            </a:r>
            <a:r>
              <a:rPr lang="en-US" dirty="0" err="1"/>
              <a:t>pesimiseen</a:t>
            </a:r>
            <a:r>
              <a:rPr lang="en-US" dirty="0"/>
              <a:t>. </a:t>
            </a:r>
            <a:r>
              <a:rPr lang="en-US" dirty="0" err="1"/>
              <a:t>Vielä</a:t>
            </a:r>
            <a:r>
              <a:rPr lang="en-US" dirty="0"/>
              <a:t> </a:t>
            </a:r>
            <a:r>
              <a:rPr lang="en-US" dirty="0" err="1"/>
              <a:t>ei</a:t>
            </a:r>
            <a:r>
              <a:rPr lang="en-US" dirty="0"/>
              <a:t> </a:t>
            </a:r>
            <a:r>
              <a:rPr lang="en-US" dirty="0" err="1"/>
              <a:t>tiedetä</a:t>
            </a:r>
            <a:r>
              <a:rPr lang="en-US" dirty="0"/>
              <a:t>, </a:t>
            </a:r>
            <a:r>
              <a:rPr lang="en-US" dirty="0" err="1"/>
              <a:t>voivatko</a:t>
            </a:r>
            <a:r>
              <a:rPr lang="en-US" dirty="0"/>
              <a:t> </a:t>
            </a:r>
            <a:r>
              <a:rPr lang="en-US" dirty="0" err="1"/>
              <a:t>hylkeet</a:t>
            </a:r>
            <a:r>
              <a:rPr lang="en-US" dirty="0"/>
              <a:t> </a:t>
            </a:r>
            <a:r>
              <a:rPr lang="en-US" dirty="0" err="1"/>
              <a:t>pakon</a:t>
            </a:r>
            <a:r>
              <a:rPr lang="en-US" dirty="0"/>
              <a:t> </a:t>
            </a:r>
            <a:r>
              <a:rPr lang="en-US" dirty="0" err="1"/>
              <a:t>edessä</a:t>
            </a:r>
            <a:r>
              <a:rPr lang="en-US" dirty="0"/>
              <a:t> </a:t>
            </a:r>
            <a:r>
              <a:rPr lang="en-US" dirty="0" err="1"/>
              <a:t>oppia</a:t>
            </a:r>
            <a:r>
              <a:rPr lang="en-US" dirty="0"/>
              <a:t> </a:t>
            </a:r>
            <a:r>
              <a:rPr lang="en-US" dirty="0" err="1"/>
              <a:t>pesimään</a:t>
            </a:r>
            <a:r>
              <a:rPr lang="en-US" dirty="0"/>
              <a:t> </a:t>
            </a:r>
            <a:r>
              <a:rPr lang="en-US" dirty="0" err="1"/>
              <a:t>maalla</a:t>
            </a:r>
            <a:r>
              <a:rPr lang="en-US" dirty="0"/>
              <a:t>.</a:t>
            </a:r>
            <a:endParaRPr lang="en-US" dirty="0">
              <a:cs typeface="Calibri"/>
            </a:endParaRPr>
          </a:p>
          <a:p>
            <a:r>
              <a:rPr lang="en-US" dirty="0">
                <a:cs typeface="Calibri"/>
              </a:rPr>
              <a:t> </a:t>
            </a:r>
          </a:p>
          <a:p>
            <a:endParaRPr lang="en-US" dirty="0">
              <a:cs typeface="Calibri"/>
            </a:endParaRPr>
          </a:p>
          <a:p>
            <a:endParaRPr lang="en-US" dirty="0">
              <a:cs typeface="Calibri"/>
            </a:endParaRPr>
          </a:p>
        </p:txBody>
      </p:sp>
      <p:sp>
        <p:nvSpPr>
          <p:cNvPr id="4" name="Dian numeron paikkamerkki 3"/>
          <p:cNvSpPr>
            <a:spLocks noGrp="1"/>
          </p:cNvSpPr>
          <p:nvPr>
            <p:ph type="sldNum" sz="quarter" idx="5"/>
          </p:nvPr>
        </p:nvSpPr>
        <p:spPr/>
        <p:txBody>
          <a:bodyPr/>
          <a:lstStyle/>
          <a:p>
            <a:fld id="{04D36D51-36CE-4CD4-A753-B3178D82F217}" type="slidenum">
              <a:rPr lang="fi-FI" smtClean="0"/>
              <a:t>17</a:t>
            </a:fld>
            <a:endParaRPr lang="fi-FI"/>
          </a:p>
        </p:txBody>
      </p:sp>
    </p:spTree>
    <p:extLst>
      <p:ext uri="{BB962C8B-B14F-4D97-AF65-F5344CB8AC3E}">
        <p14:creationId xmlns:p14="http://schemas.microsoft.com/office/powerpoint/2010/main" val="10255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PlaceHolder 1"/>
          <p:cNvSpPr>
            <a:spLocks noGrp="1" noRot="1" noChangeAspect="1"/>
          </p:cNvSpPr>
          <p:nvPr>
            <p:ph type="sldImg"/>
          </p:nvPr>
        </p:nvSpPr>
        <p:spPr>
          <a:xfrm>
            <a:off x="685800" y="1143000"/>
            <a:ext cx="5486400" cy="3086100"/>
          </a:xfrm>
          <a:prstGeom prst="rect">
            <a:avLst/>
          </a:prstGeom>
        </p:spPr>
      </p:sp>
      <p:sp>
        <p:nvSpPr>
          <p:cNvPr id="65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fi-FI" sz="2000" b="0" strike="noStrike" spc="-1">
                <a:latin typeface="Arial"/>
              </a:rPr>
              <a:t>Suomen lajien uhanalaisuus, punainen kirja2019: </a:t>
            </a:r>
            <a:r>
              <a:rPr lang="fi-FI" sz="2000" b="0" u="sng" strike="noStrike" spc="-1">
                <a:solidFill>
                  <a:srgbClr val="000000"/>
                </a:solidFill>
                <a:uFillTx/>
                <a:latin typeface="Arial"/>
                <a:hlinkClick r:id="rId3"/>
              </a:rPr>
              <a:t>https://helda.helsinki.fi/handle/10138/299501</a:t>
            </a:r>
            <a:endParaRPr lang="fi-FI" sz="2000" b="0" strike="noStrike" spc="-1">
              <a:latin typeface="Arial"/>
            </a:endParaRPr>
          </a:p>
          <a:p>
            <a:pPr marL="216000" indent="-216000">
              <a:lnSpc>
                <a:spcPct val="100000"/>
              </a:lnSpc>
            </a:pPr>
            <a:endParaRPr lang="fi-FI" sz="2000" b="0" strike="noStrike" spc="-1">
              <a:latin typeface="Arial"/>
            </a:endParaRPr>
          </a:p>
          <a:p>
            <a:pPr marL="216000" indent="-216000">
              <a:lnSpc>
                <a:spcPct val="100000"/>
              </a:lnSpc>
            </a:pPr>
            <a:r>
              <a:rPr lang="fi-FI" sz="2000" b="0" strike="noStrike" spc="-1">
                <a:solidFill>
                  <a:srgbClr val="000000"/>
                </a:solidFill>
                <a:latin typeface="Arial"/>
              </a:rPr>
              <a:t>1. Suomen maapinta-alasta on metsätalousmaata noin 86 %. Metsätalous sekä pienentää lajien elinympäristön määrää että laskee sen laatua. Tapa, jolla metsätaloutta nykyisin toteutetaan, on monien lajien kannalta kestämätöntä muun muassa vanhojen puiden sekä </a:t>
            </a:r>
            <a:r>
              <a:rPr lang="fi-FI" sz="2000" b="0" u="sng" strike="noStrike" spc="-1">
                <a:solidFill>
                  <a:srgbClr val="000000"/>
                </a:solidFill>
                <a:uFillTx/>
                <a:latin typeface="Arial"/>
                <a:hlinkClick r:id="rId4"/>
              </a:rPr>
              <a:t>lahopuun vähenemisen</a:t>
            </a:r>
            <a:r>
              <a:rPr lang="fi-FI" sz="2000" b="0" strike="noStrike" spc="-1">
                <a:solidFill>
                  <a:srgbClr val="000000"/>
                </a:solidFill>
                <a:latin typeface="Arial"/>
              </a:rPr>
              <a:t> vuoksi.</a:t>
            </a:r>
            <a:endParaRPr lang="fi-FI" sz="2000" b="0" strike="noStrike" spc="-1">
              <a:latin typeface="Arial"/>
            </a:endParaRPr>
          </a:p>
          <a:p>
            <a:pPr marL="216000" indent="-216000">
              <a:lnSpc>
                <a:spcPct val="100000"/>
              </a:lnSpc>
            </a:pPr>
            <a:endParaRPr lang="fi-FI" sz="2000" b="0" strike="noStrike" spc="-1">
              <a:latin typeface="Arial"/>
            </a:endParaRPr>
          </a:p>
          <a:p>
            <a:pPr marL="216000" indent="-216000">
              <a:lnSpc>
                <a:spcPct val="100000"/>
              </a:lnSpc>
            </a:pPr>
            <a:r>
              <a:rPr lang="fi-FI" sz="2000" b="0" strike="noStrike" spc="-1">
                <a:solidFill>
                  <a:srgbClr val="000000"/>
                </a:solidFill>
                <a:latin typeface="Arial"/>
              </a:rPr>
              <a:t>2. Viime vuosikymmenien aikana edennyt muutos maataloudessa on lähes yhtä suuri uhkatekijä eliölajeille kuin metsätalous. Perinteinen maatalous loi laajoja laidunalueita ja niittyjä, jotka ovat myös monien lajien elinympäristöjä. Kun tuotantoeläimet eivät enää laidunna ulkona, menevät aiemmin avonaiset peltomaat umpeen. Niiden katoamisesta kärsivät erityisesti putkilokasvit ja niitä hyödyntävät hyönteiset kuten perhoset, jotka tarvitsevat aurinkoisia alueita.</a:t>
            </a:r>
            <a:endParaRPr lang="fi-FI" sz="2000" b="0" strike="noStrike" spc="-1">
              <a:latin typeface="Arial"/>
            </a:endParaRPr>
          </a:p>
          <a:p>
            <a:pPr marL="216000" indent="-216000">
              <a:lnSpc>
                <a:spcPct val="100000"/>
              </a:lnSpc>
            </a:pPr>
            <a:endParaRPr lang="fi-FI" sz="2000" b="0" strike="noStrike" spc="-1">
              <a:latin typeface="Arial"/>
            </a:endParaRPr>
          </a:p>
          <a:p>
            <a:pPr marL="216000" indent="-216000">
              <a:lnSpc>
                <a:spcPct val="100000"/>
              </a:lnSpc>
            </a:pPr>
            <a:r>
              <a:rPr lang="fi-FI" sz="2000" b="0" strike="noStrike" spc="-1">
                <a:solidFill>
                  <a:srgbClr val="000000"/>
                </a:solidFill>
                <a:latin typeface="Arial"/>
              </a:rPr>
              <a:t>3. Tiet, sähkölinjat, talot, parkkipaikat ja muut ihmisen tekemät rakenteet ovat kaikki potentiaalisia uhkia eliölajeille. </a:t>
            </a:r>
            <a:endParaRPr lang="fi-FI" sz="2000" b="0" strike="noStrike" spc="-1">
              <a:latin typeface="Arial"/>
            </a:endParaRPr>
          </a:p>
          <a:p>
            <a:pPr marL="216000" indent="-216000">
              <a:lnSpc>
                <a:spcPct val="100000"/>
              </a:lnSpc>
            </a:pPr>
            <a:endParaRPr lang="fi-FI" sz="2000" b="0" strike="noStrike" spc="-1">
              <a:latin typeface="Arial"/>
            </a:endParaRPr>
          </a:p>
          <a:p>
            <a:pPr marL="216000" indent="-216000">
              <a:lnSpc>
                <a:spcPct val="100000"/>
              </a:lnSpc>
            </a:pPr>
            <a:r>
              <a:rPr lang="fi-FI" sz="2000" b="0" strike="noStrike" spc="-1">
                <a:solidFill>
                  <a:srgbClr val="000000"/>
                </a:solidFill>
                <a:latin typeface="Arial"/>
              </a:rPr>
              <a:t>4. </a:t>
            </a:r>
            <a:endParaRPr lang="fi-FI" sz="2000" b="0" strike="noStrike" spc="-1">
              <a:latin typeface="Arial"/>
            </a:endParaRPr>
          </a:p>
          <a:p>
            <a:pPr marL="216000" indent="-216000">
              <a:lnSpc>
                <a:spcPct val="100000"/>
              </a:lnSpc>
            </a:pPr>
            <a:r>
              <a:rPr lang="fi-FI" sz="2000" b="0" strike="noStrike" spc="-1">
                <a:solidFill>
                  <a:srgbClr val="000000"/>
                </a:solidFill>
                <a:latin typeface="Arial"/>
              </a:rPr>
              <a:t>Luonnossa on aina tietty määrä erilaisia kemiallisia aineita, esimerkiksi fosforia ja typpeä. Jos ympäristöön pääsee vääriä aineita liian suuria määriä tai aineita päätyy väärään paikkaan, puhutaan kemikalisoitumisesta. Tästä on kyse esimerkiksi rehevöitymisessä.</a:t>
            </a:r>
            <a:endParaRPr lang="fi-FI" sz="2000" b="0" strike="noStrike" spc="-1">
              <a:latin typeface="Arial"/>
            </a:endParaRPr>
          </a:p>
          <a:p>
            <a:pPr marL="216000" indent="-216000">
              <a:lnSpc>
                <a:spcPct val="100000"/>
              </a:lnSpc>
            </a:pPr>
            <a:r>
              <a:rPr lang="fi-FI" sz="2000" b="0" strike="noStrike" spc="-1">
                <a:solidFill>
                  <a:srgbClr val="000000"/>
                </a:solidFill>
                <a:latin typeface="Arial"/>
              </a:rPr>
              <a:t>Suomessa on myös myönnetty poikkeuslupia esimerkiksi tiettyjen EU:ssa kiellettyjen, pölyttäjille vaarallisten torjunta-aineiden käytölle.</a:t>
            </a:r>
            <a:endParaRPr lang="fi-FI" sz="2000" b="0" strike="noStrike" spc="-1">
              <a:latin typeface="Arial"/>
            </a:endParaRPr>
          </a:p>
          <a:p>
            <a:pPr marL="216000" indent="-216000">
              <a:lnSpc>
                <a:spcPct val="100000"/>
              </a:lnSpc>
            </a:pPr>
            <a:endParaRPr lang="fi-FI" sz="2000" b="0" strike="noStrike" spc="-1">
              <a:latin typeface="Arial"/>
            </a:endParaRPr>
          </a:p>
          <a:p>
            <a:pPr marL="216000" indent="-216000">
              <a:lnSpc>
                <a:spcPct val="100000"/>
              </a:lnSpc>
            </a:pPr>
            <a:r>
              <a:rPr lang="fi-FI" sz="2000" b="0" strike="noStrike" spc="-1">
                <a:solidFill>
                  <a:srgbClr val="000000"/>
                </a:solidFill>
                <a:latin typeface="Arial"/>
              </a:rPr>
              <a:t>5. . </a:t>
            </a:r>
            <a:endParaRPr lang="fi-FI" sz="2000" b="0" strike="noStrike" spc="-1">
              <a:latin typeface="Arial"/>
            </a:endParaRPr>
          </a:p>
          <a:p>
            <a:pPr marL="216000" indent="-216000">
              <a:lnSpc>
                <a:spcPct val="100000"/>
              </a:lnSpc>
            </a:pPr>
            <a:r>
              <a:rPr lang="fi-FI" sz="2000" b="0" strike="noStrike" spc="-1">
                <a:solidFill>
                  <a:srgbClr val="000000"/>
                </a:solidFill>
                <a:latin typeface="Arial"/>
              </a:rPr>
              <a:t>Ilmastonmuutos lämmittää, lisää sademääriä ja voimistaa luonnon ääri-ilmiöitä. Kun lajit siirtyvät lämmön mukana kohti pohjoista, se tuo Suomeen myös uusia lajeja. Samalla ilmastonmuutos uhkaa nykyisiä lajeja erityisesti Pohjois-Suomessa.</a:t>
            </a:r>
            <a:endParaRPr lang="fi-FI" sz="2000" b="0" strike="noStrike" spc="-1">
              <a:latin typeface="Arial"/>
            </a:endParaRPr>
          </a:p>
          <a:p>
            <a:pPr marL="216000" indent="-216000">
              <a:lnSpc>
                <a:spcPct val="100000"/>
              </a:lnSpc>
            </a:pPr>
            <a:r>
              <a:rPr lang="fi-FI" sz="2000" b="0" strike="noStrike" spc="-1">
                <a:solidFill>
                  <a:srgbClr val="000000"/>
                </a:solidFill>
                <a:latin typeface="Arial"/>
              </a:rPr>
              <a:t>Ilmastonmuutoksen vaikutusta yksittäisille lajeille on toistaiseksi hankala arvioida, mutta esimerkiksi jäille pesivät hylkeet kuten itämerennorppa ovat ensimmäisiä potentiaalisia kärsijöitä, mikäli jäät eivät enää riitä pesimiseen. Vielä ei tiedetä, voivatko hylkeet pakon edessä oppia pesimään maalla.</a:t>
            </a:r>
            <a:endParaRPr lang="fi-FI" sz="2000" b="0" strike="noStrike" spc="-1">
              <a:latin typeface="Arial"/>
            </a:endParaRPr>
          </a:p>
          <a:p>
            <a:pPr marL="216000" indent="-216000">
              <a:lnSpc>
                <a:spcPct val="100000"/>
              </a:lnSpc>
            </a:pPr>
            <a:r>
              <a:rPr lang="fi-FI" sz="2000" b="0" strike="noStrike" spc="-1">
                <a:solidFill>
                  <a:srgbClr val="000000"/>
                </a:solidFill>
                <a:latin typeface="Arial"/>
              </a:rPr>
              <a:t> </a:t>
            </a:r>
            <a:endParaRPr lang="fi-FI" sz="2000" b="0" strike="noStrike" spc="-1">
              <a:latin typeface="Arial"/>
            </a:endParaRPr>
          </a:p>
          <a:p>
            <a:pPr marL="216000" indent="-216000">
              <a:lnSpc>
                <a:spcPct val="100000"/>
              </a:lnSpc>
            </a:pPr>
            <a:endParaRPr lang="fi-FI" sz="2000" b="0" strike="noStrike" spc="-1">
              <a:latin typeface="Arial"/>
            </a:endParaRPr>
          </a:p>
          <a:p>
            <a:pPr marL="216000" indent="-216000">
              <a:lnSpc>
                <a:spcPct val="100000"/>
              </a:lnSpc>
            </a:pPr>
            <a:endParaRPr lang="fi-FI" sz="2000" b="0" strike="noStrike" spc="-1">
              <a:latin typeface="Arial"/>
            </a:endParaRPr>
          </a:p>
        </p:txBody>
      </p:sp>
      <p:sp>
        <p:nvSpPr>
          <p:cNvPr id="65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46AA2265-06CD-4256-BED6-AE3B0DCF71F2}" type="slidenum">
              <a:rPr lang="fi-FI" sz="1200" b="0" strike="noStrike" spc="-1">
                <a:latin typeface="Times New Roman"/>
              </a:rPr>
              <a:t>18</a:t>
            </a:fld>
            <a:endParaRPr lang="fi-FI"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Vertailun vuoksi vuonna 2015 tämä päivä oli 13.8. eli joka vuosi kulutamme yhä enemmän ja enemmän!</a:t>
            </a:r>
          </a:p>
          <a:p>
            <a:r>
              <a:rPr lang="fi-FI" sz="1200" b="0" i="0" u="none" strike="noStrike" kern="1200" dirty="0">
                <a:solidFill>
                  <a:schemeClr val="tx1"/>
                </a:solidFill>
                <a:effectLst/>
                <a:latin typeface="+mn-lt"/>
                <a:ea typeface="+mn-ea"/>
                <a:cs typeface="+mn-cs"/>
              </a:rPr>
              <a:t>Ylikulutuspäivä perustuu </a:t>
            </a:r>
            <a:r>
              <a:rPr lang="fi-FI" sz="1200" b="0" i="0" u="none" strike="noStrike" kern="1200" dirty="0">
                <a:solidFill>
                  <a:schemeClr val="tx1"/>
                </a:solidFill>
                <a:effectLst/>
                <a:latin typeface="+mn-lt"/>
                <a:ea typeface="+mn-ea"/>
                <a:cs typeface="+mn-cs"/>
                <a:hlinkClick r:id="rId3"/>
              </a:rPr>
              <a:t>Global </a:t>
            </a:r>
            <a:r>
              <a:rPr lang="fi-FI" sz="1200" b="0" i="0" u="none" strike="noStrike" kern="1200" dirty="0" err="1">
                <a:solidFill>
                  <a:schemeClr val="tx1"/>
                </a:solidFill>
                <a:effectLst/>
                <a:latin typeface="+mn-lt"/>
                <a:ea typeface="+mn-ea"/>
                <a:cs typeface="+mn-cs"/>
                <a:hlinkClick r:id="rId3"/>
              </a:rPr>
              <a:t>Footprint</a:t>
            </a:r>
            <a:r>
              <a:rPr lang="fi-FI" sz="1200" b="0" i="0" u="none" strike="noStrike" kern="1200" dirty="0">
                <a:solidFill>
                  <a:schemeClr val="tx1"/>
                </a:solidFill>
                <a:effectLst/>
                <a:latin typeface="+mn-lt"/>
                <a:ea typeface="+mn-ea"/>
                <a:cs typeface="+mn-cs"/>
                <a:hlinkClick r:id="rId3"/>
              </a:rPr>
              <a:t> Networkin </a:t>
            </a:r>
            <a:r>
              <a:rPr lang="fi-FI" sz="1200" b="0" i="0" u="none" strike="noStrike" kern="1200" dirty="0">
                <a:solidFill>
                  <a:schemeClr val="tx1"/>
                </a:solidFill>
                <a:effectLst/>
                <a:latin typeface="+mn-lt"/>
                <a:ea typeface="+mn-ea"/>
                <a:cs typeface="+mn-cs"/>
              </a:rPr>
              <a:t>tekemään laskelmaan tuoreimpien YK:n tilastotietojen perusteella.</a:t>
            </a:r>
          </a:p>
          <a:p>
            <a:r>
              <a:rPr lang="fi-FI" dirty="0"/>
              <a:t>Suurimmat syyt ylikulutukseemme ovat energiankäyttö rakennuksissa, liikenteessä ja teollisuudessa sekä maankäytön muutokset, erityisesti metsän raivaaminen laidunmaiksi ja rehutuotantoon. Lähde </a:t>
            </a:r>
            <a:r>
              <a:rPr lang="fi-FI" dirty="0" err="1"/>
              <a:t>wwf</a:t>
            </a:r>
            <a:br>
              <a:rPr lang="fi-FI" dirty="0"/>
            </a:br>
            <a:endParaRPr lang="fi-FI" dirty="0"/>
          </a:p>
        </p:txBody>
      </p:sp>
      <p:sp>
        <p:nvSpPr>
          <p:cNvPr id="4" name="Dian numeron paikkamerkki 3"/>
          <p:cNvSpPr>
            <a:spLocks noGrp="1"/>
          </p:cNvSpPr>
          <p:nvPr>
            <p:ph type="sldNum" sz="quarter" idx="5"/>
          </p:nvPr>
        </p:nvSpPr>
        <p:spPr/>
        <p:txBody>
          <a:bodyPr/>
          <a:lstStyle/>
          <a:p>
            <a:fld id="{04D36D51-36CE-4CD4-A753-B3178D82F217}" type="slidenum">
              <a:rPr lang="fi-FI" smtClean="0"/>
              <a:t>21</a:t>
            </a:fld>
            <a:endParaRPr lang="fi-FI"/>
          </a:p>
        </p:txBody>
      </p:sp>
    </p:spTree>
    <p:extLst>
      <p:ext uri="{BB962C8B-B14F-4D97-AF65-F5344CB8AC3E}">
        <p14:creationId xmlns:p14="http://schemas.microsoft.com/office/powerpoint/2010/main" val="3409938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tusivu">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stretch>
            <a:fillRect/>
          </a:stretch>
        </p:blipFill>
        <p:spPr>
          <a:xfrm>
            <a:off x="3" y="0"/>
            <a:ext cx="12191993" cy="6878004"/>
          </a:xfrm>
          <a:prstGeom prst="rect">
            <a:avLst/>
          </a:prstGeom>
        </p:spPr>
      </p:pic>
      <p:pic>
        <p:nvPicPr>
          <p:cNvPr id="3" name="Kuva 2">
            <a:extLst>
              <a:ext uri="{FF2B5EF4-FFF2-40B4-BE49-F238E27FC236}">
                <a16:creationId xmlns:a16="http://schemas.microsoft.com/office/drawing/2014/main" id="{CB315EAA-05A7-4EA8-B3AE-2C0FA5543DB4}"/>
              </a:ext>
            </a:extLst>
          </p:cNvPr>
          <p:cNvPicPr>
            <a:picLocks noChangeAspect="1"/>
          </p:cNvPicPr>
          <p:nvPr userDrawn="1"/>
        </p:nvPicPr>
        <p:blipFill>
          <a:blip r:embed="rId3"/>
          <a:stretch>
            <a:fillRect/>
          </a:stretch>
        </p:blipFill>
        <p:spPr>
          <a:xfrm>
            <a:off x="9822501" y="6032725"/>
            <a:ext cx="2152929" cy="659479"/>
          </a:xfrm>
          <a:prstGeom prst="rect">
            <a:avLst/>
          </a:prstGeom>
        </p:spPr>
      </p:pic>
    </p:spTree>
    <p:extLst>
      <p:ext uri="{BB962C8B-B14F-4D97-AF65-F5344CB8AC3E}">
        <p14:creationId xmlns:p14="http://schemas.microsoft.com/office/powerpoint/2010/main" val="204195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sältösivu_kuvalla_8">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092624" y="-17996"/>
            <a:ext cx="3476090" cy="6875991"/>
          </a:xfrm>
          <a:prstGeom prst="rect">
            <a:avLst/>
          </a:prstGeom>
        </p:spPr>
      </p:pic>
      <p:sp>
        <p:nvSpPr>
          <p:cNvPr id="11" name="Suorakulmio 4"/>
          <p:cNvSpPr/>
          <p:nvPr userDrawn="1"/>
        </p:nvSpPr>
        <p:spPr>
          <a:xfrm>
            <a:off x="361200" y="363526"/>
            <a:ext cx="11469600" cy="6132524"/>
          </a:xfrm>
          <a:prstGeom prst="rect">
            <a:avLst/>
          </a:prstGeom>
          <a:noFill/>
          <a:ln w="88900" cmpd="sng">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Georgia"/>
            </a:endParaRPr>
          </a:p>
        </p:txBody>
      </p:sp>
      <p:sp>
        <p:nvSpPr>
          <p:cNvPr id="12" name="Date Placeholder 2"/>
          <p:cNvSpPr txBox="1">
            <a:spLocks/>
          </p:cNvSpPr>
          <p:nvPr userDrawn="1"/>
        </p:nvSpPr>
        <p:spPr>
          <a:xfrm>
            <a:off x="11542960" y="-376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3" name="Title 1"/>
          <p:cNvSpPr>
            <a:spLocks noGrp="1"/>
          </p:cNvSpPr>
          <p:nvPr>
            <p:ph type="title" hasCustomPrompt="1"/>
          </p:nvPr>
        </p:nvSpPr>
        <p:spPr>
          <a:xfrm>
            <a:off x="720688" y="911183"/>
            <a:ext cx="7109855"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7109249"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6" name="Date Placeholder 2"/>
          <p:cNvSpPr>
            <a:spLocks noGrp="1"/>
          </p:cNvSpPr>
          <p:nvPr>
            <p:ph type="dt" sz="half" idx="11"/>
          </p:nvPr>
        </p:nvSpPr>
        <p:spPr>
          <a:xfrm>
            <a:off x="246312" y="654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7" name="Alatunnisteen paikkamerkki 4"/>
          <p:cNvSpPr>
            <a:spLocks noGrp="1"/>
          </p:cNvSpPr>
          <p:nvPr>
            <p:ph type="ftr" sz="quarter" idx="3"/>
          </p:nvPr>
        </p:nvSpPr>
        <p:spPr>
          <a:xfrm>
            <a:off x="1783020" y="654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186401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isältösivu_kuvalla_8">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092624" y="-17994"/>
            <a:ext cx="3476088" cy="6875987"/>
          </a:xfrm>
          <a:prstGeom prst="rect">
            <a:avLst/>
          </a:prstGeom>
        </p:spPr>
      </p:pic>
      <p:sp>
        <p:nvSpPr>
          <p:cNvPr id="11" name="Suorakulmio 4"/>
          <p:cNvSpPr/>
          <p:nvPr userDrawn="1"/>
        </p:nvSpPr>
        <p:spPr>
          <a:xfrm>
            <a:off x="361200" y="363526"/>
            <a:ext cx="11469600" cy="6132524"/>
          </a:xfrm>
          <a:prstGeom prst="rect">
            <a:avLst/>
          </a:prstGeom>
          <a:noFill/>
          <a:ln w="88900" cmpd="sng">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Georgia"/>
            </a:endParaRPr>
          </a:p>
        </p:txBody>
      </p:sp>
      <p:sp>
        <p:nvSpPr>
          <p:cNvPr id="12" name="Date Placeholder 2"/>
          <p:cNvSpPr txBox="1">
            <a:spLocks/>
          </p:cNvSpPr>
          <p:nvPr userDrawn="1"/>
        </p:nvSpPr>
        <p:spPr>
          <a:xfrm>
            <a:off x="11542960" y="-376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3" name="Title 1"/>
          <p:cNvSpPr>
            <a:spLocks noGrp="1"/>
          </p:cNvSpPr>
          <p:nvPr>
            <p:ph type="title" hasCustomPrompt="1"/>
          </p:nvPr>
        </p:nvSpPr>
        <p:spPr>
          <a:xfrm>
            <a:off x="720688" y="911183"/>
            <a:ext cx="7109855"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7109249"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6" name="Date Placeholder 2"/>
          <p:cNvSpPr>
            <a:spLocks noGrp="1"/>
          </p:cNvSpPr>
          <p:nvPr>
            <p:ph type="dt" sz="half" idx="11"/>
          </p:nvPr>
        </p:nvSpPr>
        <p:spPr>
          <a:xfrm>
            <a:off x="246312" y="654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7" name="Alatunnisteen paikkamerkki 4"/>
          <p:cNvSpPr>
            <a:spLocks noGrp="1"/>
          </p:cNvSpPr>
          <p:nvPr>
            <p:ph type="ftr" sz="quarter" idx="3"/>
          </p:nvPr>
        </p:nvSpPr>
        <p:spPr>
          <a:xfrm>
            <a:off x="1783020" y="654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73748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sivu_tiilenpunainen">
    <p:spTree>
      <p:nvGrpSpPr>
        <p:cNvPr id="1" name=""/>
        <p:cNvGrpSpPr/>
        <p:nvPr/>
      </p:nvGrpSpPr>
      <p:grpSpPr>
        <a:xfrm>
          <a:off x="0" y="0"/>
          <a:ext cx="0" cy="0"/>
          <a:chOff x="0" y="0"/>
          <a:chExt cx="0" cy="0"/>
        </a:xfrm>
      </p:grpSpPr>
      <p:sp>
        <p:nvSpPr>
          <p:cNvPr id="8" name="Suorakulmio 7"/>
          <p:cNvSpPr/>
          <p:nvPr userDrawn="1"/>
        </p:nvSpPr>
        <p:spPr>
          <a:xfrm>
            <a:off x="1" y="0"/>
            <a:ext cx="12191999" cy="6858000"/>
          </a:xfrm>
          <a:prstGeom prst="rect">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9" name="Suorakulmio 8"/>
          <p:cNvSpPr/>
          <p:nvPr userDrawn="1"/>
        </p:nvSpPr>
        <p:spPr>
          <a:xfrm>
            <a:off x="181200" y="180000"/>
            <a:ext cx="11829600" cy="649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247" y="6281896"/>
            <a:ext cx="815569" cy="276313"/>
          </a:xfrm>
          <a:prstGeom prst="rect">
            <a:avLst/>
          </a:prstGeom>
        </p:spPr>
      </p:pic>
      <p:sp>
        <p:nvSpPr>
          <p:cNvPr id="13" name="Title 1"/>
          <p:cNvSpPr>
            <a:spLocks noGrp="1"/>
          </p:cNvSpPr>
          <p:nvPr>
            <p:ph type="title" hasCustomPrompt="1"/>
          </p:nvPr>
        </p:nvSpPr>
        <p:spPr>
          <a:xfrm>
            <a:off x="720688" y="911183"/>
            <a:ext cx="10822272"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10821666"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1" name="Date Placeholder 2"/>
          <p:cNvSpPr txBox="1">
            <a:spLocks/>
          </p:cNvSpPr>
          <p:nvPr userDrawn="1"/>
        </p:nvSpPr>
        <p:spPr>
          <a:xfrm>
            <a:off x="11495335" y="18673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2" name="Date Placeholder 2"/>
          <p:cNvSpPr>
            <a:spLocks noGrp="1"/>
          </p:cNvSpPr>
          <p:nvPr>
            <p:ph type="dt" sz="half" idx="11"/>
          </p:nvPr>
        </p:nvSpPr>
        <p:spPr>
          <a:xfrm>
            <a:off x="181122" y="636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6" name="Alatunnisteen paikkamerkki 4"/>
          <p:cNvSpPr>
            <a:spLocks noGrp="1"/>
          </p:cNvSpPr>
          <p:nvPr>
            <p:ph type="ftr" sz="quarter" idx="3"/>
          </p:nvPr>
        </p:nvSpPr>
        <p:spPr>
          <a:xfrm>
            <a:off x="1717830" y="636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27326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sivu_keltainen">
    <p:spTree>
      <p:nvGrpSpPr>
        <p:cNvPr id="1" name=""/>
        <p:cNvGrpSpPr/>
        <p:nvPr/>
      </p:nvGrpSpPr>
      <p:grpSpPr>
        <a:xfrm>
          <a:off x="0" y="0"/>
          <a:ext cx="0" cy="0"/>
          <a:chOff x="0" y="0"/>
          <a:chExt cx="0" cy="0"/>
        </a:xfrm>
      </p:grpSpPr>
      <p:sp>
        <p:nvSpPr>
          <p:cNvPr id="8" name="Suorakulmio 7"/>
          <p:cNvSpPr/>
          <p:nvPr userDrawn="1"/>
        </p:nvSpPr>
        <p:spPr>
          <a:xfrm>
            <a:off x="1" y="0"/>
            <a:ext cx="12191999" cy="6858000"/>
          </a:xfrm>
          <a:prstGeom prst="rect">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9" name="Suorakulmio 8"/>
          <p:cNvSpPr/>
          <p:nvPr userDrawn="1"/>
        </p:nvSpPr>
        <p:spPr>
          <a:xfrm>
            <a:off x="181200" y="180000"/>
            <a:ext cx="11829600" cy="649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247" y="6281896"/>
            <a:ext cx="815569" cy="276313"/>
          </a:xfrm>
          <a:prstGeom prst="rect">
            <a:avLst/>
          </a:prstGeom>
        </p:spPr>
      </p:pic>
      <p:sp>
        <p:nvSpPr>
          <p:cNvPr id="13" name="Title 1"/>
          <p:cNvSpPr>
            <a:spLocks noGrp="1"/>
          </p:cNvSpPr>
          <p:nvPr>
            <p:ph type="title" hasCustomPrompt="1"/>
          </p:nvPr>
        </p:nvSpPr>
        <p:spPr>
          <a:xfrm>
            <a:off x="720688" y="911183"/>
            <a:ext cx="10822272"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10821666"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1" name="Date Placeholder 2"/>
          <p:cNvSpPr txBox="1">
            <a:spLocks/>
          </p:cNvSpPr>
          <p:nvPr userDrawn="1"/>
        </p:nvSpPr>
        <p:spPr>
          <a:xfrm>
            <a:off x="11495335" y="18673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2" name="Date Placeholder 2"/>
          <p:cNvSpPr>
            <a:spLocks noGrp="1"/>
          </p:cNvSpPr>
          <p:nvPr>
            <p:ph type="dt" sz="half" idx="11"/>
          </p:nvPr>
        </p:nvSpPr>
        <p:spPr>
          <a:xfrm>
            <a:off x="181122" y="636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6" name="Alatunnisteen paikkamerkki 4"/>
          <p:cNvSpPr>
            <a:spLocks noGrp="1"/>
          </p:cNvSpPr>
          <p:nvPr>
            <p:ph type="ftr" sz="quarter" idx="3"/>
          </p:nvPr>
        </p:nvSpPr>
        <p:spPr>
          <a:xfrm>
            <a:off x="1717830" y="636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326730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sivu_minttu">
    <p:spTree>
      <p:nvGrpSpPr>
        <p:cNvPr id="1" name=""/>
        <p:cNvGrpSpPr/>
        <p:nvPr/>
      </p:nvGrpSpPr>
      <p:grpSpPr>
        <a:xfrm>
          <a:off x="0" y="0"/>
          <a:ext cx="0" cy="0"/>
          <a:chOff x="0" y="0"/>
          <a:chExt cx="0" cy="0"/>
        </a:xfrm>
      </p:grpSpPr>
      <p:sp>
        <p:nvSpPr>
          <p:cNvPr id="8" name="Suorakulmio 7"/>
          <p:cNvSpPr/>
          <p:nvPr userDrawn="1"/>
        </p:nvSpPr>
        <p:spPr>
          <a:xfrm>
            <a:off x="1" y="0"/>
            <a:ext cx="12191999" cy="6858000"/>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9" name="Suorakulmio 8"/>
          <p:cNvSpPr/>
          <p:nvPr userDrawn="1"/>
        </p:nvSpPr>
        <p:spPr>
          <a:xfrm>
            <a:off x="181200" y="180000"/>
            <a:ext cx="11829600" cy="649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247" y="6281896"/>
            <a:ext cx="815569" cy="276313"/>
          </a:xfrm>
          <a:prstGeom prst="rect">
            <a:avLst/>
          </a:prstGeom>
        </p:spPr>
      </p:pic>
      <p:sp>
        <p:nvSpPr>
          <p:cNvPr id="13" name="Title 1"/>
          <p:cNvSpPr>
            <a:spLocks noGrp="1"/>
          </p:cNvSpPr>
          <p:nvPr>
            <p:ph type="title" hasCustomPrompt="1"/>
          </p:nvPr>
        </p:nvSpPr>
        <p:spPr>
          <a:xfrm>
            <a:off x="720688" y="911183"/>
            <a:ext cx="10822272"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10821666"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1" name="Date Placeholder 2"/>
          <p:cNvSpPr txBox="1">
            <a:spLocks/>
          </p:cNvSpPr>
          <p:nvPr userDrawn="1"/>
        </p:nvSpPr>
        <p:spPr>
          <a:xfrm>
            <a:off x="11495335" y="18673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2" name="Date Placeholder 2"/>
          <p:cNvSpPr>
            <a:spLocks noGrp="1"/>
          </p:cNvSpPr>
          <p:nvPr>
            <p:ph type="dt" sz="half" idx="11"/>
          </p:nvPr>
        </p:nvSpPr>
        <p:spPr>
          <a:xfrm>
            <a:off x="181122" y="636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6" name="Alatunnisteen paikkamerkki 4"/>
          <p:cNvSpPr>
            <a:spLocks noGrp="1"/>
          </p:cNvSpPr>
          <p:nvPr>
            <p:ph type="ftr" sz="quarter" idx="3"/>
          </p:nvPr>
        </p:nvSpPr>
        <p:spPr>
          <a:xfrm>
            <a:off x="1717830" y="636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424485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720720" y="911160"/>
            <a:ext cx="7109640" cy="923040"/>
          </a:xfrm>
          <a:prstGeom prst="rect">
            <a:avLst/>
          </a:prstGeom>
        </p:spPr>
        <p:txBody>
          <a:bodyPr lIns="0" tIns="0" rIns="0" bIns="0" anchor="ctr">
            <a:spAutoFit/>
          </a:bodyPr>
          <a:lstStyle/>
          <a:p>
            <a:endParaRPr lang="en-US" sz="1800" b="0" strike="noStrike" spc="-1">
              <a:solidFill>
                <a:srgbClr val="000000"/>
              </a:solidFill>
              <a:latin typeface="Georgia"/>
            </a:endParaRPr>
          </a:p>
        </p:txBody>
      </p:sp>
      <p:sp>
        <p:nvSpPr>
          <p:cNvPr id="137" name="PlaceHolder 2"/>
          <p:cNvSpPr>
            <a:spLocks noGrp="1"/>
          </p:cNvSpPr>
          <p:nvPr>
            <p:ph type="body"/>
          </p:nvPr>
        </p:nvSpPr>
        <p:spPr>
          <a:xfrm>
            <a:off x="721440" y="1956600"/>
            <a:ext cx="7108920" cy="4066920"/>
          </a:xfrm>
          <a:prstGeom prst="rect">
            <a:avLst/>
          </a:prstGeom>
        </p:spPr>
        <p:txBody>
          <a:bodyPr lIns="0" tIns="0" rIns="0" bIns="0">
            <a:normAutofit/>
          </a:bodyPr>
          <a:lstStyle/>
          <a:p>
            <a:endParaRPr lang="en-US" sz="3200" b="0" strike="noStrike" spc="-1">
              <a:solidFill>
                <a:srgbClr val="000000"/>
              </a:solidFill>
              <a:latin typeface="Georgia"/>
            </a:endParaRPr>
          </a:p>
        </p:txBody>
      </p:sp>
    </p:spTree>
    <p:extLst>
      <p:ext uri="{BB962C8B-B14F-4D97-AF65-F5344CB8AC3E}">
        <p14:creationId xmlns:p14="http://schemas.microsoft.com/office/powerpoint/2010/main" val="2902116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425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0D55F2-B82E-41A3-B98F-9B89F2AE2B1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FD13AFF0-222B-4CDF-A721-6E797F83D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56EC922-883A-49DA-B260-3944C9488F6E}"/>
              </a:ext>
            </a:extLst>
          </p:cNvPr>
          <p:cNvSpPr>
            <a:spLocks noGrp="1"/>
          </p:cNvSpPr>
          <p:nvPr>
            <p:ph type="dt" sz="half" idx="10"/>
          </p:nvPr>
        </p:nvSpPr>
        <p:spPr/>
        <p:txBody>
          <a:bodyPr/>
          <a:lstStyle/>
          <a:p>
            <a:fld id="{014FD218-FF80-44BA-BA33-6630D859C4B2}" type="datetimeFigureOut">
              <a:rPr lang="fi-FI" smtClean="0"/>
              <a:t>21.8.2024</a:t>
            </a:fld>
            <a:endParaRPr lang="fi-FI"/>
          </a:p>
        </p:txBody>
      </p:sp>
      <p:sp>
        <p:nvSpPr>
          <p:cNvPr id="5" name="Alatunnisteen paikkamerkki 4">
            <a:extLst>
              <a:ext uri="{FF2B5EF4-FFF2-40B4-BE49-F238E27FC236}">
                <a16:creationId xmlns:a16="http://schemas.microsoft.com/office/drawing/2014/main" id="{01DC5B79-74B9-4C76-B967-3B0845D89D5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F97E4A4-72E1-483A-AF24-B94200EF532A}"/>
              </a:ext>
            </a:extLst>
          </p:cNvPr>
          <p:cNvSpPr>
            <a:spLocks noGrp="1"/>
          </p:cNvSpPr>
          <p:nvPr>
            <p:ph type="sldNum" sz="quarter" idx="12"/>
          </p:nvPr>
        </p:nvSpPr>
        <p:spPr/>
        <p:txBody>
          <a:bodyPr/>
          <a:lstStyle/>
          <a:p>
            <a:fld id="{A31B61D7-E346-4F3D-9223-AF5C7A8F24D5}" type="slidenum">
              <a:rPr lang="fi-FI" smtClean="0"/>
              <a:t>‹#›</a:t>
            </a:fld>
            <a:endParaRPr lang="fi-FI"/>
          </a:p>
        </p:txBody>
      </p:sp>
    </p:spTree>
    <p:extLst>
      <p:ext uri="{BB962C8B-B14F-4D97-AF65-F5344CB8AC3E}">
        <p14:creationId xmlns:p14="http://schemas.microsoft.com/office/powerpoint/2010/main" val="215930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9C406D-DD22-46FB-B287-A61D2C717B8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6BE81759-A08C-45CE-A484-29334CEED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9CF1FFC-59A4-415F-9ED1-BA1E4D5DA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49D4EFF-782F-4E32-BBA7-30FD3E2C9083}"/>
              </a:ext>
            </a:extLst>
          </p:cNvPr>
          <p:cNvSpPr>
            <a:spLocks noGrp="1"/>
          </p:cNvSpPr>
          <p:nvPr>
            <p:ph type="dt" sz="half" idx="10"/>
          </p:nvPr>
        </p:nvSpPr>
        <p:spPr/>
        <p:txBody>
          <a:bodyPr/>
          <a:lstStyle/>
          <a:p>
            <a:fld id="{014FD218-FF80-44BA-BA33-6630D859C4B2}" type="datetimeFigureOut">
              <a:rPr lang="fi-FI" smtClean="0"/>
              <a:t>21.8.2024</a:t>
            </a:fld>
            <a:endParaRPr lang="fi-FI"/>
          </a:p>
        </p:txBody>
      </p:sp>
      <p:sp>
        <p:nvSpPr>
          <p:cNvPr id="6" name="Alatunnisteen paikkamerkki 5">
            <a:extLst>
              <a:ext uri="{FF2B5EF4-FFF2-40B4-BE49-F238E27FC236}">
                <a16:creationId xmlns:a16="http://schemas.microsoft.com/office/drawing/2014/main" id="{EADE7C0E-4641-409D-8020-645464FE4DB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8F65AF1-B6AE-4259-A1A3-0B31C7AB5C9F}"/>
              </a:ext>
            </a:extLst>
          </p:cNvPr>
          <p:cNvSpPr>
            <a:spLocks noGrp="1"/>
          </p:cNvSpPr>
          <p:nvPr>
            <p:ph type="sldNum" sz="quarter" idx="12"/>
          </p:nvPr>
        </p:nvSpPr>
        <p:spPr/>
        <p:txBody>
          <a:bodyPr/>
          <a:lstStyle/>
          <a:p>
            <a:fld id="{A31B61D7-E346-4F3D-9223-AF5C7A8F24D5}" type="slidenum">
              <a:rPr lang="fi-FI" smtClean="0"/>
              <a:t>‹#›</a:t>
            </a:fld>
            <a:endParaRPr lang="fi-FI"/>
          </a:p>
        </p:txBody>
      </p:sp>
    </p:spTree>
    <p:extLst>
      <p:ext uri="{BB962C8B-B14F-4D97-AF65-F5344CB8AC3E}">
        <p14:creationId xmlns:p14="http://schemas.microsoft.com/office/powerpoint/2010/main" val="335276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uvaraina otsikolla 1">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stretch>
            <a:fillRect/>
          </a:stretch>
        </p:blipFill>
        <p:spPr>
          <a:xfrm>
            <a:off x="1093" y="732160"/>
            <a:ext cx="12189812" cy="1804413"/>
          </a:xfrm>
          <a:prstGeom prst="rect">
            <a:avLst/>
          </a:prstGeom>
        </p:spPr>
      </p:pic>
      <p:sp>
        <p:nvSpPr>
          <p:cNvPr id="3" name="Title 1"/>
          <p:cNvSpPr>
            <a:spLocks noGrp="1"/>
          </p:cNvSpPr>
          <p:nvPr>
            <p:ph type="title" hasCustomPrompt="1"/>
          </p:nvPr>
        </p:nvSpPr>
        <p:spPr>
          <a:xfrm>
            <a:off x="6" y="3124200"/>
            <a:ext cx="12192000" cy="2152650"/>
          </a:xfrm>
          <a:prstGeom prst="rect">
            <a:avLst/>
          </a:prstGeom>
        </p:spPr>
        <p:txBody>
          <a:bodyPr anchor="ctr">
            <a:noAutofit/>
          </a:bodyPr>
          <a:lstStyle>
            <a:lvl1pPr>
              <a:lnSpc>
                <a:spcPct val="100000"/>
              </a:lnSpc>
              <a:defRPr sz="4000" kern="1300" cap="all" spc="500" baseline="0">
                <a:latin typeface="Arial Black"/>
                <a:cs typeface="Arial Black"/>
              </a:defRPr>
            </a:lvl1pPr>
          </a:lstStyle>
          <a:p>
            <a:r>
              <a:rPr lang="fi-FI"/>
              <a:t>OTSIKKO</a:t>
            </a:r>
            <a:endParaRPr lang="en-US"/>
          </a:p>
        </p:txBody>
      </p:sp>
      <p:sp>
        <p:nvSpPr>
          <p:cNvPr id="5" name="Date Placeholder 2"/>
          <p:cNvSpPr txBox="1">
            <a:spLocks/>
          </p:cNvSpPr>
          <p:nvPr userDrawn="1"/>
        </p:nvSpPr>
        <p:spPr>
          <a:xfrm>
            <a:off x="11542960" y="-376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6" name="Date Placeholder 2"/>
          <p:cNvSpPr>
            <a:spLocks noGrp="1"/>
          </p:cNvSpPr>
          <p:nvPr>
            <p:ph type="dt" sz="half" idx="11"/>
          </p:nvPr>
        </p:nvSpPr>
        <p:spPr>
          <a:xfrm>
            <a:off x="246312" y="654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7" name="Alatunnisteen paikkamerkki 4"/>
          <p:cNvSpPr>
            <a:spLocks noGrp="1"/>
          </p:cNvSpPr>
          <p:nvPr>
            <p:ph type="ftr" sz="quarter" idx="3"/>
          </p:nvPr>
        </p:nvSpPr>
        <p:spPr>
          <a:xfrm>
            <a:off x="1783020" y="654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pic>
        <p:nvPicPr>
          <p:cNvPr id="9" name="Kuva 8">
            <a:extLst>
              <a:ext uri="{FF2B5EF4-FFF2-40B4-BE49-F238E27FC236}">
                <a16:creationId xmlns:a16="http://schemas.microsoft.com/office/drawing/2014/main" id="{6ED332CF-6C1C-4FB8-BD7A-758772C40313}"/>
              </a:ext>
            </a:extLst>
          </p:cNvPr>
          <p:cNvPicPr>
            <a:picLocks noChangeAspect="1"/>
          </p:cNvPicPr>
          <p:nvPr userDrawn="1"/>
        </p:nvPicPr>
        <p:blipFill>
          <a:blip r:embed="rId3"/>
          <a:stretch>
            <a:fillRect/>
          </a:stretch>
        </p:blipFill>
        <p:spPr>
          <a:xfrm>
            <a:off x="9822501" y="6032725"/>
            <a:ext cx="2152929" cy="659479"/>
          </a:xfrm>
          <a:prstGeom prst="rect">
            <a:avLst/>
          </a:prstGeom>
        </p:spPr>
      </p:pic>
    </p:spTree>
    <p:extLst>
      <p:ext uri="{BB962C8B-B14F-4D97-AF65-F5344CB8AC3E}">
        <p14:creationId xmlns:p14="http://schemas.microsoft.com/office/powerpoint/2010/main" val="20504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uvaraina otsikolla 4">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stretch>
            <a:fillRect/>
          </a:stretch>
        </p:blipFill>
        <p:spPr>
          <a:xfrm>
            <a:off x="1" y="311977"/>
            <a:ext cx="12192003" cy="3619500"/>
          </a:xfrm>
          <a:prstGeom prst="rect">
            <a:avLst/>
          </a:prstGeom>
        </p:spPr>
      </p:pic>
      <p:sp>
        <p:nvSpPr>
          <p:cNvPr id="3" name="Title 1"/>
          <p:cNvSpPr>
            <a:spLocks noGrp="1"/>
          </p:cNvSpPr>
          <p:nvPr>
            <p:ph type="title" hasCustomPrompt="1"/>
          </p:nvPr>
        </p:nvSpPr>
        <p:spPr>
          <a:xfrm>
            <a:off x="6" y="4247220"/>
            <a:ext cx="12192000" cy="2048805"/>
          </a:xfrm>
          <a:prstGeom prst="rect">
            <a:avLst/>
          </a:prstGeom>
        </p:spPr>
        <p:txBody>
          <a:bodyPr anchor="ctr">
            <a:noAutofit/>
          </a:bodyPr>
          <a:lstStyle>
            <a:lvl1pPr>
              <a:lnSpc>
                <a:spcPct val="100000"/>
              </a:lnSpc>
              <a:defRPr sz="4000" kern="1300" cap="all" spc="500" baseline="0">
                <a:latin typeface="Arial Black"/>
                <a:cs typeface="Arial Black"/>
              </a:defRPr>
            </a:lvl1pPr>
          </a:lstStyle>
          <a:p>
            <a:r>
              <a:rPr lang="fi-FI"/>
              <a:t>OTSIKKO</a:t>
            </a:r>
            <a:endParaRPr lang="en-US"/>
          </a:p>
        </p:txBody>
      </p:sp>
      <p:sp>
        <p:nvSpPr>
          <p:cNvPr id="5" name="Date Placeholder 2"/>
          <p:cNvSpPr txBox="1">
            <a:spLocks/>
          </p:cNvSpPr>
          <p:nvPr userDrawn="1"/>
        </p:nvSpPr>
        <p:spPr>
          <a:xfrm>
            <a:off x="11542960" y="-376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6" name="Date Placeholder 2"/>
          <p:cNvSpPr>
            <a:spLocks noGrp="1"/>
          </p:cNvSpPr>
          <p:nvPr>
            <p:ph type="dt" sz="half" idx="11"/>
          </p:nvPr>
        </p:nvSpPr>
        <p:spPr>
          <a:xfrm>
            <a:off x="246312" y="654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7" name="Alatunnisteen paikkamerkki 4"/>
          <p:cNvSpPr>
            <a:spLocks noGrp="1"/>
          </p:cNvSpPr>
          <p:nvPr>
            <p:ph type="ftr" sz="quarter" idx="3"/>
          </p:nvPr>
        </p:nvSpPr>
        <p:spPr>
          <a:xfrm>
            <a:off x="1783020" y="654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pic>
        <p:nvPicPr>
          <p:cNvPr id="9" name="Kuva 8">
            <a:extLst>
              <a:ext uri="{FF2B5EF4-FFF2-40B4-BE49-F238E27FC236}">
                <a16:creationId xmlns:a16="http://schemas.microsoft.com/office/drawing/2014/main" id="{C719E6C9-F536-4D6A-ABAB-A7CFA0EC8555}"/>
              </a:ext>
            </a:extLst>
          </p:cNvPr>
          <p:cNvPicPr>
            <a:picLocks noChangeAspect="1"/>
          </p:cNvPicPr>
          <p:nvPr userDrawn="1"/>
        </p:nvPicPr>
        <p:blipFill>
          <a:blip r:embed="rId3"/>
          <a:stretch>
            <a:fillRect/>
          </a:stretch>
        </p:blipFill>
        <p:spPr>
          <a:xfrm>
            <a:off x="9822501" y="6032725"/>
            <a:ext cx="2152929" cy="659479"/>
          </a:xfrm>
          <a:prstGeom prst="rect">
            <a:avLst/>
          </a:prstGeom>
        </p:spPr>
      </p:pic>
    </p:spTree>
    <p:extLst>
      <p:ext uri="{BB962C8B-B14F-4D97-AF65-F5344CB8AC3E}">
        <p14:creationId xmlns:p14="http://schemas.microsoft.com/office/powerpoint/2010/main" val="1264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äliotsikko_tiilenpunainen">
    <p:spTree>
      <p:nvGrpSpPr>
        <p:cNvPr id="1" name=""/>
        <p:cNvGrpSpPr/>
        <p:nvPr/>
      </p:nvGrpSpPr>
      <p:grpSpPr>
        <a:xfrm>
          <a:off x="0" y="0"/>
          <a:ext cx="0" cy="0"/>
          <a:chOff x="0" y="0"/>
          <a:chExt cx="0" cy="0"/>
        </a:xfrm>
      </p:grpSpPr>
      <p:sp>
        <p:nvSpPr>
          <p:cNvPr id="7" name="Suorakulmio 6"/>
          <p:cNvSpPr/>
          <p:nvPr userDrawn="1"/>
        </p:nvSpPr>
        <p:spPr>
          <a:xfrm>
            <a:off x="1" y="0"/>
            <a:ext cx="12191999" cy="6858000"/>
          </a:xfrm>
          <a:prstGeom prst="rect">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8" name="Suorakulmio 7"/>
          <p:cNvSpPr/>
          <p:nvPr/>
        </p:nvSpPr>
        <p:spPr>
          <a:xfrm>
            <a:off x="181200" y="180000"/>
            <a:ext cx="11829600" cy="649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2" name="Title 1"/>
          <p:cNvSpPr>
            <a:spLocks noGrp="1"/>
          </p:cNvSpPr>
          <p:nvPr>
            <p:ph type="title" hasCustomPrompt="1"/>
          </p:nvPr>
        </p:nvSpPr>
        <p:spPr>
          <a:xfrm>
            <a:off x="181122" y="2670561"/>
            <a:ext cx="11829678" cy="1143000"/>
          </a:xfrm>
          <a:prstGeom prst="rect">
            <a:avLst/>
          </a:prstGeom>
        </p:spPr>
        <p:txBody>
          <a:bodyPr anchor="ctr">
            <a:noAutofit/>
          </a:bodyPr>
          <a:lstStyle>
            <a:lvl1pPr>
              <a:lnSpc>
                <a:spcPct val="100000"/>
              </a:lnSpc>
              <a:defRPr sz="4000" kern="1300" cap="all" spc="500" baseline="0">
                <a:latin typeface="Arial Black"/>
                <a:cs typeface="Arial Black"/>
              </a:defRPr>
            </a:lvl1pPr>
          </a:lstStyle>
          <a:p>
            <a:r>
              <a:rPr lang="fi-FI"/>
              <a:t>VÄLIOTSIKKO</a:t>
            </a:r>
            <a:endParaRPr lang="en-US"/>
          </a:p>
        </p:txBody>
      </p:sp>
      <p:pic>
        <p:nvPicPr>
          <p:cNvPr id="9" name="Kuva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247" y="6281896"/>
            <a:ext cx="815569" cy="276313"/>
          </a:xfrm>
          <a:prstGeom prst="rect">
            <a:avLst/>
          </a:prstGeom>
        </p:spPr>
      </p:pic>
      <p:sp>
        <p:nvSpPr>
          <p:cNvPr id="11" name="Date Placeholder 2"/>
          <p:cNvSpPr txBox="1">
            <a:spLocks/>
          </p:cNvSpPr>
          <p:nvPr userDrawn="1"/>
        </p:nvSpPr>
        <p:spPr>
          <a:xfrm>
            <a:off x="11495335" y="18673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2" name="Date Placeholder 2"/>
          <p:cNvSpPr>
            <a:spLocks noGrp="1"/>
          </p:cNvSpPr>
          <p:nvPr>
            <p:ph type="dt" sz="half" idx="11"/>
          </p:nvPr>
        </p:nvSpPr>
        <p:spPr>
          <a:xfrm>
            <a:off x="181122" y="636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3" name="Alatunnisteen paikkamerkki 4"/>
          <p:cNvSpPr>
            <a:spLocks noGrp="1"/>
          </p:cNvSpPr>
          <p:nvPr>
            <p:ph type="ftr" sz="quarter" idx="3"/>
          </p:nvPr>
        </p:nvSpPr>
        <p:spPr>
          <a:xfrm>
            <a:off x="1717830" y="636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252136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äliotsikko_keltainen">
    <p:spTree>
      <p:nvGrpSpPr>
        <p:cNvPr id="1" name=""/>
        <p:cNvGrpSpPr/>
        <p:nvPr/>
      </p:nvGrpSpPr>
      <p:grpSpPr>
        <a:xfrm>
          <a:off x="0" y="0"/>
          <a:ext cx="0" cy="0"/>
          <a:chOff x="0" y="0"/>
          <a:chExt cx="0" cy="0"/>
        </a:xfrm>
      </p:grpSpPr>
      <p:sp>
        <p:nvSpPr>
          <p:cNvPr id="7" name="Suorakulmio 6"/>
          <p:cNvSpPr/>
          <p:nvPr userDrawn="1"/>
        </p:nvSpPr>
        <p:spPr>
          <a:xfrm>
            <a:off x="1" y="0"/>
            <a:ext cx="12191999" cy="6858000"/>
          </a:xfrm>
          <a:prstGeom prst="rect">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8" name="Suorakulmio 7"/>
          <p:cNvSpPr/>
          <p:nvPr/>
        </p:nvSpPr>
        <p:spPr>
          <a:xfrm>
            <a:off x="181200" y="180000"/>
            <a:ext cx="11829600" cy="649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2" name="Title 1"/>
          <p:cNvSpPr>
            <a:spLocks noGrp="1"/>
          </p:cNvSpPr>
          <p:nvPr>
            <p:ph type="title" hasCustomPrompt="1"/>
          </p:nvPr>
        </p:nvSpPr>
        <p:spPr>
          <a:xfrm>
            <a:off x="181122" y="2670561"/>
            <a:ext cx="11829678" cy="1143000"/>
          </a:xfrm>
          <a:prstGeom prst="rect">
            <a:avLst/>
          </a:prstGeom>
        </p:spPr>
        <p:txBody>
          <a:bodyPr anchor="ctr">
            <a:noAutofit/>
          </a:bodyPr>
          <a:lstStyle>
            <a:lvl1pPr>
              <a:lnSpc>
                <a:spcPct val="100000"/>
              </a:lnSpc>
              <a:defRPr sz="4000" kern="1300" cap="all" spc="500" baseline="0">
                <a:latin typeface="Arial Black"/>
                <a:cs typeface="Arial Black"/>
              </a:defRPr>
            </a:lvl1pPr>
          </a:lstStyle>
          <a:p>
            <a:r>
              <a:rPr lang="fi-FI"/>
              <a:t>VÄLIOTSIKKO</a:t>
            </a:r>
            <a:endParaRPr lang="en-US"/>
          </a:p>
        </p:txBody>
      </p:sp>
      <p:pic>
        <p:nvPicPr>
          <p:cNvPr id="9" name="Kuva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247" y="6281896"/>
            <a:ext cx="815569" cy="276313"/>
          </a:xfrm>
          <a:prstGeom prst="rect">
            <a:avLst/>
          </a:prstGeom>
        </p:spPr>
      </p:pic>
      <p:sp>
        <p:nvSpPr>
          <p:cNvPr id="11" name="Date Placeholder 2"/>
          <p:cNvSpPr txBox="1">
            <a:spLocks/>
          </p:cNvSpPr>
          <p:nvPr userDrawn="1"/>
        </p:nvSpPr>
        <p:spPr>
          <a:xfrm>
            <a:off x="11495335" y="18673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2" name="Date Placeholder 2"/>
          <p:cNvSpPr>
            <a:spLocks noGrp="1"/>
          </p:cNvSpPr>
          <p:nvPr>
            <p:ph type="dt" sz="half" idx="11"/>
          </p:nvPr>
        </p:nvSpPr>
        <p:spPr>
          <a:xfrm>
            <a:off x="181122" y="636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3" name="Alatunnisteen paikkamerkki 4"/>
          <p:cNvSpPr>
            <a:spLocks noGrp="1"/>
          </p:cNvSpPr>
          <p:nvPr>
            <p:ph type="ftr" sz="quarter" idx="3"/>
          </p:nvPr>
        </p:nvSpPr>
        <p:spPr>
          <a:xfrm>
            <a:off x="1717830" y="636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407964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äliotsikko_minttu">
    <p:spTree>
      <p:nvGrpSpPr>
        <p:cNvPr id="1" name=""/>
        <p:cNvGrpSpPr/>
        <p:nvPr/>
      </p:nvGrpSpPr>
      <p:grpSpPr>
        <a:xfrm>
          <a:off x="0" y="0"/>
          <a:ext cx="0" cy="0"/>
          <a:chOff x="0" y="0"/>
          <a:chExt cx="0" cy="0"/>
        </a:xfrm>
      </p:grpSpPr>
      <p:sp>
        <p:nvSpPr>
          <p:cNvPr id="7" name="Suorakulmio 6"/>
          <p:cNvSpPr/>
          <p:nvPr userDrawn="1"/>
        </p:nvSpPr>
        <p:spPr>
          <a:xfrm>
            <a:off x="1" y="0"/>
            <a:ext cx="12191999" cy="6858000"/>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8" name="Suorakulmio 7"/>
          <p:cNvSpPr/>
          <p:nvPr userDrawn="1"/>
        </p:nvSpPr>
        <p:spPr>
          <a:xfrm>
            <a:off x="181200" y="180000"/>
            <a:ext cx="11829600" cy="649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800">
                <a:latin typeface="Georgia"/>
              </a:rPr>
              <a:t>   </a:t>
            </a:r>
          </a:p>
        </p:txBody>
      </p:sp>
      <p:sp>
        <p:nvSpPr>
          <p:cNvPr id="2" name="Title 1"/>
          <p:cNvSpPr>
            <a:spLocks noGrp="1"/>
          </p:cNvSpPr>
          <p:nvPr>
            <p:ph type="title" hasCustomPrompt="1"/>
          </p:nvPr>
        </p:nvSpPr>
        <p:spPr>
          <a:xfrm>
            <a:off x="181122" y="2670561"/>
            <a:ext cx="11829678" cy="1143000"/>
          </a:xfrm>
          <a:prstGeom prst="rect">
            <a:avLst/>
          </a:prstGeom>
        </p:spPr>
        <p:txBody>
          <a:bodyPr anchor="ctr">
            <a:noAutofit/>
          </a:bodyPr>
          <a:lstStyle>
            <a:lvl1pPr>
              <a:lnSpc>
                <a:spcPct val="100000"/>
              </a:lnSpc>
              <a:defRPr sz="4000" kern="1300" cap="all" spc="500" baseline="0">
                <a:latin typeface="Arial Black"/>
                <a:cs typeface="Arial Black"/>
              </a:defRPr>
            </a:lvl1pPr>
          </a:lstStyle>
          <a:p>
            <a:r>
              <a:rPr lang="fi-FI"/>
              <a:t>VÄLIOTSIKKO</a:t>
            </a:r>
            <a:endParaRPr lang="en-US"/>
          </a:p>
        </p:txBody>
      </p:sp>
      <p:pic>
        <p:nvPicPr>
          <p:cNvPr id="9" name="Kuva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247" y="6281896"/>
            <a:ext cx="815569" cy="276313"/>
          </a:xfrm>
          <a:prstGeom prst="rect">
            <a:avLst/>
          </a:prstGeom>
        </p:spPr>
      </p:pic>
      <p:sp>
        <p:nvSpPr>
          <p:cNvPr id="11" name="Date Placeholder 2"/>
          <p:cNvSpPr txBox="1">
            <a:spLocks/>
          </p:cNvSpPr>
          <p:nvPr userDrawn="1"/>
        </p:nvSpPr>
        <p:spPr>
          <a:xfrm>
            <a:off x="11495335" y="18673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2" name="Date Placeholder 2"/>
          <p:cNvSpPr>
            <a:spLocks noGrp="1"/>
          </p:cNvSpPr>
          <p:nvPr>
            <p:ph type="dt" sz="half" idx="11"/>
          </p:nvPr>
        </p:nvSpPr>
        <p:spPr>
          <a:xfrm>
            <a:off x="181122" y="636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3" name="Alatunnisteen paikkamerkki 4"/>
          <p:cNvSpPr>
            <a:spLocks noGrp="1"/>
          </p:cNvSpPr>
          <p:nvPr>
            <p:ph type="ftr" sz="quarter" idx="3"/>
          </p:nvPr>
        </p:nvSpPr>
        <p:spPr>
          <a:xfrm>
            <a:off x="1717830" y="636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404843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sivu">
    <p:spTree>
      <p:nvGrpSpPr>
        <p:cNvPr id="1" name=""/>
        <p:cNvGrpSpPr/>
        <p:nvPr/>
      </p:nvGrpSpPr>
      <p:grpSpPr>
        <a:xfrm>
          <a:off x="0" y="0"/>
          <a:ext cx="0" cy="0"/>
          <a:chOff x="0" y="0"/>
          <a:chExt cx="0" cy="0"/>
        </a:xfrm>
      </p:grpSpPr>
      <p:sp>
        <p:nvSpPr>
          <p:cNvPr id="11" name="Suorakulmio 4"/>
          <p:cNvSpPr/>
          <p:nvPr userDrawn="1"/>
        </p:nvSpPr>
        <p:spPr>
          <a:xfrm>
            <a:off x="361200" y="363526"/>
            <a:ext cx="11469600" cy="6132524"/>
          </a:xfrm>
          <a:prstGeom prst="rect">
            <a:avLst/>
          </a:prstGeom>
          <a:noFill/>
          <a:ln w="88900" cmpd="sng">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Georgia"/>
            </a:endParaRPr>
          </a:p>
        </p:txBody>
      </p:sp>
      <p:sp>
        <p:nvSpPr>
          <p:cNvPr id="12" name="Date Placeholder 2"/>
          <p:cNvSpPr txBox="1">
            <a:spLocks/>
          </p:cNvSpPr>
          <p:nvPr userDrawn="1"/>
        </p:nvSpPr>
        <p:spPr>
          <a:xfrm>
            <a:off x="11542960" y="-376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3" name="Title 1"/>
          <p:cNvSpPr>
            <a:spLocks noGrp="1"/>
          </p:cNvSpPr>
          <p:nvPr>
            <p:ph type="title" hasCustomPrompt="1"/>
          </p:nvPr>
        </p:nvSpPr>
        <p:spPr>
          <a:xfrm>
            <a:off x="720688" y="911183"/>
            <a:ext cx="10822272"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10821666"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6" name="Date Placeholder 2"/>
          <p:cNvSpPr>
            <a:spLocks noGrp="1"/>
          </p:cNvSpPr>
          <p:nvPr>
            <p:ph type="dt" sz="half" idx="11"/>
          </p:nvPr>
        </p:nvSpPr>
        <p:spPr>
          <a:xfrm>
            <a:off x="246312" y="654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7" name="Alatunnisteen paikkamerkki 4"/>
          <p:cNvSpPr>
            <a:spLocks noGrp="1"/>
          </p:cNvSpPr>
          <p:nvPr>
            <p:ph type="ftr" sz="quarter" idx="3"/>
          </p:nvPr>
        </p:nvSpPr>
        <p:spPr>
          <a:xfrm>
            <a:off x="1783020" y="654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16099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sivu_2_palstaa">
    <p:spTree>
      <p:nvGrpSpPr>
        <p:cNvPr id="1" name=""/>
        <p:cNvGrpSpPr/>
        <p:nvPr/>
      </p:nvGrpSpPr>
      <p:grpSpPr>
        <a:xfrm>
          <a:off x="0" y="0"/>
          <a:ext cx="0" cy="0"/>
          <a:chOff x="0" y="0"/>
          <a:chExt cx="0" cy="0"/>
        </a:xfrm>
      </p:grpSpPr>
      <p:sp>
        <p:nvSpPr>
          <p:cNvPr id="11" name="Suorakulmio 4"/>
          <p:cNvSpPr/>
          <p:nvPr userDrawn="1"/>
        </p:nvSpPr>
        <p:spPr>
          <a:xfrm>
            <a:off x="361200" y="363526"/>
            <a:ext cx="11469600" cy="6132524"/>
          </a:xfrm>
          <a:prstGeom prst="rect">
            <a:avLst/>
          </a:prstGeom>
          <a:noFill/>
          <a:ln w="88900" cmpd="sng">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Georgia"/>
            </a:endParaRPr>
          </a:p>
        </p:txBody>
      </p:sp>
      <p:sp>
        <p:nvSpPr>
          <p:cNvPr id="12" name="Date Placeholder 2"/>
          <p:cNvSpPr txBox="1">
            <a:spLocks/>
          </p:cNvSpPr>
          <p:nvPr userDrawn="1"/>
        </p:nvSpPr>
        <p:spPr>
          <a:xfrm>
            <a:off x="11542960" y="-376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3" name="Title 1"/>
          <p:cNvSpPr>
            <a:spLocks noGrp="1"/>
          </p:cNvSpPr>
          <p:nvPr>
            <p:ph type="title" hasCustomPrompt="1"/>
          </p:nvPr>
        </p:nvSpPr>
        <p:spPr>
          <a:xfrm>
            <a:off x="720688" y="911183"/>
            <a:ext cx="10822272"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5176526"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6" name="Date Placeholder 2"/>
          <p:cNvSpPr>
            <a:spLocks noGrp="1"/>
          </p:cNvSpPr>
          <p:nvPr>
            <p:ph type="dt" sz="half" idx="11"/>
          </p:nvPr>
        </p:nvSpPr>
        <p:spPr>
          <a:xfrm>
            <a:off x="246312" y="654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7" name="Alatunnisteen paikkamerkki 4"/>
          <p:cNvSpPr>
            <a:spLocks noGrp="1"/>
          </p:cNvSpPr>
          <p:nvPr>
            <p:ph type="ftr" sz="quarter" idx="3"/>
          </p:nvPr>
        </p:nvSpPr>
        <p:spPr>
          <a:xfrm>
            <a:off x="1783020" y="654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
        <p:nvSpPr>
          <p:cNvPr id="10" name="Tekstin paikkamerkki 3"/>
          <p:cNvSpPr>
            <a:spLocks noGrp="1"/>
          </p:cNvSpPr>
          <p:nvPr>
            <p:ph type="body" sz="quarter" idx="13" hasCustomPrompt="1"/>
          </p:nvPr>
        </p:nvSpPr>
        <p:spPr>
          <a:xfrm>
            <a:off x="6361807" y="1956647"/>
            <a:ext cx="5176526"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Tree>
    <p:extLst>
      <p:ext uri="{BB962C8B-B14F-4D97-AF65-F5344CB8AC3E}">
        <p14:creationId xmlns:p14="http://schemas.microsoft.com/office/powerpoint/2010/main" val="338534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sältösivu_kuvalla_3">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92624" y="-18000"/>
            <a:ext cx="3476094" cy="6875999"/>
          </a:xfrm>
          <a:prstGeom prst="rect">
            <a:avLst/>
          </a:prstGeom>
        </p:spPr>
      </p:pic>
      <p:sp>
        <p:nvSpPr>
          <p:cNvPr id="11" name="Suorakulmio 4"/>
          <p:cNvSpPr/>
          <p:nvPr userDrawn="1"/>
        </p:nvSpPr>
        <p:spPr>
          <a:xfrm>
            <a:off x="361200" y="363526"/>
            <a:ext cx="11469600" cy="6132524"/>
          </a:xfrm>
          <a:prstGeom prst="rect">
            <a:avLst/>
          </a:prstGeom>
          <a:noFill/>
          <a:ln w="88900" cmpd="sng">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Georgia"/>
            </a:endParaRPr>
          </a:p>
        </p:txBody>
      </p:sp>
      <p:sp>
        <p:nvSpPr>
          <p:cNvPr id="12" name="Date Placeholder 2"/>
          <p:cNvSpPr txBox="1">
            <a:spLocks/>
          </p:cNvSpPr>
          <p:nvPr userDrawn="1"/>
        </p:nvSpPr>
        <p:spPr>
          <a:xfrm>
            <a:off x="11542960" y="-3765"/>
            <a:ext cx="516473" cy="315741"/>
          </a:xfrm>
          <a:prstGeom prst="rect">
            <a:avLst/>
          </a:prstGeom>
        </p:spPr>
        <p:txBody>
          <a:bodyPr anchor="ctr"/>
          <a:lstStyle>
            <a:defPPr>
              <a:defRPr lang="en-US"/>
            </a:defPPr>
            <a:lvl1pPr marL="0" algn="l"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29D6348-BD6D-40AE-95AF-A7E9A2621983}" type="slidenum">
              <a:rPr lang="fi-FI" sz="900" smtClean="0">
                <a:latin typeface="+mn-lt"/>
              </a:rPr>
              <a:pPr algn="ctr"/>
              <a:t>‹#›</a:t>
            </a:fld>
            <a:endParaRPr lang="en-US" sz="900">
              <a:latin typeface="+mn-lt"/>
            </a:endParaRPr>
          </a:p>
        </p:txBody>
      </p:sp>
      <p:sp>
        <p:nvSpPr>
          <p:cNvPr id="13" name="Title 1"/>
          <p:cNvSpPr>
            <a:spLocks noGrp="1"/>
          </p:cNvSpPr>
          <p:nvPr>
            <p:ph type="title" hasCustomPrompt="1"/>
          </p:nvPr>
        </p:nvSpPr>
        <p:spPr>
          <a:xfrm>
            <a:off x="720688" y="911183"/>
            <a:ext cx="7109855" cy="923333"/>
          </a:xfrm>
          <a:prstGeom prst="rect">
            <a:avLst/>
          </a:prstGeom>
        </p:spPr>
        <p:txBody>
          <a:bodyPr anchor="t" anchorCtr="0">
            <a:noAutofit/>
          </a:bodyPr>
          <a:lstStyle>
            <a:lvl1pPr algn="l">
              <a:lnSpc>
                <a:spcPct val="100000"/>
              </a:lnSpc>
              <a:defRPr sz="2800" kern="1300" cap="all" spc="300" baseline="0">
                <a:latin typeface="Arial Black"/>
                <a:cs typeface="Arial Black"/>
              </a:defRPr>
            </a:lvl1pPr>
          </a:lstStyle>
          <a:p>
            <a:r>
              <a:rPr lang="fi-FI"/>
              <a:t>otsikko</a:t>
            </a:r>
            <a:endParaRPr lang="en-US"/>
          </a:p>
        </p:txBody>
      </p:sp>
      <p:sp>
        <p:nvSpPr>
          <p:cNvPr id="15" name="Tekstin paikkamerkki 3"/>
          <p:cNvSpPr>
            <a:spLocks noGrp="1"/>
          </p:cNvSpPr>
          <p:nvPr>
            <p:ph type="body" sz="quarter" idx="12" hasCustomPrompt="1"/>
          </p:nvPr>
        </p:nvSpPr>
        <p:spPr>
          <a:xfrm>
            <a:off x="721294" y="1956647"/>
            <a:ext cx="7109249" cy="4067164"/>
          </a:xfrm>
          <a:prstGeom prst="rect">
            <a:avLst/>
          </a:prstGeom>
        </p:spPr>
        <p:txBody>
          <a:bodyPr/>
          <a:lstStyle>
            <a:lvl1pPr marL="342900" indent="-342900">
              <a:spcBef>
                <a:spcPts val="0"/>
              </a:spcBef>
              <a:spcAft>
                <a:spcPts val="600"/>
              </a:spcAft>
              <a:buFont typeface="Wingdings" panose="05000000000000000000" pitchFamily="2" charset="2"/>
              <a:buChar char="§"/>
              <a:defRPr sz="2000" baseline="0">
                <a:latin typeface="+mn-lt"/>
              </a:defRPr>
            </a:lvl1pPr>
            <a:lvl2pPr marL="742950" indent="-360000">
              <a:spcBef>
                <a:spcPts val="0"/>
              </a:spcBef>
              <a:spcAft>
                <a:spcPts val="600"/>
              </a:spcAft>
              <a:buFont typeface="Wingdings" panose="05000000000000000000" pitchFamily="2" charset="2"/>
              <a:buChar char="ü"/>
              <a:defRPr sz="2000" baseline="0">
                <a:latin typeface="+mn-lt"/>
              </a:defRPr>
            </a:lvl2pPr>
            <a:lvl3pPr marL="1143000" indent="-228600">
              <a:spcBef>
                <a:spcPts val="0"/>
              </a:spcBef>
              <a:spcAft>
                <a:spcPts val="600"/>
              </a:spcAft>
              <a:buFont typeface="Arial" panose="020B0604020202020204" pitchFamily="34" charset="0"/>
              <a:buChar char="•"/>
              <a:defRPr sz="2000" baseline="0">
                <a:latin typeface="+mn-lt"/>
              </a:defRPr>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fi-FI"/>
              <a:t>Muokkaa tekstiä napsauttamalla</a:t>
            </a:r>
          </a:p>
          <a:p>
            <a:pPr lvl="1"/>
            <a:r>
              <a:rPr lang="fi-FI"/>
              <a:t>toinen taso</a:t>
            </a:r>
          </a:p>
          <a:p>
            <a:pPr lvl="2"/>
            <a:r>
              <a:rPr lang="fi-FI"/>
              <a:t>kolmas taso</a:t>
            </a:r>
          </a:p>
        </p:txBody>
      </p:sp>
      <p:sp>
        <p:nvSpPr>
          <p:cNvPr id="16" name="Date Placeholder 2"/>
          <p:cNvSpPr>
            <a:spLocks noGrp="1"/>
          </p:cNvSpPr>
          <p:nvPr>
            <p:ph type="dt" sz="half" idx="11"/>
          </p:nvPr>
        </p:nvSpPr>
        <p:spPr>
          <a:xfrm>
            <a:off x="246312" y="6547600"/>
            <a:ext cx="1443025" cy="310400"/>
          </a:xfrm>
          <a:prstGeom prst="rect">
            <a:avLst/>
          </a:prstGeom>
        </p:spPr>
        <p:txBody>
          <a:bodyPr anchor="ctr"/>
          <a:lstStyle>
            <a:lvl1pPr>
              <a:defRPr sz="1000">
                <a:latin typeface="+mn-lt"/>
                <a:cs typeface="Arial" panose="020B0604020202020204" pitchFamily="34" charset="0"/>
              </a:defRPr>
            </a:lvl1pPr>
          </a:lstStyle>
          <a:p>
            <a:fld id="{5AF8F3B0-6424-4CC7-AD02-FD04C30E00E7}" type="datetime1">
              <a:rPr lang="fi-FI" smtClean="0"/>
              <a:pPr/>
              <a:t>21.8.2024</a:t>
            </a:fld>
            <a:endParaRPr lang="en-US"/>
          </a:p>
        </p:txBody>
      </p:sp>
      <p:sp>
        <p:nvSpPr>
          <p:cNvPr id="17" name="Alatunnisteen paikkamerkki 4"/>
          <p:cNvSpPr>
            <a:spLocks noGrp="1"/>
          </p:cNvSpPr>
          <p:nvPr>
            <p:ph type="ftr" sz="quarter" idx="3"/>
          </p:nvPr>
        </p:nvSpPr>
        <p:spPr>
          <a:xfrm>
            <a:off x="1783020" y="6547600"/>
            <a:ext cx="4114800" cy="310400"/>
          </a:xfrm>
          <a:prstGeom prst="rect">
            <a:avLst/>
          </a:prstGeom>
        </p:spPr>
        <p:txBody>
          <a:bodyPr vert="horz" lIns="91440" tIns="45720" rIns="91440" bIns="45720" rtlCol="0" anchor="ctr"/>
          <a:lstStyle>
            <a:lvl1pPr algn="l">
              <a:defRPr sz="1000">
                <a:solidFill>
                  <a:schemeClr val="tx1"/>
                </a:solidFill>
                <a:latin typeface="+mn-lt"/>
                <a:cs typeface="Arial" panose="020B0604020202020204" pitchFamily="34" charset="0"/>
              </a:defRPr>
            </a:lvl1pPr>
          </a:lstStyle>
          <a:p>
            <a:endParaRPr lang="fi-FI"/>
          </a:p>
        </p:txBody>
      </p:sp>
    </p:spTree>
    <p:extLst>
      <p:ext uri="{BB962C8B-B14F-4D97-AF65-F5344CB8AC3E}">
        <p14:creationId xmlns:p14="http://schemas.microsoft.com/office/powerpoint/2010/main" val="16674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76881"/>
      </p:ext>
    </p:extLst>
  </p:cSld>
  <p:clrMap bg1="lt1" tx1="dk1" bg2="lt2" tx2="dk2" accent1="accent1" accent2="accent2" accent3="accent3" accent4="accent4" accent5="accent5" accent6="accent6" hlink="hlink" folHlink="folHlink"/>
  <p:sldLayoutIdLst>
    <p:sldLayoutId id="2147483680" r:id="rId1"/>
    <p:sldLayoutId id="2147483672" r:id="rId2"/>
    <p:sldLayoutId id="2147483675" r:id="rId3"/>
    <p:sldLayoutId id="2147483654" r:id="rId4"/>
    <p:sldLayoutId id="2147483655" r:id="rId5"/>
    <p:sldLayoutId id="2147483662" r:id="rId6"/>
    <p:sldLayoutId id="2147483657" r:id="rId7"/>
    <p:sldLayoutId id="2147483661" r:id="rId8"/>
    <p:sldLayoutId id="2147483665" r:id="rId9"/>
    <p:sldLayoutId id="2147483671" r:id="rId10"/>
    <p:sldLayoutId id="2147483679" r:id="rId11"/>
    <p:sldLayoutId id="2147483658" r:id="rId12"/>
    <p:sldLayoutId id="2147483659" r:id="rId13"/>
    <p:sldLayoutId id="2147483660" r:id="rId14"/>
    <p:sldLayoutId id="2147483681" r:id="rId15"/>
    <p:sldLayoutId id="2147483682" r:id="rId16"/>
    <p:sldLayoutId id="2147483683" r:id="rId17"/>
    <p:sldLayoutId id="214748368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ctr" defTabSz="457200" rtl="0" eaLnBrk="1" latinLnBrk="0" hangingPunct="1">
        <a:spcBef>
          <a:spcPct val="0"/>
        </a:spcBef>
        <a:buNone/>
        <a:defRPr sz="4400" b="1" i="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syke.fi/fi-FI/Suomi_ja_kestava_hyvinvointi/Kestavaan_hyvinvointiin_viela_matkaa/Suomi_on_ylittanyt_kestavan_hyvinvoinnin(47890)" TargetMode="External"/><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overshootday.org/newsroom/country-overshoot-day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cljeCBpqWRw" TargetMode="Externa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hyperlink" Target="https://www.luonnontila.fi/fi/etusivu/" TargetMode="External"/><Relationship Id="rId2" Type="http://schemas.openxmlformats.org/officeDocument/2006/relationships/hyperlink" Target="https://www.luonnonkirjo.fi/fi-FI/Mita_sina_voit_tehda/Miksi_luonnon_monimuotoisuus_on_tarkea" TargetMode="External"/><Relationship Id="rId1" Type="http://schemas.openxmlformats.org/officeDocument/2006/relationships/slideLayout" Target="../slideLayouts/slideLayout7.xml"/><Relationship Id="rId6" Type="http://schemas.openxmlformats.org/officeDocument/2006/relationships/hyperlink" Target="https://punainenkirja.laji.fi/" TargetMode="External"/><Relationship Id="rId5" Type="http://schemas.openxmlformats.org/officeDocument/2006/relationships/hyperlink" Target="https://wwf.fi/elainlajit/" TargetMode="External"/><Relationship Id="rId4" Type="http://schemas.openxmlformats.org/officeDocument/2006/relationships/hyperlink" Target="http://luomus.fi/fi/maaperaelaime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yle.fi/uutiset/3-11721731"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yle.fi/uutiset/3-11768190"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8.png"/><Relationship Id="rId7" Type="http://schemas.openxmlformats.org/officeDocument/2006/relationships/hyperlink" Target="https://pixabay.com/ko/%EC%84%9D%ED%83%84-%EC%96%91%EB%B0%B0%EC%B6%94-%EB%B6%88-%EC%97%B0%EB%A3%8C-%EB%B8%94%EB%9E%99-%EB%AC%B4%EC%97%B0%ED%83%84-%EC%97%B0-%EC%97%B0%EC%86%8C-842468/" TargetMode="External"/><Relationship Id="rId12" Type="http://schemas.openxmlformats.org/officeDocument/2006/relationships/hyperlink" Target="https://creativecommons.org/licenses/by-sa/3.0/"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0.jpg"/><Relationship Id="rId11" Type="http://schemas.openxmlformats.org/officeDocument/2006/relationships/hyperlink" Target="https://creativecommons.org/licenses/by-nc-nd/3.0/" TargetMode="External"/><Relationship Id="rId5" Type="http://schemas.openxmlformats.org/officeDocument/2006/relationships/hyperlink" Target="https://fi.wikipedia.org/wiki/Ba%C5%A1neft" TargetMode="External"/><Relationship Id="rId10" Type="http://schemas.openxmlformats.org/officeDocument/2006/relationships/image" Target="../media/image32.png"/><Relationship Id="rId4" Type="http://schemas.openxmlformats.org/officeDocument/2006/relationships/image" Target="../media/image29.jpg"/><Relationship Id="rId9" Type="http://schemas.openxmlformats.org/officeDocument/2006/relationships/hyperlink" Target="https://www.flickr.com/photos/suomenpankki/325509764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wwf.fi/uhat/ylikulutus/"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723EA38-F09F-4BE8-91AA-F184A928CB31}"/>
              </a:ext>
            </a:extLst>
          </p:cNvPr>
          <p:cNvSpPr>
            <a:spLocks noGrp="1"/>
          </p:cNvSpPr>
          <p:nvPr>
            <p:ph type="title"/>
          </p:nvPr>
        </p:nvSpPr>
        <p:spPr>
          <a:xfrm>
            <a:off x="6" y="3124200"/>
            <a:ext cx="12192000" cy="3043076"/>
          </a:xfrm>
        </p:spPr>
        <p:txBody>
          <a:bodyPr lIns="91440" tIns="45720" rIns="91440" bIns="45720" anchor="ctr">
            <a:noAutofit/>
          </a:bodyPr>
          <a:lstStyle/>
          <a:p>
            <a:br>
              <a:rPr lang="fi-FI" dirty="0"/>
            </a:br>
            <a:br>
              <a:rPr lang="fi-FI" dirty="0"/>
            </a:br>
            <a:br>
              <a:rPr lang="fi-FI" dirty="0"/>
            </a:br>
            <a:r>
              <a:rPr lang="fi-FI" sz="3600" dirty="0"/>
              <a:t>kestävä kehitys pakollinen</a:t>
            </a:r>
            <a:br>
              <a:rPr lang="fi-FI" dirty="0"/>
            </a:br>
            <a:r>
              <a:rPr lang="fi-FI" dirty="0"/>
              <a:t>Luonnon monimuotoisuus ja Luonnonvarat</a:t>
            </a:r>
            <a:br>
              <a:rPr lang="fi-FI" dirty="0"/>
            </a:br>
            <a:br>
              <a:rPr lang="fi-FI" dirty="0"/>
            </a:br>
            <a:endParaRPr lang="fi-FI" b="0" dirty="0">
              <a:solidFill>
                <a:srgbClr val="00B050"/>
              </a:solidFill>
            </a:endParaRPr>
          </a:p>
        </p:txBody>
      </p:sp>
      <p:sp>
        <p:nvSpPr>
          <p:cNvPr id="4" name="Päivämäärän paikkamerkki 3">
            <a:extLst>
              <a:ext uri="{FF2B5EF4-FFF2-40B4-BE49-F238E27FC236}">
                <a16:creationId xmlns:a16="http://schemas.microsoft.com/office/drawing/2014/main" id="{B005A84D-2753-4FB1-90C3-94B53301FA77}"/>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38E963F4-7F5E-4CBC-B80F-C04A70AAA214}"/>
              </a:ext>
            </a:extLst>
          </p:cNvPr>
          <p:cNvSpPr>
            <a:spLocks noGrp="1"/>
          </p:cNvSpPr>
          <p:nvPr>
            <p:ph type="ftr" sz="quarter" idx="3"/>
          </p:nvPr>
        </p:nvSpPr>
        <p:spPr/>
        <p:txBody>
          <a:bodyPr/>
          <a:lstStyle/>
          <a:p>
            <a:endParaRPr lang="fi-FI"/>
          </a:p>
        </p:txBody>
      </p:sp>
    </p:spTree>
    <p:extLst>
      <p:ext uri="{BB962C8B-B14F-4D97-AF65-F5344CB8AC3E}">
        <p14:creationId xmlns:p14="http://schemas.microsoft.com/office/powerpoint/2010/main" val="34253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D88DEF-4A2A-988C-E317-AE85A61493EF}"/>
              </a:ext>
            </a:extLst>
          </p:cNvPr>
          <p:cNvSpPr>
            <a:spLocks noGrp="1"/>
          </p:cNvSpPr>
          <p:nvPr>
            <p:ph type="title"/>
          </p:nvPr>
        </p:nvSpPr>
        <p:spPr>
          <a:xfrm>
            <a:off x="537328" y="675412"/>
            <a:ext cx="10558020" cy="553998"/>
          </a:xfrm>
        </p:spPr>
        <p:txBody>
          <a:bodyPr/>
          <a:lstStyle/>
          <a:p>
            <a:r>
              <a:rPr lang="fi-FI" sz="4000" dirty="0"/>
              <a:t>Suomi on ylittänyt kestävän hyvinvoinnin rajat</a:t>
            </a:r>
          </a:p>
        </p:txBody>
      </p:sp>
      <p:pic>
        <p:nvPicPr>
          <p:cNvPr id="4" name="Kuva 3">
            <a:extLst>
              <a:ext uri="{FF2B5EF4-FFF2-40B4-BE49-F238E27FC236}">
                <a16:creationId xmlns:a16="http://schemas.microsoft.com/office/drawing/2014/main" id="{0689C718-8714-ABB8-644C-D4DD3404E59B}"/>
              </a:ext>
            </a:extLst>
          </p:cNvPr>
          <p:cNvPicPr>
            <a:picLocks noChangeAspect="1"/>
          </p:cNvPicPr>
          <p:nvPr/>
        </p:nvPicPr>
        <p:blipFill>
          <a:blip r:embed="rId2"/>
          <a:stretch>
            <a:fillRect/>
          </a:stretch>
        </p:blipFill>
        <p:spPr>
          <a:xfrm>
            <a:off x="2017336" y="1517716"/>
            <a:ext cx="7032395" cy="4664872"/>
          </a:xfrm>
          <a:prstGeom prst="rect">
            <a:avLst/>
          </a:prstGeom>
        </p:spPr>
      </p:pic>
      <p:sp>
        <p:nvSpPr>
          <p:cNvPr id="6" name="Tekstiruutu 5">
            <a:extLst>
              <a:ext uri="{FF2B5EF4-FFF2-40B4-BE49-F238E27FC236}">
                <a16:creationId xmlns:a16="http://schemas.microsoft.com/office/drawing/2014/main" id="{AF8A8437-B687-5D96-8093-962CD7681A38}"/>
              </a:ext>
            </a:extLst>
          </p:cNvPr>
          <p:cNvSpPr txBox="1"/>
          <p:nvPr/>
        </p:nvSpPr>
        <p:spPr>
          <a:xfrm>
            <a:off x="424206" y="6193895"/>
            <a:ext cx="2356701" cy="276999"/>
          </a:xfrm>
          <a:prstGeom prst="rect">
            <a:avLst/>
          </a:prstGeom>
          <a:noFill/>
        </p:spPr>
        <p:txBody>
          <a:bodyPr wrap="square" rtlCol="0">
            <a:spAutoFit/>
          </a:bodyPr>
          <a:lstStyle/>
          <a:p>
            <a:r>
              <a:rPr lang="fi-FI" sz="1200" dirty="0"/>
              <a:t>Lähde: </a:t>
            </a:r>
            <a:r>
              <a:rPr lang="fi-FI" sz="1200" dirty="0">
                <a:hlinkClick r:id="rId3"/>
              </a:rPr>
              <a:t>Syke</a:t>
            </a:r>
            <a:endParaRPr lang="fi-FI" sz="1200" dirty="0"/>
          </a:p>
        </p:txBody>
      </p:sp>
    </p:spTree>
    <p:extLst>
      <p:ext uri="{BB962C8B-B14F-4D97-AF65-F5344CB8AC3E}">
        <p14:creationId xmlns:p14="http://schemas.microsoft.com/office/powerpoint/2010/main" val="4149535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75027D-9AD8-CFF1-F026-CC4D7C5AEF9A}"/>
              </a:ext>
            </a:extLst>
          </p:cNvPr>
          <p:cNvSpPr>
            <a:spLocks noGrp="1"/>
          </p:cNvSpPr>
          <p:nvPr>
            <p:ph type="title"/>
          </p:nvPr>
        </p:nvSpPr>
        <p:spPr>
          <a:xfrm>
            <a:off x="4165732" y="402113"/>
            <a:ext cx="3432272" cy="923040"/>
          </a:xfrm>
        </p:spPr>
        <p:txBody>
          <a:bodyPr/>
          <a:lstStyle/>
          <a:p>
            <a:r>
              <a:rPr lang="fi-FI" dirty="0"/>
              <a:t>One Health</a:t>
            </a:r>
          </a:p>
        </p:txBody>
      </p:sp>
      <p:pic>
        <p:nvPicPr>
          <p:cNvPr id="4" name="Kuva 3">
            <a:extLst>
              <a:ext uri="{FF2B5EF4-FFF2-40B4-BE49-F238E27FC236}">
                <a16:creationId xmlns:a16="http://schemas.microsoft.com/office/drawing/2014/main" id="{D7947C27-8A18-50D2-C843-D7FF03416E8D}"/>
              </a:ext>
            </a:extLst>
          </p:cNvPr>
          <p:cNvPicPr>
            <a:picLocks noChangeAspect="1"/>
          </p:cNvPicPr>
          <p:nvPr/>
        </p:nvPicPr>
        <p:blipFill>
          <a:blip r:embed="rId2"/>
          <a:stretch>
            <a:fillRect/>
          </a:stretch>
        </p:blipFill>
        <p:spPr>
          <a:xfrm>
            <a:off x="1571134" y="1446166"/>
            <a:ext cx="9049732" cy="4713406"/>
          </a:xfrm>
          <a:prstGeom prst="rect">
            <a:avLst/>
          </a:prstGeom>
        </p:spPr>
      </p:pic>
      <p:sp>
        <p:nvSpPr>
          <p:cNvPr id="5" name="Tekstiruutu 4">
            <a:extLst>
              <a:ext uri="{FF2B5EF4-FFF2-40B4-BE49-F238E27FC236}">
                <a16:creationId xmlns:a16="http://schemas.microsoft.com/office/drawing/2014/main" id="{B0089441-42E3-2420-D67A-DB592C028311}"/>
              </a:ext>
            </a:extLst>
          </p:cNvPr>
          <p:cNvSpPr txBox="1"/>
          <p:nvPr/>
        </p:nvSpPr>
        <p:spPr>
          <a:xfrm>
            <a:off x="386499" y="6159572"/>
            <a:ext cx="2205872" cy="369332"/>
          </a:xfrm>
          <a:prstGeom prst="rect">
            <a:avLst/>
          </a:prstGeom>
          <a:noFill/>
        </p:spPr>
        <p:txBody>
          <a:bodyPr wrap="square" rtlCol="0">
            <a:spAutoFit/>
          </a:bodyPr>
          <a:lstStyle/>
          <a:p>
            <a:r>
              <a:rPr lang="fi-FI" dirty="0"/>
              <a:t>Lähde: WHO</a:t>
            </a:r>
          </a:p>
        </p:txBody>
      </p:sp>
    </p:spTree>
    <p:extLst>
      <p:ext uri="{BB962C8B-B14F-4D97-AF65-F5344CB8AC3E}">
        <p14:creationId xmlns:p14="http://schemas.microsoft.com/office/powerpoint/2010/main" val="182298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B53123B-7A54-44DF-B713-0DA6F2BAE22F}"/>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8" name="Suorakulmio 7">
            <a:extLst>
              <a:ext uri="{FF2B5EF4-FFF2-40B4-BE49-F238E27FC236}">
                <a16:creationId xmlns:a16="http://schemas.microsoft.com/office/drawing/2014/main" id="{16F41348-DE98-4839-B8F5-6B1D7CC77F01}"/>
              </a:ext>
            </a:extLst>
          </p:cNvPr>
          <p:cNvSpPr/>
          <p:nvPr/>
        </p:nvSpPr>
        <p:spPr>
          <a:xfrm>
            <a:off x="8352890" y="1150705"/>
            <a:ext cx="3404171" cy="738664"/>
          </a:xfrm>
          <a:prstGeom prst="rect">
            <a:avLst/>
          </a:prstGeom>
        </p:spPr>
        <p:txBody>
          <a:bodyPr wrap="square">
            <a:spAutoFit/>
          </a:bodyPr>
          <a:lstStyle/>
          <a:p>
            <a:r>
              <a:rPr lang="fi-FI" sz="1400">
                <a:hlinkClick r:id="rId2"/>
              </a:rPr>
              <a:t>https://www.overshootday.org/newsroom/country-overshoot-days/</a:t>
            </a:r>
            <a:endParaRPr lang="fi-FI" sz="1400"/>
          </a:p>
          <a:p>
            <a:endParaRPr lang="fi-FI" sz="1400"/>
          </a:p>
        </p:txBody>
      </p:sp>
      <p:pic>
        <p:nvPicPr>
          <p:cNvPr id="6" name="Kuva 5">
            <a:extLst>
              <a:ext uri="{FF2B5EF4-FFF2-40B4-BE49-F238E27FC236}">
                <a16:creationId xmlns:a16="http://schemas.microsoft.com/office/drawing/2014/main" id="{AAB6A9EF-8ACC-2433-E307-6C320DDBD69D}"/>
              </a:ext>
            </a:extLst>
          </p:cNvPr>
          <p:cNvPicPr>
            <a:picLocks noChangeAspect="1"/>
          </p:cNvPicPr>
          <p:nvPr/>
        </p:nvPicPr>
        <p:blipFill>
          <a:blip r:embed="rId3"/>
          <a:stretch>
            <a:fillRect/>
          </a:stretch>
        </p:blipFill>
        <p:spPr>
          <a:xfrm>
            <a:off x="1555423" y="447327"/>
            <a:ext cx="6553764" cy="5843935"/>
          </a:xfrm>
          <a:prstGeom prst="rect">
            <a:avLst/>
          </a:prstGeom>
        </p:spPr>
      </p:pic>
    </p:spTree>
    <p:extLst>
      <p:ext uri="{BB962C8B-B14F-4D97-AF65-F5344CB8AC3E}">
        <p14:creationId xmlns:p14="http://schemas.microsoft.com/office/powerpoint/2010/main" val="314531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1463D7-6C5A-4698-8C77-99B70C657FCE}"/>
              </a:ext>
            </a:extLst>
          </p:cNvPr>
          <p:cNvSpPr>
            <a:spLocks noGrp="1"/>
          </p:cNvSpPr>
          <p:nvPr>
            <p:ph type="title"/>
          </p:nvPr>
        </p:nvSpPr>
        <p:spPr/>
        <p:txBody>
          <a:bodyPr/>
          <a:lstStyle/>
          <a:p>
            <a:r>
              <a:rPr lang="fi-FI" dirty="0"/>
              <a:t>Luonnonvarojen ylikulutus</a:t>
            </a:r>
          </a:p>
        </p:txBody>
      </p:sp>
      <p:sp>
        <p:nvSpPr>
          <p:cNvPr id="3" name="Tekstin paikkamerkki 2">
            <a:extLst>
              <a:ext uri="{FF2B5EF4-FFF2-40B4-BE49-F238E27FC236}">
                <a16:creationId xmlns:a16="http://schemas.microsoft.com/office/drawing/2014/main" id="{5476B48B-4B4C-436E-A8CD-7E87CE9CCED5}"/>
              </a:ext>
            </a:extLst>
          </p:cNvPr>
          <p:cNvSpPr>
            <a:spLocks noGrp="1"/>
          </p:cNvSpPr>
          <p:nvPr>
            <p:ph type="body" sz="quarter" idx="12"/>
          </p:nvPr>
        </p:nvSpPr>
        <p:spPr>
          <a:xfrm>
            <a:off x="720688" y="1624509"/>
            <a:ext cx="4991137" cy="4067164"/>
          </a:xfrm>
        </p:spPr>
        <p:txBody>
          <a:bodyPr/>
          <a:lstStyle/>
          <a:p>
            <a:r>
              <a:rPr lang="fi-FI" dirty="0">
                <a:latin typeface="Arial" panose="020B0604020202020204" pitchFamily="34" charset="0"/>
                <a:cs typeface="Arial" panose="020B0604020202020204" pitchFamily="34" charset="0"/>
              </a:rPr>
              <a:t>Ihmiset käyttävät luonnonvaroja </a:t>
            </a:r>
            <a:r>
              <a:rPr lang="fi-FI" b="1" dirty="0">
                <a:latin typeface="Arial" panose="020B0604020202020204" pitchFamily="34" charset="0"/>
                <a:cs typeface="Arial" panose="020B0604020202020204" pitchFamily="34" charset="0"/>
              </a:rPr>
              <a:t>liikaa ja liian nopeasti </a:t>
            </a:r>
            <a:r>
              <a:rPr lang="fi-FI" dirty="0">
                <a:latin typeface="Arial" panose="020B0604020202020204" pitchFamily="34" charset="0"/>
                <a:cs typeface="Arial" panose="020B0604020202020204" pitchFamily="34" charset="0"/>
              </a:rPr>
              <a:t>(esimerkiksi ostetaan paljon turhaa)</a:t>
            </a:r>
          </a:p>
          <a:p>
            <a:r>
              <a:rPr lang="fi-FI" dirty="0">
                <a:latin typeface="Arial" panose="020B0604020202020204" pitchFamily="34" charset="0"/>
                <a:cs typeface="Arial" panose="020B0604020202020204" pitchFamily="34" charset="0"/>
              </a:rPr>
              <a:t>Maailman väkiluvun kasvaessa kilpailu luonnonvaroista kasvaa</a:t>
            </a:r>
          </a:p>
          <a:p>
            <a:r>
              <a:rPr lang="fi-FI" dirty="0">
                <a:latin typeface="Arial" panose="020B0604020202020204" pitchFamily="34" charset="0"/>
                <a:cs typeface="Arial" panose="020B0604020202020204" pitchFamily="34" charset="0"/>
              </a:rPr>
              <a:t>Ylikulutuksesta seuraa monenlaisia ympäristöongelmia, kuten:</a:t>
            </a:r>
          </a:p>
          <a:p>
            <a:pPr lvl="1"/>
            <a:r>
              <a:rPr lang="fi-FI" dirty="0">
                <a:latin typeface="Arial" panose="020B0604020202020204" pitchFamily="34" charset="0"/>
                <a:cs typeface="Arial" panose="020B0604020202020204" pitchFamily="34" charset="0"/>
              </a:rPr>
              <a:t>Kuivuus</a:t>
            </a:r>
          </a:p>
          <a:p>
            <a:pPr lvl="1"/>
            <a:r>
              <a:rPr lang="fi-FI" dirty="0">
                <a:latin typeface="Arial" panose="020B0604020202020204" pitchFamily="34" charset="0"/>
                <a:cs typeface="Arial" panose="020B0604020202020204" pitchFamily="34" charset="0"/>
              </a:rPr>
              <a:t>ruoka- ja vesipula</a:t>
            </a:r>
          </a:p>
          <a:p>
            <a:pPr lvl="1"/>
            <a:r>
              <a:rPr lang="fi-FI" dirty="0">
                <a:latin typeface="Arial" panose="020B0604020202020204" pitchFamily="34" charset="0"/>
                <a:cs typeface="Arial" panose="020B0604020202020204" pitchFamily="34" charset="0"/>
              </a:rPr>
              <a:t>Ilmastonmuutos</a:t>
            </a:r>
          </a:p>
          <a:p>
            <a:pPr lvl="1"/>
            <a:r>
              <a:rPr lang="fi-FI" dirty="0">
                <a:latin typeface="Arial" panose="020B0604020202020204" pitchFamily="34" charset="0"/>
                <a:cs typeface="Arial" panose="020B0604020202020204" pitchFamily="34" charset="0"/>
              </a:rPr>
              <a:t>Sään ääri-ilmiöt</a:t>
            </a:r>
          </a:p>
          <a:p>
            <a:pPr lvl="1"/>
            <a:r>
              <a:rPr lang="fi-FI" b="1" dirty="0">
                <a:solidFill>
                  <a:srgbClr val="00B050"/>
                </a:solidFill>
                <a:latin typeface="Arial" panose="020B0604020202020204" pitchFamily="34" charset="0"/>
                <a:cs typeface="Arial" panose="020B0604020202020204" pitchFamily="34" charset="0"/>
              </a:rPr>
              <a:t>Luonnon monimuotoisuuden köyhtyminen</a:t>
            </a:r>
          </a:p>
        </p:txBody>
      </p:sp>
      <p:sp>
        <p:nvSpPr>
          <p:cNvPr id="4" name="Päivämäärän paikkamerkki 3">
            <a:extLst>
              <a:ext uri="{FF2B5EF4-FFF2-40B4-BE49-F238E27FC236}">
                <a16:creationId xmlns:a16="http://schemas.microsoft.com/office/drawing/2014/main" id="{02941489-1D98-48E3-8409-3607995F1D32}"/>
              </a:ext>
            </a:extLst>
          </p:cNvPr>
          <p:cNvSpPr>
            <a:spLocks noGrp="1"/>
          </p:cNvSpPr>
          <p:nvPr>
            <p:ph type="dt" sz="half" idx="11"/>
          </p:nvPr>
        </p:nvSpPr>
        <p:spPr/>
        <p:txBody>
          <a:bodyPr/>
          <a:lstStyle/>
          <a:p>
            <a:fld id="{5AF8F3B0-6424-4CC7-AD02-FD04C30E00E7}" type="datetime1">
              <a:rPr lang="fi-FI" smtClean="0"/>
              <a:pPr/>
              <a:t>21.8.2024</a:t>
            </a:fld>
            <a:endParaRPr lang="en-US"/>
          </a:p>
        </p:txBody>
      </p:sp>
      <p:pic>
        <p:nvPicPr>
          <p:cNvPr id="6" name="Kuva 5">
            <a:extLst>
              <a:ext uri="{FF2B5EF4-FFF2-40B4-BE49-F238E27FC236}">
                <a16:creationId xmlns:a16="http://schemas.microsoft.com/office/drawing/2014/main" id="{BDD3C91E-F3CD-4925-ACB2-62ADF3C67E8E}"/>
              </a:ext>
            </a:extLst>
          </p:cNvPr>
          <p:cNvPicPr>
            <a:picLocks noChangeAspect="1"/>
          </p:cNvPicPr>
          <p:nvPr/>
        </p:nvPicPr>
        <p:blipFill>
          <a:blip r:embed="rId2"/>
          <a:stretch>
            <a:fillRect/>
          </a:stretch>
        </p:blipFill>
        <p:spPr>
          <a:xfrm>
            <a:off x="6212791" y="1680438"/>
            <a:ext cx="4402503" cy="4841240"/>
          </a:xfrm>
          <a:prstGeom prst="rect">
            <a:avLst/>
          </a:prstGeom>
        </p:spPr>
      </p:pic>
    </p:spTree>
    <p:extLst>
      <p:ext uri="{BB962C8B-B14F-4D97-AF65-F5344CB8AC3E}">
        <p14:creationId xmlns:p14="http://schemas.microsoft.com/office/powerpoint/2010/main" val="75211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1E0305-DE9F-4D1C-A774-8C1D30E16C7C}"/>
              </a:ext>
            </a:extLst>
          </p:cNvPr>
          <p:cNvSpPr>
            <a:spLocks noGrp="1"/>
          </p:cNvSpPr>
          <p:nvPr>
            <p:ph type="title"/>
          </p:nvPr>
        </p:nvSpPr>
        <p:spPr>
          <a:xfrm>
            <a:off x="720688" y="730138"/>
            <a:ext cx="10822272" cy="923333"/>
          </a:xfrm>
        </p:spPr>
        <p:txBody>
          <a:bodyPr/>
          <a:lstStyle/>
          <a:p>
            <a:r>
              <a:rPr lang="fi-FI" dirty="0"/>
              <a:t>Luonnon monimuotoisuus </a:t>
            </a:r>
            <a:r>
              <a:rPr lang="fi-FI" dirty="0">
                <a:solidFill>
                  <a:srgbClr val="92D050"/>
                </a:solidFill>
              </a:rPr>
              <a:t>(=biodiversiteetti)</a:t>
            </a:r>
          </a:p>
        </p:txBody>
      </p:sp>
      <p:sp>
        <p:nvSpPr>
          <p:cNvPr id="3" name="Tekstin paikkamerkki 2">
            <a:extLst>
              <a:ext uri="{FF2B5EF4-FFF2-40B4-BE49-F238E27FC236}">
                <a16:creationId xmlns:a16="http://schemas.microsoft.com/office/drawing/2014/main" id="{85BEE3DD-24D3-40BC-9BB2-5ED56D9EC630}"/>
              </a:ext>
            </a:extLst>
          </p:cNvPr>
          <p:cNvSpPr>
            <a:spLocks noGrp="1"/>
          </p:cNvSpPr>
          <p:nvPr>
            <p:ph type="body" sz="quarter" idx="12"/>
          </p:nvPr>
        </p:nvSpPr>
        <p:spPr>
          <a:xfrm>
            <a:off x="3563801" y="1712378"/>
            <a:ext cx="8114858" cy="4067164"/>
          </a:xfrm>
        </p:spPr>
        <p:txBody>
          <a:bodyPr lIns="91440" tIns="45720" rIns="91440" bIns="45720" anchor="t"/>
          <a:lstStyle/>
          <a:p>
            <a:r>
              <a:rPr lang="fi-FI" dirty="0">
                <a:latin typeface="Arial" panose="020B0604020202020204" pitchFamily="34" charset="0"/>
                <a:cs typeface="Arial" panose="020B0604020202020204" pitchFamily="34" charset="0"/>
              </a:rPr>
              <a:t>Luonnon monimuotoisuus tarkoittaa:</a:t>
            </a:r>
          </a:p>
          <a:p>
            <a:pPr lvl="1" indent="-359410"/>
            <a:r>
              <a:rPr lang="fi-FI" dirty="0">
                <a:latin typeface="Arial"/>
                <a:cs typeface="Arial"/>
              </a:rPr>
              <a:t>erilaisten </a:t>
            </a:r>
            <a:r>
              <a:rPr lang="fi-FI" b="1" dirty="0">
                <a:latin typeface="Arial"/>
                <a:cs typeface="Arial"/>
              </a:rPr>
              <a:t>ekosysteemien</a:t>
            </a:r>
            <a:r>
              <a:rPr lang="fi-FI" dirty="0">
                <a:latin typeface="Arial"/>
                <a:cs typeface="Arial"/>
              </a:rPr>
              <a:t> eli elinympäristöjen määrää maapallolla (esim. metsä tai niitty)</a:t>
            </a:r>
          </a:p>
          <a:p>
            <a:pPr lvl="1" indent="-359410"/>
            <a:r>
              <a:rPr lang="fi-FI" dirty="0">
                <a:latin typeface="Arial"/>
                <a:cs typeface="Arial"/>
              </a:rPr>
              <a:t>erilaisten</a:t>
            </a:r>
            <a:r>
              <a:rPr lang="fi-FI" b="1" dirty="0">
                <a:latin typeface="Arial"/>
                <a:cs typeface="Arial"/>
              </a:rPr>
              <a:t> eliölajien</a:t>
            </a:r>
            <a:r>
              <a:rPr lang="fi-FI" dirty="0">
                <a:latin typeface="Arial"/>
                <a:cs typeface="Arial"/>
              </a:rPr>
              <a:t> määrää maapallolla (esim. muurahainen tai kuusi)</a:t>
            </a:r>
            <a:endParaRPr lang="fi-FI"/>
          </a:p>
          <a:p>
            <a:pPr lvl="1" indent="-359410"/>
            <a:r>
              <a:rPr lang="fi-FI" dirty="0">
                <a:latin typeface="Arial"/>
                <a:cs typeface="Arial"/>
              </a:rPr>
              <a:t>Erilaisten </a:t>
            </a:r>
            <a:r>
              <a:rPr lang="fi-FI" b="1" dirty="0">
                <a:latin typeface="Arial"/>
                <a:cs typeface="Arial"/>
              </a:rPr>
              <a:t>yksilöiden</a:t>
            </a:r>
            <a:r>
              <a:rPr lang="fi-FI" dirty="0">
                <a:latin typeface="Arial"/>
                <a:cs typeface="Arial"/>
              </a:rPr>
              <a:t> määrää lajin sisällä (geneettinen monimuotoisuus)</a:t>
            </a:r>
            <a:endParaRPr lang="fi-FI" dirty="0">
              <a:latin typeface="Arial" panose="020B0604020202020204" pitchFamily="34" charset="0"/>
              <a:cs typeface="Arial" panose="020B0604020202020204" pitchFamily="34" charset="0"/>
            </a:endParaRPr>
          </a:p>
          <a:p>
            <a:r>
              <a:rPr lang="fi-FI" dirty="0">
                <a:latin typeface="Arial" panose="020B0604020202020204" pitchFamily="34" charset="0"/>
                <a:cs typeface="Arial" panose="020B0604020202020204" pitchFamily="34" charset="0"/>
              </a:rPr>
              <a:t>Luonnon monimuotoisuus on tärkeää, koska jokaisella lajilla on oma paikkansa ja tehtävänsä luonnossa</a:t>
            </a:r>
          </a:p>
          <a:p>
            <a:pPr lvl="1" indent="-359410"/>
            <a:r>
              <a:rPr lang="fi-FI" dirty="0">
                <a:latin typeface="Arial" panose="020B0604020202020204" pitchFamily="34" charset="0"/>
                <a:cs typeface="Arial" panose="020B0604020202020204" pitchFamily="34" charset="0"/>
              </a:rPr>
              <a:t>Esimerkiksi </a:t>
            </a:r>
            <a:r>
              <a:rPr lang="fi-FI" b="1" dirty="0">
                <a:latin typeface="Arial" panose="020B0604020202020204" pitchFamily="34" charset="0"/>
                <a:cs typeface="Arial" panose="020B0604020202020204" pitchFamily="34" charset="0"/>
              </a:rPr>
              <a:t>maaperässä</a:t>
            </a:r>
            <a:r>
              <a:rPr lang="fi-FI" dirty="0">
                <a:latin typeface="Arial" panose="020B0604020202020204" pitchFamily="34" charset="0"/>
                <a:cs typeface="Arial" panose="020B0604020202020204" pitchFamily="34" charset="0"/>
              </a:rPr>
              <a:t> elävät lajit huolehtivat maaperän muodostumisesta ja ravinteiden kierrosta</a:t>
            </a:r>
          </a:p>
          <a:p>
            <a:pPr lvl="1" indent="-359410"/>
            <a:r>
              <a:rPr lang="fi-FI" dirty="0">
                <a:latin typeface="Arial" panose="020B0604020202020204" pitchFamily="34" charset="0"/>
                <a:cs typeface="Arial" panose="020B0604020202020204" pitchFamily="34" charset="0"/>
              </a:rPr>
              <a:t>Katso video: </a:t>
            </a:r>
            <a:r>
              <a:rPr lang="fi-FI" dirty="0">
                <a:latin typeface="Arial" panose="020B0604020202020204" pitchFamily="34" charset="0"/>
                <a:cs typeface="Arial" panose="020B0604020202020204" pitchFamily="34" charset="0"/>
                <a:hlinkClick r:id="rId2"/>
              </a:rPr>
              <a:t>”10 faktaa maaperästä”</a:t>
            </a:r>
            <a:endParaRPr lang="fi-FI" dirty="0">
              <a:latin typeface="Arial" panose="020B0604020202020204" pitchFamily="34" charset="0"/>
              <a:cs typeface="Arial" panose="020B0604020202020204" pitchFamily="34" charset="0"/>
            </a:endParaRPr>
          </a:p>
          <a:p>
            <a:pPr marL="382905" lvl="1" indent="0">
              <a:buNone/>
            </a:pPr>
            <a:endParaRPr lang="fi-FI" dirty="0"/>
          </a:p>
        </p:txBody>
      </p:sp>
      <p:sp>
        <p:nvSpPr>
          <p:cNvPr id="4" name="Päivämäärän paikkamerkki 3">
            <a:extLst>
              <a:ext uri="{FF2B5EF4-FFF2-40B4-BE49-F238E27FC236}">
                <a16:creationId xmlns:a16="http://schemas.microsoft.com/office/drawing/2014/main" id="{72D1BBB1-F21C-4731-BBBA-82620B5C46D6}"/>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3EFF6277-0BAD-4064-891A-1202B73BB210}"/>
              </a:ext>
            </a:extLst>
          </p:cNvPr>
          <p:cNvSpPr>
            <a:spLocks noGrp="1"/>
          </p:cNvSpPr>
          <p:nvPr>
            <p:ph type="ftr" sz="quarter" idx="3"/>
          </p:nvPr>
        </p:nvSpPr>
        <p:spPr/>
        <p:txBody>
          <a:bodyPr/>
          <a:lstStyle/>
          <a:p>
            <a:endParaRPr lang="fi-FI"/>
          </a:p>
        </p:txBody>
      </p:sp>
      <p:grpSp>
        <p:nvGrpSpPr>
          <p:cNvPr id="10" name="Ryhmä 9">
            <a:extLst>
              <a:ext uri="{FF2B5EF4-FFF2-40B4-BE49-F238E27FC236}">
                <a16:creationId xmlns:a16="http://schemas.microsoft.com/office/drawing/2014/main" id="{31A5B715-FE7D-475D-961B-8E0E5CF53F6D}"/>
              </a:ext>
            </a:extLst>
          </p:cNvPr>
          <p:cNvGrpSpPr/>
          <p:nvPr/>
        </p:nvGrpSpPr>
        <p:grpSpPr>
          <a:xfrm>
            <a:off x="846037" y="1907288"/>
            <a:ext cx="3056748" cy="4156318"/>
            <a:chOff x="5000119" y="1807985"/>
            <a:chExt cx="3056748" cy="4156318"/>
          </a:xfrm>
        </p:grpSpPr>
        <p:grpSp>
          <p:nvGrpSpPr>
            <p:cNvPr id="11" name="Ryhmä 10">
              <a:extLst>
                <a:ext uri="{FF2B5EF4-FFF2-40B4-BE49-F238E27FC236}">
                  <a16:creationId xmlns:a16="http://schemas.microsoft.com/office/drawing/2014/main" id="{CDEE6AAD-EFE7-4102-87B4-C545C3B2EA85}"/>
                </a:ext>
              </a:extLst>
            </p:cNvPr>
            <p:cNvGrpSpPr/>
            <p:nvPr/>
          </p:nvGrpSpPr>
          <p:grpSpPr>
            <a:xfrm>
              <a:off x="5000119" y="1807985"/>
              <a:ext cx="2475124" cy="3643616"/>
              <a:chOff x="5000119" y="1807985"/>
              <a:chExt cx="2475124" cy="3643616"/>
            </a:xfrm>
          </p:grpSpPr>
          <p:pic>
            <p:nvPicPr>
              <p:cNvPr id="13" name="Kuva 12" descr="Kuva, joka sisältää kohteen teksti&#10;&#10;Kuvaus luotu automaattisesti">
                <a:extLst>
                  <a:ext uri="{FF2B5EF4-FFF2-40B4-BE49-F238E27FC236}">
                    <a16:creationId xmlns:a16="http://schemas.microsoft.com/office/drawing/2014/main" id="{18C6C460-59D1-4D7F-A41D-73327882C76C}"/>
                  </a:ext>
                </a:extLst>
              </p:cNvPr>
              <p:cNvPicPr>
                <a:picLocks noChangeAspect="1"/>
              </p:cNvPicPr>
              <p:nvPr/>
            </p:nvPicPr>
            <p:blipFill>
              <a:blip r:embed="rId3"/>
              <a:stretch>
                <a:fillRect/>
              </a:stretch>
            </p:blipFill>
            <p:spPr>
              <a:xfrm>
                <a:off x="6362800" y="3839588"/>
                <a:ext cx="1098519" cy="1612013"/>
              </a:xfrm>
              <a:prstGeom prst="rect">
                <a:avLst/>
              </a:prstGeom>
            </p:spPr>
          </p:pic>
          <p:pic>
            <p:nvPicPr>
              <p:cNvPr id="14" name="Kuva 13">
                <a:extLst>
                  <a:ext uri="{FF2B5EF4-FFF2-40B4-BE49-F238E27FC236}">
                    <a16:creationId xmlns:a16="http://schemas.microsoft.com/office/drawing/2014/main" id="{FD7BCC2C-DC3F-4F4B-9D19-2973EF76718B}"/>
                  </a:ext>
                </a:extLst>
              </p:cNvPr>
              <p:cNvPicPr>
                <a:picLocks noChangeAspect="1"/>
              </p:cNvPicPr>
              <p:nvPr/>
            </p:nvPicPr>
            <p:blipFill>
              <a:blip r:embed="rId4"/>
              <a:stretch>
                <a:fillRect/>
              </a:stretch>
            </p:blipFill>
            <p:spPr>
              <a:xfrm>
                <a:off x="5067180" y="3820090"/>
                <a:ext cx="1112443" cy="1612012"/>
              </a:xfrm>
              <a:prstGeom prst="rect">
                <a:avLst/>
              </a:prstGeom>
            </p:spPr>
          </p:pic>
          <p:pic>
            <p:nvPicPr>
              <p:cNvPr id="15" name="Kuva 14">
                <a:extLst>
                  <a:ext uri="{FF2B5EF4-FFF2-40B4-BE49-F238E27FC236}">
                    <a16:creationId xmlns:a16="http://schemas.microsoft.com/office/drawing/2014/main" id="{5C951928-39A3-4C36-9F9B-C4896F5E815E}"/>
                  </a:ext>
                </a:extLst>
              </p:cNvPr>
              <p:cNvPicPr>
                <a:picLocks noChangeAspect="1"/>
              </p:cNvPicPr>
              <p:nvPr/>
            </p:nvPicPr>
            <p:blipFill>
              <a:blip r:embed="rId5"/>
              <a:stretch>
                <a:fillRect/>
              </a:stretch>
            </p:blipFill>
            <p:spPr>
              <a:xfrm>
                <a:off x="6362800" y="2030471"/>
                <a:ext cx="1112443" cy="1599775"/>
              </a:xfrm>
              <a:prstGeom prst="rect">
                <a:avLst/>
              </a:prstGeom>
            </p:spPr>
          </p:pic>
          <p:pic>
            <p:nvPicPr>
              <p:cNvPr id="16" name="Kuva 15">
                <a:extLst>
                  <a:ext uri="{FF2B5EF4-FFF2-40B4-BE49-F238E27FC236}">
                    <a16:creationId xmlns:a16="http://schemas.microsoft.com/office/drawing/2014/main" id="{0862E7E5-5BC2-4AC4-A5D1-DDB09754ABCF}"/>
                  </a:ext>
                </a:extLst>
              </p:cNvPr>
              <p:cNvPicPr>
                <a:picLocks noChangeAspect="1"/>
              </p:cNvPicPr>
              <p:nvPr/>
            </p:nvPicPr>
            <p:blipFill>
              <a:blip r:embed="rId6"/>
              <a:stretch>
                <a:fillRect/>
              </a:stretch>
            </p:blipFill>
            <p:spPr>
              <a:xfrm>
                <a:off x="5000119" y="1807985"/>
                <a:ext cx="1246567" cy="1822128"/>
              </a:xfrm>
              <a:prstGeom prst="rect">
                <a:avLst/>
              </a:prstGeom>
            </p:spPr>
          </p:pic>
        </p:grpSp>
        <p:sp>
          <p:nvSpPr>
            <p:cNvPr id="12" name="Tekstiruutu 11">
              <a:extLst>
                <a:ext uri="{FF2B5EF4-FFF2-40B4-BE49-F238E27FC236}">
                  <a16:creationId xmlns:a16="http://schemas.microsoft.com/office/drawing/2014/main" id="{E268AC25-6C16-4173-B804-B4D56A71F2AE}"/>
                </a:ext>
              </a:extLst>
            </p:cNvPr>
            <p:cNvSpPr txBox="1"/>
            <p:nvPr/>
          </p:nvSpPr>
          <p:spPr>
            <a:xfrm>
              <a:off x="5121906" y="5594971"/>
              <a:ext cx="2934961" cy="369332"/>
            </a:xfrm>
            <a:prstGeom prst="rect">
              <a:avLst/>
            </a:prstGeom>
            <a:noFill/>
          </p:spPr>
          <p:txBody>
            <a:bodyPr wrap="square" rtlCol="0">
              <a:spAutoFit/>
            </a:bodyPr>
            <a:lstStyle/>
            <a:p>
              <a:r>
                <a:rPr lang="fi-FI" b="1" dirty="0">
                  <a:latin typeface="Arial" panose="020B0604020202020204" pitchFamily="34" charset="0"/>
                  <a:cs typeface="Arial" panose="020B0604020202020204" pitchFamily="34" charset="0"/>
                </a:rPr>
                <a:t>Erilaisia eläinlajeja</a:t>
              </a:r>
            </a:p>
          </p:txBody>
        </p:sp>
      </p:grpSp>
      <p:sp>
        <p:nvSpPr>
          <p:cNvPr id="7" name="Suorakulmio 6">
            <a:extLst>
              <a:ext uri="{FF2B5EF4-FFF2-40B4-BE49-F238E27FC236}">
                <a16:creationId xmlns:a16="http://schemas.microsoft.com/office/drawing/2014/main" id="{696843B5-746C-4378-9F94-21DDD1A193C3}"/>
              </a:ext>
            </a:extLst>
          </p:cNvPr>
          <p:cNvSpPr/>
          <p:nvPr/>
        </p:nvSpPr>
        <p:spPr>
          <a:xfrm>
            <a:off x="2713749" y="6147466"/>
            <a:ext cx="9225642" cy="307777"/>
          </a:xfrm>
          <a:prstGeom prst="rect">
            <a:avLst/>
          </a:prstGeom>
        </p:spPr>
        <p:txBody>
          <a:bodyPr wrap="square">
            <a:spAutoFit/>
          </a:bodyPr>
          <a:lstStyle/>
          <a:p>
            <a:r>
              <a:rPr lang="fi-FI" sz="1400" dirty="0"/>
              <a:t>Lähde: https://www.luonnonkirjo.fi/fi-FI/Mita_sina_voit_tehda/Miksi_luonnon_monimuotoisuus_on_tarkea</a:t>
            </a:r>
          </a:p>
        </p:txBody>
      </p:sp>
    </p:spTree>
    <p:extLst>
      <p:ext uri="{BB962C8B-B14F-4D97-AF65-F5344CB8AC3E}">
        <p14:creationId xmlns:p14="http://schemas.microsoft.com/office/powerpoint/2010/main" val="261668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059A135E-9F12-48D6-8503-24224AEB05BD}"/>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11508638-E381-4F0E-B471-54DA8A8E456B}"/>
              </a:ext>
            </a:extLst>
          </p:cNvPr>
          <p:cNvSpPr>
            <a:spLocks noGrp="1"/>
          </p:cNvSpPr>
          <p:nvPr>
            <p:ph type="ftr" sz="quarter" idx="3"/>
          </p:nvPr>
        </p:nvSpPr>
        <p:spPr/>
        <p:txBody>
          <a:bodyPr/>
          <a:lstStyle/>
          <a:p>
            <a:endParaRPr lang="fi-FI"/>
          </a:p>
        </p:txBody>
      </p:sp>
      <p:pic>
        <p:nvPicPr>
          <p:cNvPr id="6" name="Kuva 5">
            <a:extLst>
              <a:ext uri="{FF2B5EF4-FFF2-40B4-BE49-F238E27FC236}">
                <a16:creationId xmlns:a16="http://schemas.microsoft.com/office/drawing/2014/main" id="{C45E2FF8-48DF-459C-A6C9-5D4C0E17A209}"/>
              </a:ext>
            </a:extLst>
          </p:cNvPr>
          <p:cNvPicPr>
            <a:picLocks noChangeAspect="1"/>
          </p:cNvPicPr>
          <p:nvPr/>
        </p:nvPicPr>
        <p:blipFill>
          <a:blip r:embed="rId2"/>
          <a:stretch>
            <a:fillRect/>
          </a:stretch>
        </p:blipFill>
        <p:spPr>
          <a:xfrm>
            <a:off x="4950557" y="2211658"/>
            <a:ext cx="6796435" cy="3952090"/>
          </a:xfrm>
          <a:prstGeom prst="rect">
            <a:avLst/>
          </a:prstGeom>
        </p:spPr>
      </p:pic>
      <p:sp>
        <p:nvSpPr>
          <p:cNvPr id="7" name="Tekstiruutu 6">
            <a:extLst>
              <a:ext uri="{FF2B5EF4-FFF2-40B4-BE49-F238E27FC236}">
                <a16:creationId xmlns:a16="http://schemas.microsoft.com/office/drawing/2014/main" id="{91CDD674-E5C9-4BEA-8047-7FC8904F0A44}"/>
              </a:ext>
            </a:extLst>
          </p:cNvPr>
          <p:cNvSpPr txBox="1"/>
          <p:nvPr/>
        </p:nvSpPr>
        <p:spPr>
          <a:xfrm>
            <a:off x="8861007" y="6519446"/>
            <a:ext cx="1963999" cy="338554"/>
          </a:xfrm>
          <a:prstGeom prst="rect">
            <a:avLst/>
          </a:prstGeom>
          <a:noFill/>
        </p:spPr>
        <p:txBody>
          <a:bodyPr wrap="none" rtlCol="0">
            <a:spAutoFit/>
          </a:bodyPr>
          <a:lstStyle/>
          <a:p>
            <a:r>
              <a:rPr lang="fi-FI" sz="1600" dirty="0"/>
              <a:t>Kuvan lähde: WWF</a:t>
            </a:r>
          </a:p>
        </p:txBody>
      </p:sp>
      <p:sp>
        <p:nvSpPr>
          <p:cNvPr id="8" name="Otsikko 1">
            <a:extLst>
              <a:ext uri="{FF2B5EF4-FFF2-40B4-BE49-F238E27FC236}">
                <a16:creationId xmlns:a16="http://schemas.microsoft.com/office/drawing/2014/main" id="{4538904D-BA7E-4AA7-A3F4-6CEBF8030088}"/>
              </a:ext>
            </a:extLst>
          </p:cNvPr>
          <p:cNvSpPr>
            <a:spLocks noGrp="1"/>
          </p:cNvSpPr>
          <p:nvPr>
            <p:ph type="title"/>
          </p:nvPr>
        </p:nvSpPr>
        <p:spPr>
          <a:xfrm>
            <a:off x="684864" y="694252"/>
            <a:ext cx="11062128" cy="703033"/>
          </a:xfrm>
        </p:spPr>
        <p:txBody>
          <a:bodyPr/>
          <a:lstStyle/>
          <a:p>
            <a:r>
              <a:rPr lang="fi-FI" dirty="0"/>
              <a:t>Luonnon monimuotoisuus häviää</a:t>
            </a:r>
            <a:br>
              <a:rPr lang="fi-FI" dirty="0"/>
            </a:br>
            <a:br>
              <a:rPr lang="fi-FI" sz="2000" kern="1200" dirty="0">
                <a:latin typeface="Arial" panose="020B0604020202020204" pitchFamily="34" charset="0"/>
                <a:ea typeface="+mn-ea"/>
                <a:cs typeface="Arial" panose="020B0604020202020204" pitchFamily="34" charset="0"/>
              </a:rPr>
            </a:br>
            <a:r>
              <a:rPr lang="fi-FI" dirty="0"/>
              <a:t> </a:t>
            </a:r>
          </a:p>
        </p:txBody>
      </p:sp>
      <p:sp>
        <p:nvSpPr>
          <p:cNvPr id="10" name="Tekstiruutu 9">
            <a:extLst>
              <a:ext uri="{FF2B5EF4-FFF2-40B4-BE49-F238E27FC236}">
                <a16:creationId xmlns:a16="http://schemas.microsoft.com/office/drawing/2014/main" id="{37D7E8D9-F465-4276-83D0-F3F8032E5C76}"/>
              </a:ext>
            </a:extLst>
          </p:cNvPr>
          <p:cNvSpPr txBox="1"/>
          <p:nvPr/>
        </p:nvSpPr>
        <p:spPr>
          <a:xfrm>
            <a:off x="518908" y="1515092"/>
            <a:ext cx="11394040" cy="1631216"/>
          </a:xfrm>
          <a:prstGeom prst="rect">
            <a:avLst/>
          </a:prstGeom>
          <a:noFill/>
        </p:spPr>
        <p:txBody>
          <a:bodyPr wrap="square" rtlCol="0">
            <a:spAutoFit/>
          </a:bodyPr>
          <a:lstStyle/>
          <a:p>
            <a:pPr marL="342900" indent="-342900">
              <a:buFont typeface="Wingdings" panose="05000000000000000000" pitchFamily="2" charset="2"/>
              <a:buChar char="§"/>
            </a:pPr>
            <a:r>
              <a:rPr lang="fi-FI" sz="2000" dirty="0">
                <a:latin typeface="Arial" panose="020B0604020202020204" pitchFamily="34" charset="0"/>
                <a:cs typeface="Arial" panose="020B0604020202020204" pitchFamily="34" charset="0"/>
                <a:sym typeface="Wingdings" panose="05000000000000000000" pitchFamily="2" charset="2"/>
              </a:rPr>
              <a:t>Eli erilaisten ekosysteemien ja lajien määrä vähentyy maapallolla</a:t>
            </a:r>
          </a:p>
          <a:p>
            <a:pPr marL="342900" indent="-342900">
              <a:buFont typeface="Wingdings" panose="05000000000000000000" pitchFamily="2" charset="2"/>
              <a:buChar char="§"/>
            </a:pPr>
            <a:r>
              <a:rPr lang="fi-FI" sz="2000" b="1" dirty="0">
                <a:latin typeface="Arial" panose="020B0604020202020204" pitchFamily="34" charset="0"/>
                <a:cs typeface="Arial" panose="020B0604020202020204" pitchFamily="34" charset="0"/>
                <a:sym typeface="Wingdings" panose="05000000000000000000" pitchFamily="2" charset="2"/>
              </a:rPr>
              <a:t>Uhanalainen laji </a:t>
            </a:r>
            <a:r>
              <a:rPr lang="fi-FI" sz="2000" dirty="0">
                <a:latin typeface="Arial" panose="020B0604020202020204" pitchFamily="34" charset="0"/>
                <a:cs typeface="Arial" panose="020B0604020202020204" pitchFamily="34" charset="0"/>
                <a:sym typeface="Wingdings" panose="05000000000000000000" pitchFamily="2" charset="2"/>
              </a:rPr>
              <a:t>= laji, joka on vaarassa kadota kokonaan</a:t>
            </a:r>
          </a:p>
          <a:p>
            <a:pPr marL="342900" indent="-342900">
              <a:buFont typeface="Wingdings" panose="05000000000000000000" pitchFamily="2" charset="2"/>
              <a:buChar char="§"/>
            </a:pPr>
            <a:r>
              <a:rPr lang="fi-FI" sz="2000" dirty="0">
                <a:latin typeface="Arial" panose="020B0604020202020204" pitchFamily="34" charset="0"/>
                <a:cs typeface="Arial" panose="020B0604020202020204" pitchFamily="34" charset="0"/>
                <a:sym typeface="Wingdings" panose="05000000000000000000" pitchFamily="2" charset="2"/>
              </a:rPr>
              <a:t>Uhanalaisten lajien määrä kasvaa</a:t>
            </a:r>
          </a:p>
          <a:p>
            <a:endParaRPr lang="fi-FI" sz="2000" dirty="0">
              <a:latin typeface="Arial" panose="020B0604020202020204" pitchFamily="34" charset="0"/>
              <a:cs typeface="Arial" panose="020B0604020202020204" pitchFamily="34" charset="0"/>
              <a:sym typeface="Wingdings" panose="05000000000000000000" pitchFamily="2" charset="2"/>
            </a:endParaRPr>
          </a:p>
          <a:p>
            <a:pPr marL="342900" indent="-342900">
              <a:buFontTx/>
              <a:buChar char="-"/>
            </a:pPr>
            <a:endParaRPr lang="fi-FI" sz="2000" dirty="0">
              <a:latin typeface="Arial" panose="020B0604020202020204" pitchFamily="34" charset="0"/>
              <a:cs typeface="Arial" panose="020B0604020202020204" pitchFamily="34" charset="0"/>
            </a:endParaRPr>
          </a:p>
        </p:txBody>
      </p:sp>
      <p:sp>
        <p:nvSpPr>
          <p:cNvPr id="2" name="Suorakulmio 1">
            <a:extLst>
              <a:ext uri="{FF2B5EF4-FFF2-40B4-BE49-F238E27FC236}">
                <a16:creationId xmlns:a16="http://schemas.microsoft.com/office/drawing/2014/main" id="{D7D58F4F-602B-4FCB-8379-7B4F0B9B4605}"/>
              </a:ext>
            </a:extLst>
          </p:cNvPr>
          <p:cNvSpPr/>
          <p:nvPr/>
        </p:nvSpPr>
        <p:spPr>
          <a:xfrm>
            <a:off x="518907" y="2744423"/>
            <a:ext cx="4751735" cy="2862322"/>
          </a:xfrm>
          <a:prstGeom prst="rect">
            <a:avLst/>
          </a:prstGeom>
        </p:spPr>
        <p:txBody>
          <a:bodyPr wrap="square">
            <a:spAutoFit/>
          </a:bodyPr>
          <a:lstStyle/>
          <a:p>
            <a:pPr marL="342900" indent="-342900">
              <a:buFont typeface="Wingdings" panose="05000000000000000000" pitchFamily="2" charset="2"/>
              <a:buChar char="§"/>
            </a:pPr>
            <a:r>
              <a:rPr lang="fi-FI" sz="2000" dirty="0">
                <a:latin typeface="Arial" panose="020B0604020202020204" pitchFamily="34" charset="0"/>
                <a:cs typeface="Arial" panose="020B0604020202020204" pitchFamily="34" charset="0"/>
              </a:rPr>
              <a:t>Jos lajeja katoaa paljon, ekosysteemit eivät enää toimi. Vaarana on, että</a:t>
            </a:r>
            <a:r>
              <a:rPr lang="fi-FI" sz="2000" dirty="0">
                <a:latin typeface="Arial" panose="020B0604020202020204" pitchFamily="34" charset="0"/>
                <a:cs typeface="Arial" panose="020B0604020202020204" pitchFamily="34" charset="0"/>
                <a:sym typeface="Wingdings" panose="05000000000000000000" pitchFamily="2" charset="2"/>
              </a:rPr>
              <a:t> ihmiset eivät saa luonnosta välttämättömiä ekosysteemipalveluita:</a:t>
            </a:r>
          </a:p>
          <a:p>
            <a:pPr marL="800100" lvl="1" indent="-342900">
              <a:buFont typeface="Wingdings" panose="05000000000000000000" pitchFamily="2" charset="2"/>
              <a:buChar char="§"/>
            </a:pPr>
            <a:r>
              <a:rPr lang="fi-FI" sz="2000" dirty="0">
                <a:latin typeface="Arial" panose="020B0604020202020204" pitchFamily="34" charset="0"/>
                <a:cs typeface="Arial" panose="020B0604020202020204" pitchFamily="34" charset="0"/>
              </a:rPr>
              <a:t>ruoka</a:t>
            </a:r>
          </a:p>
          <a:p>
            <a:pPr marL="800100" lvl="1" indent="-342900">
              <a:buFont typeface="Arial" panose="020B0604020202020204" pitchFamily="34" charset="0"/>
              <a:buChar char="•"/>
            </a:pPr>
            <a:r>
              <a:rPr lang="fi-FI" sz="2000" dirty="0">
                <a:latin typeface="Arial" panose="020B0604020202020204" pitchFamily="34" charset="0"/>
                <a:cs typeface="Arial" panose="020B0604020202020204" pitchFamily="34" charset="0"/>
              </a:rPr>
              <a:t>puhdas vesi</a:t>
            </a:r>
          </a:p>
          <a:p>
            <a:pPr marL="800100" lvl="1" indent="-342900">
              <a:buFont typeface="Arial" panose="020B0604020202020204" pitchFamily="34" charset="0"/>
              <a:buChar char="•"/>
            </a:pPr>
            <a:r>
              <a:rPr lang="fi-FI" sz="2000" dirty="0">
                <a:latin typeface="Arial" panose="020B0604020202020204" pitchFamily="34" charset="0"/>
                <a:cs typeface="Arial" panose="020B0604020202020204" pitchFamily="34" charset="0"/>
              </a:rPr>
              <a:t>luonnonvarat</a:t>
            </a:r>
          </a:p>
          <a:p>
            <a:pPr marL="800100" lvl="1" indent="-342900">
              <a:buFont typeface="Arial" panose="020B0604020202020204" pitchFamily="34" charset="0"/>
              <a:buChar char="•"/>
            </a:pPr>
            <a:r>
              <a:rPr lang="fi-FI" sz="2000" dirty="0">
                <a:latin typeface="Arial" panose="020B0604020202020204" pitchFamily="34" charset="0"/>
                <a:cs typeface="Arial" panose="020B0604020202020204" pitchFamily="34" charset="0"/>
                <a:sym typeface="Wingdings" panose="05000000000000000000" pitchFamily="2" charset="2"/>
              </a:rPr>
              <a:t>…</a:t>
            </a:r>
          </a:p>
        </p:txBody>
      </p:sp>
    </p:spTree>
    <p:extLst>
      <p:ext uri="{BB962C8B-B14F-4D97-AF65-F5344CB8AC3E}">
        <p14:creationId xmlns:p14="http://schemas.microsoft.com/office/powerpoint/2010/main" val="438419761"/>
      </p:ext>
    </p:extLst>
  </p:cSld>
  <p:clrMapOvr>
    <a:masterClrMapping/>
  </p:clrMapOvr>
  <mc:AlternateContent xmlns:mc="http://schemas.openxmlformats.org/markup-compatibility/2006" xmlns:p14="http://schemas.microsoft.com/office/powerpoint/2010/main">
    <mc:Choice Requires="p14">
      <p:transition spd="med" p14:dur="700" advTm="25133">
        <p:fade/>
      </p:transition>
    </mc:Choice>
    <mc:Fallback xmlns="">
      <p:transition spd="med" advTm="2513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8F7CC1A-C7EF-4992-8533-AF623CF29436}"/>
              </a:ext>
            </a:extLst>
          </p:cNvPr>
          <p:cNvSpPr>
            <a:spLocks noGrp="1"/>
          </p:cNvSpPr>
          <p:nvPr>
            <p:ph type="body" sz="quarter" idx="12"/>
          </p:nvPr>
        </p:nvSpPr>
        <p:spPr>
          <a:xfrm>
            <a:off x="8478692" y="865978"/>
            <a:ext cx="3181158" cy="4067164"/>
          </a:xfrm>
        </p:spPr>
        <p:txBody>
          <a:bodyPr/>
          <a:lstStyle/>
          <a:p>
            <a:pPr marL="0" indent="0">
              <a:buNone/>
            </a:pPr>
            <a:r>
              <a:rPr lang="fi-FI" sz="2400" dirty="0">
                <a:latin typeface="Arial" panose="020B0604020202020204" pitchFamily="34" charset="0"/>
                <a:cs typeface="Arial" panose="020B0604020202020204" pitchFamily="34" charset="0"/>
              </a:rPr>
              <a:t>Miksi selkärankaisten villieläinten määrä pienentyy kaikkialla maailmassa?</a:t>
            </a:r>
          </a:p>
          <a:p>
            <a:pPr marL="0" indent="0">
              <a:buNone/>
            </a:pPr>
            <a:endParaRPr lang="fi-FI" sz="2400" dirty="0">
              <a:latin typeface="Arial" panose="020B0604020202020204" pitchFamily="34" charset="0"/>
              <a:cs typeface="Arial" panose="020B0604020202020204" pitchFamily="34" charset="0"/>
            </a:endParaRPr>
          </a:p>
          <a:p>
            <a:pPr marL="0" indent="0">
              <a:buNone/>
            </a:pPr>
            <a:r>
              <a:rPr lang="fi-FI" sz="2400" dirty="0">
                <a:latin typeface="Arial" panose="020B0604020202020204" pitchFamily="34" charset="0"/>
                <a:cs typeface="Arial" panose="020B0604020202020204" pitchFamily="34" charset="0"/>
              </a:rPr>
              <a:t>Mitkä asiat uhkaavat vedessä eläviä selkärankaisia?</a:t>
            </a:r>
          </a:p>
          <a:p>
            <a:pPr marL="0" indent="0">
              <a:buNone/>
            </a:pPr>
            <a:endParaRPr lang="fi-FI" sz="2400" dirty="0">
              <a:latin typeface="Arial" panose="020B0604020202020204" pitchFamily="34" charset="0"/>
              <a:cs typeface="Arial" panose="020B0604020202020204" pitchFamily="34" charset="0"/>
            </a:endParaRPr>
          </a:p>
          <a:p>
            <a:pPr marL="0" indent="0">
              <a:buNone/>
            </a:pPr>
            <a:r>
              <a:rPr lang="fi-FI" sz="2400" dirty="0">
                <a:latin typeface="Arial" panose="020B0604020202020204" pitchFamily="34" charset="0"/>
                <a:cs typeface="Arial" panose="020B0604020202020204" pitchFamily="34" charset="0"/>
              </a:rPr>
              <a:t>Miksi tilanne on erityisen huono Latinalaisessa Amerikassa?</a:t>
            </a:r>
          </a:p>
        </p:txBody>
      </p:sp>
      <p:sp>
        <p:nvSpPr>
          <p:cNvPr id="4" name="Päivämäärän paikkamerkki 3">
            <a:extLst>
              <a:ext uri="{FF2B5EF4-FFF2-40B4-BE49-F238E27FC236}">
                <a16:creationId xmlns:a16="http://schemas.microsoft.com/office/drawing/2014/main" id="{BAB7F8FA-2782-4756-88F3-B94305EAF029}"/>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2BD5C76E-00B5-49D4-A56F-5ECC1C8EE8BE}"/>
              </a:ext>
            </a:extLst>
          </p:cNvPr>
          <p:cNvSpPr>
            <a:spLocks noGrp="1"/>
          </p:cNvSpPr>
          <p:nvPr>
            <p:ph type="ftr" sz="quarter" idx="3"/>
          </p:nvPr>
        </p:nvSpPr>
        <p:spPr/>
        <p:txBody>
          <a:bodyPr/>
          <a:lstStyle/>
          <a:p>
            <a:endParaRPr lang="fi-FI"/>
          </a:p>
        </p:txBody>
      </p:sp>
      <p:pic>
        <p:nvPicPr>
          <p:cNvPr id="7" name="Kuva 6" descr="Kuva, joka sisältää kohteen kartta&#10;&#10;Kuvaus luotu automaattisesti">
            <a:extLst>
              <a:ext uri="{FF2B5EF4-FFF2-40B4-BE49-F238E27FC236}">
                <a16:creationId xmlns:a16="http://schemas.microsoft.com/office/drawing/2014/main" id="{57BBB5EE-3EDA-4C33-81C2-93EFD6C548BE}"/>
              </a:ext>
            </a:extLst>
          </p:cNvPr>
          <p:cNvPicPr>
            <a:picLocks noChangeAspect="1"/>
          </p:cNvPicPr>
          <p:nvPr/>
        </p:nvPicPr>
        <p:blipFill>
          <a:blip r:embed="rId2"/>
          <a:stretch>
            <a:fillRect/>
          </a:stretch>
        </p:blipFill>
        <p:spPr>
          <a:xfrm>
            <a:off x="620285" y="506484"/>
            <a:ext cx="7690435" cy="5845031"/>
          </a:xfrm>
          <a:prstGeom prst="rect">
            <a:avLst/>
          </a:prstGeom>
        </p:spPr>
      </p:pic>
    </p:spTree>
    <p:extLst>
      <p:ext uri="{BB962C8B-B14F-4D97-AF65-F5344CB8AC3E}">
        <p14:creationId xmlns:p14="http://schemas.microsoft.com/office/powerpoint/2010/main" val="193223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9BE28-9B1D-42E7-BFF6-74453576D5FB}"/>
              </a:ext>
            </a:extLst>
          </p:cNvPr>
          <p:cNvSpPr>
            <a:spLocks noGrp="1"/>
          </p:cNvSpPr>
          <p:nvPr>
            <p:ph type="title"/>
          </p:nvPr>
        </p:nvSpPr>
        <p:spPr>
          <a:xfrm>
            <a:off x="721294" y="744074"/>
            <a:ext cx="10822272" cy="923333"/>
          </a:xfrm>
        </p:spPr>
        <p:txBody>
          <a:bodyPr/>
          <a:lstStyle/>
          <a:p>
            <a:r>
              <a:rPr lang="fi-FI" dirty="0"/>
              <a:t>Miksi Luonnon monimuotoisuus vähentyy?</a:t>
            </a:r>
            <a:br>
              <a:rPr lang="fi-FI" dirty="0"/>
            </a:br>
            <a:endParaRPr lang="fi-FI" dirty="0"/>
          </a:p>
        </p:txBody>
      </p:sp>
      <p:sp>
        <p:nvSpPr>
          <p:cNvPr id="3" name="Tekstin paikkamerkki 2">
            <a:extLst>
              <a:ext uri="{FF2B5EF4-FFF2-40B4-BE49-F238E27FC236}">
                <a16:creationId xmlns:a16="http://schemas.microsoft.com/office/drawing/2014/main" id="{A5C929AB-8B5A-4D77-8393-3F0375A0B77C}"/>
              </a:ext>
            </a:extLst>
          </p:cNvPr>
          <p:cNvSpPr>
            <a:spLocks noGrp="1"/>
          </p:cNvSpPr>
          <p:nvPr>
            <p:ph type="body" sz="quarter" idx="12"/>
          </p:nvPr>
        </p:nvSpPr>
        <p:spPr>
          <a:xfrm>
            <a:off x="721294" y="1864399"/>
            <a:ext cx="10935844" cy="4402837"/>
          </a:xfrm>
          <a:solidFill>
            <a:srgbClr val="FFFFFF">
              <a:alpha val="69020"/>
            </a:srgbClr>
          </a:solidFill>
        </p:spPr>
        <p:txBody>
          <a:bodyPr anchor="t"/>
          <a:lstStyle/>
          <a:p>
            <a:pPr marL="457200" indent="-457200">
              <a:buAutoNum type="arabicPeriod"/>
            </a:pPr>
            <a:r>
              <a:rPr lang="fi-FI" b="1" dirty="0">
                <a:solidFill>
                  <a:srgbClr val="00B050"/>
                </a:solidFill>
                <a:latin typeface="Arial" panose="020B0604020202020204" pitchFamily="34" charset="0"/>
                <a:ea typeface="+mn-lt"/>
                <a:cs typeface="Arial" panose="020B0604020202020204" pitchFamily="34" charset="0"/>
              </a:rPr>
              <a:t>Elinympäristöjen häviäminen </a:t>
            </a:r>
            <a:r>
              <a:rPr lang="fi-FI" dirty="0">
                <a:latin typeface="Arial" panose="020B0604020202020204" pitchFamily="34" charset="0"/>
                <a:ea typeface="+mn-lt"/>
                <a:cs typeface="Arial" panose="020B0604020202020204" pitchFamily="34" charset="0"/>
              </a:rPr>
              <a:t>( = rakentaminen, liikenne, maanviljely)</a:t>
            </a:r>
            <a:endParaRPr lang="fi-FI" dirty="0">
              <a:latin typeface="Arial" panose="020B0604020202020204" pitchFamily="34" charset="0"/>
              <a:cs typeface="Arial" panose="020B0604020202020204" pitchFamily="34" charset="0"/>
            </a:endParaRPr>
          </a:p>
          <a:p>
            <a:pPr lvl="1" indent="-342900"/>
            <a:r>
              <a:rPr lang="fi-FI" b="1" dirty="0">
                <a:solidFill>
                  <a:srgbClr val="00B050"/>
                </a:solidFill>
                <a:latin typeface="Arial" panose="020B0604020202020204" pitchFamily="34" charset="0"/>
                <a:ea typeface="+mn-lt"/>
                <a:cs typeface="Arial" panose="020B0604020202020204" pitchFamily="34" charset="0"/>
              </a:rPr>
              <a:t>Ratkaisut</a:t>
            </a:r>
            <a:r>
              <a:rPr lang="fi-FI" dirty="0">
                <a:latin typeface="Arial" panose="020B0604020202020204" pitchFamily="34" charset="0"/>
                <a:ea typeface="+mn-lt"/>
                <a:cs typeface="Arial" panose="020B0604020202020204" pitchFamily="34" charset="0"/>
              </a:rPr>
              <a:t>: suojelualueiden lisääminen, hakkuutapojen muutos ja ennallistaminen, ekologinen kompensaatio (suojelualue jossain muualla), monimuotoisuuden huomioiminen kaavoituksessa</a:t>
            </a:r>
          </a:p>
          <a:p>
            <a:pPr marL="457200" indent="-457200">
              <a:buAutoNum type="arabicPeriod"/>
            </a:pPr>
            <a:r>
              <a:rPr lang="fi-FI" b="1" dirty="0">
                <a:solidFill>
                  <a:srgbClr val="0070C0"/>
                </a:solidFill>
                <a:latin typeface="Arial" panose="020B0604020202020204" pitchFamily="34" charset="0"/>
                <a:ea typeface="+mn-lt"/>
                <a:cs typeface="Arial" panose="020B0604020202020204" pitchFamily="34" charset="0"/>
              </a:rPr>
              <a:t>Ilmastonmuutos </a:t>
            </a:r>
            <a:r>
              <a:rPr lang="fi-FI" dirty="0">
                <a:latin typeface="Arial" panose="020B0604020202020204" pitchFamily="34" charset="0"/>
                <a:ea typeface="+mn-lt"/>
                <a:cs typeface="Arial" panose="020B0604020202020204" pitchFamily="34" charset="0"/>
              </a:rPr>
              <a:t>(=ilmaston lämpeneminen)</a:t>
            </a:r>
          </a:p>
          <a:p>
            <a:pPr lvl="1" indent="-342900"/>
            <a:r>
              <a:rPr lang="fi-FI" b="1" dirty="0">
                <a:solidFill>
                  <a:srgbClr val="0070C0"/>
                </a:solidFill>
                <a:latin typeface="Arial" panose="020B0604020202020204" pitchFamily="34" charset="0"/>
                <a:ea typeface="+mn-lt"/>
                <a:cs typeface="Arial" panose="020B0604020202020204" pitchFamily="34" charset="0"/>
              </a:rPr>
              <a:t>Ratkaisu: </a:t>
            </a:r>
            <a:r>
              <a:rPr lang="fi-FI" dirty="0">
                <a:latin typeface="Arial" panose="020B0604020202020204" pitchFamily="34" charset="0"/>
                <a:ea typeface="+mn-lt"/>
                <a:cs typeface="Arial" panose="020B0604020202020204" pitchFamily="34" charset="0"/>
              </a:rPr>
              <a:t>Ilmastonmuutoksen pysäyttäminen globaalisti</a:t>
            </a:r>
          </a:p>
          <a:p>
            <a:pPr marL="457200" indent="-457200">
              <a:buFont typeface="+mj-lt"/>
              <a:buAutoNum type="arabicPeriod"/>
            </a:pPr>
            <a:r>
              <a:rPr lang="fi-FI" b="1" dirty="0">
                <a:solidFill>
                  <a:schemeClr val="accent4">
                    <a:lumMod val="75000"/>
                  </a:schemeClr>
                </a:solidFill>
                <a:latin typeface="Arial" panose="020B0604020202020204" pitchFamily="34" charset="0"/>
                <a:ea typeface="+mn-lt"/>
                <a:cs typeface="Arial" panose="020B0604020202020204" pitchFamily="34" charset="0"/>
              </a:rPr>
              <a:t>Ympäristömyrkyt</a:t>
            </a:r>
          </a:p>
          <a:p>
            <a:pPr lvl="1" indent="-342900"/>
            <a:r>
              <a:rPr lang="fi-FI" b="1" dirty="0">
                <a:solidFill>
                  <a:schemeClr val="accent4">
                    <a:lumMod val="75000"/>
                  </a:schemeClr>
                </a:solidFill>
                <a:latin typeface="Arial" panose="020B0604020202020204" pitchFamily="34" charset="0"/>
                <a:ea typeface="+mn-lt"/>
                <a:cs typeface="Arial" panose="020B0604020202020204" pitchFamily="34" charset="0"/>
              </a:rPr>
              <a:t>Ratkaisu: </a:t>
            </a:r>
            <a:r>
              <a:rPr lang="fi-FI" dirty="0">
                <a:latin typeface="Arial" panose="020B0604020202020204" pitchFamily="34" charset="0"/>
                <a:ea typeface="+mn-lt"/>
                <a:cs typeface="Arial" panose="020B0604020202020204" pitchFamily="34" charset="0"/>
              </a:rPr>
              <a:t>Lannoitteiden ja torjunta-aineiden käytön vähentäminen</a:t>
            </a:r>
          </a:p>
          <a:p>
            <a:pPr marL="457200" indent="-457200">
              <a:buFont typeface="+mj-lt"/>
              <a:buAutoNum type="arabicPeriod"/>
            </a:pPr>
            <a:r>
              <a:rPr lang="fi-FI" b="1" dirty="0">
                <a:solidFill>
                  <a:schemeClr val="accent1">
                    <a:lumMod val="75000"/>
                  </a:schemeClr>
                </a:solidFill>
                <a:latin typeface="Arial" panose="020B0604020202020204" pitchFamily="34" charset="0"/>
                <a:ea typeface="+mn-lt"/>
                <a:cs typeface="Arial" panose="020B0604020202020204" pitchFamily="34" charset="0"/>
              </a:rPr>
              <a:t>Salametsästys ja ylikalastus</a:t>
            </a:r>
          </a:p>
          <a:p>
            <a:pPr lvl="1" indent="-342900"/>
            <a:r>
              <a:rPr lang="fi-FI" b="1" dirty="0">
                <a:solidFill>
                  <a:schemeClr val="accent5">
                    <a:lumMod val="75000"/>
                  </a:schemeClr>
                </a:solidFill>
                <a:latin typeface="Arial" panose="020B0604020202020204" pitchFamily="34" charset="0"/>
                <a:ea typeface="+mn-lt"/>
                <a:cs typeface="Arial" panose="020B0604020202020204" pitchFamily="34" charset="0"/>
              </a:rPr>
              <a:t>Ratkaisu: </a:t>
            </a:r>
            <a:r>
              <a:rPr lang="fi-FI" dirty="0">
                <a:latin typeface="Arial" panose="020B0604020202020204" pitchFamily="34" charset="0"/>
                <a:ea typeface="+mn-lt"/>
                <a:cs typeface="Arial" panose="020B0604020202020204" pitchFamily="34" charset="0"/>
              </a:rPr>
              <a:t>Lajien suojelu, pyynnin rajoitukset, ihmisten tietoisuuden lisääminen</a:t>
            </a:r>
          </a:p>
          <a:p>
            <a:pPr marL="0" indent="0">
              <a:buNone/>
            </a:pPr>
            <a:endParaRPr lang="fi-FI" sz="1600" dirty="0">
              <a:ea typeface="+mn-lt"/>
              <a:cs typeface="+mn-lt"/>
            </a:endParaRPr>
          </a:p>
          <a:p>
            <a:pPr marL="0" indent="0">
              <a:buNone/>
            </a:pPr>
            <a:r>
              <a:rPr lang="fi-FI" sz="1600" dirty="0">
                <a:ea typeface="+mn-lt"/>
                <a:cs typeface="+mn-lt"/>
              </a:rPr>
              <a:t>Suomen lajien uhanalaisuus, punainen kirja2019: https://helda.helsinki.fi/handle/10138/299501</a:t>
            </a:r>
          </a:p>
          <a:p>
            <a:pPr marL="0" indent="0">
              <a:buNone/>
            </a:pPr>
            <a:endParaRPr lang="fi-FI" sz="1600" dirty="0">
              <a:ea typeface="+mn-lt"/>
              <a:cs typeface="+mn-lt"/>
            </a:endParaRPr>
          </a:p>
          <a:p>
            <a:endParaRPr lang="fi-FI" dirty="0">
              <a:ea typeface="+mn-lt"/>
              <a:cs typeface="+mn-lt"/>
            </a:endParaRPr>
          </a:p>
          <a:p>
            <a:pPr algn="ctr"/>
            <a:endParaRPr lang="fi-FI" dirty="0">
              <a:ea typeface="+mn-lt"/>
              <a:cs typeface="+mn-lt"/>
            </a:endParaRPr>
          </a:p>
          <a:p>
            <a:pPr lvl="1" indent="-359410"/>
            <a:endParaRPr lang="fi-FI" dirty="0">
              <a:ea typeface="+mn-lt"/>
              <a:cs typeface="+mn-lt"/>
            </a:endParaRPr>
          </a:p>
          <a:p>
            <a:pPr lvl="1" indent="-342900"/>
            <a:endParaRPr lang="fi-FI" dirty="0">
              <a:ea typeface="+mn-lt"/>
              <a:cs typeface="+mn-lt"/>
            </a:endParaRPr>
          </a:p>
          <a:p>
            <a:pPr marL="0" indent="0">
              <a:buNone/>
            </a:pPr>
            <a:endParaRPr lang="fi-FI" dirty="0">
              <a:ea typeface="+mn-lt"/>
              <a:cs typeface="+mn-lt"/>
            </a:endParaRPr>
          </a:p>
          <a:p>
            <a:pPr marL="0" indent="0">
              <a:buNone/>
            </a:pPr>
            <a:r>
              <a:rPr lang="fi-FI" sz="1600" dirty="0">
                <a:ea typeface="+mn-lt"/>
                <a:cs typeface="+mn-lt"/>
              </a:rPr>
              <a:t>Lähde: Yle Luonto</a:t>
            </a:r>
          </a:p>
          <a:p>
            <a:endParaRPr lang="fi-FI" dirty="0">
              <a:ea typeface="+mn-lt"/>
              <a:cs typeface="+mn-lt"/>
            </a:endParaRPr>
          </a:p>
          <a:p>
            <a:pPr>
              <a:buFont typeface="Arial" panose="05000000000000000000" pitchFamily="2" charset="2"/>
              <a:buChar char="•"/>
            </a:pPr>
            <a:endParaRPr lang="fi-FI" dirty="0">
              <a:ea typeface="+mn-lt"/>
              <a:cs typeface="+mn-lt"/>
            </a:endParaRPr>
          </a:p>
        </p:txBody>
      </p:sp>
      <p:sp>
        <p:nvSpPr>
          <p:cNvPr id="4" name="Päivämäärän paikkamerkki 3">
            <a:extLst>
              <a:ext uri="{FF2B5EF4-FFF2-40B4-BE49-F238E27FC236}">
                <a16:creationId xmlns:a16="http://schemas.microsoft.com/office/drawing/2014/main" id="{FD798A3C-5849-43D4-8535-F4E08B6FE25B}"/>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708180A0-DA58-42DC-843A-1F44E4508C54}"/>
              </a:ext>
            </a:extLst>
          </p:cNvPr>
          <p:cNvSpPr>
            <a:spLocks noGrp="1"/>
          </p:cNvSpPr>
          <p:nvPr>
            <p:ph type="ftr" sz="quarter" idx="3"/>
          </p:nvPr>
        </p:nvSpPr>
        <p:spPr/>
        <p:txBody>
          <a:bodyPr/>
          <a:lstStyle/>
          <a:p>
            <a:endParaRPr lang="fi-FI"/>
          </a:p>
        </p:txBody>
      </p:sp>
    </p:spTree>
    <p:extLst>
      <p:ext uri="{BB962C8B-B14F-4D97-AF65-F5344CB8AC3E}">
        <p14:creationId xmlns:p14="http://schemas.microsoft.com/office/powerpoint/2010/main" val="190184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extShape 1"/>
          <p:cNvSpPr txBox="1"/>
          <p:nvPr/>
        </p:nvSpPr>
        <p:spPr>
          <a:xfrm>
            <a:off x="720720" y="911160"/>
            <a:ext cx="10821960" cy="923040"/>
          </a:xfrm>
          <a:prstGeom prst="rect">
            <a:avLst/>
          </a:prstGeom>
          <a:noFill/>
          <a:ln>
            <a:noFill/>
          </a:ln>
        </p:spPr>
        <p:txBody>
          <a:bodyPr lIns="90000" tIns="45000" rIns="90000" bIns="45000">
            <a:noAutofit/>
          </a:bodyPr>
          <a:lstStyle/>
          <a:p>
            <a:pPr>
              <a:lnSpc>
                <a:spcPct val="100000"/>
              </a:lnSpc>
            </a:pPr>
            <a:r>
              <a:rPr lang="en-US" sz="2800" b="1" strike="noStrike" cap="all" spc="299">
                <a:solidFill>
                  <a:srgbClr val="000000"/>
                </a:solidFill>
                <a:latin typeface="Arial Black"/>
              </a:rPr>
              <a:t>Luonnon monimuotoisuus</a:t>
            </a:r>
            <a:endParaRPr lang="en-US" sz="2800" b="0" strike="noStrike" spc="-1">
              <a:solidFill>
                <a:srgbClr val="000000"/>
              </a:solidFill>
              <a:latin typeface="Georgia"/>
            </a:endParaRPr>
          </a:p>
        </p:txBody>
      </p:sp>
      <p:sp>
        <p:nvSpPr>
          <p:cNvPr id="594" name="TextShape 2"/>
          <p:cNvSpPr txBox="1"/>
          <p:nvPr/>
        </p:nvSpPr>
        <p:spPr>
          <a:xfrm>
            <a:off x="246240" y="6547680"/>
            <a:ext cx="1442520" cy="309960"/>
          </a:xfrm>
          <a:prstGeom prst="rect">
            <a:avLst/>
          </a:prstGeom>
          <a:noFill/>
          <a:ln>
            <a:noFill/>
          </a:ln>
        </p:spPr>
        <p:txBody>
          <a:bodyPr lIns="90000" tIns="45000" rIns="90000" bIns="45000" anchor="ctr">
            <a:noAutofit/>
          </a:bodyPr>
          <a:lstStyle/>
          <a:p>
            <a:pPr>
              <a:lnSpc>
                <a:spcPct val="100000"/>
              </a:lnSpc>
            </a:pPr>
            <a:fld id="{BB624D98-218C-47AF-A5B5-102A799523A7}" type="datetime1">
              <a:rPr lang="fi-FI" sz="1000" b="0" strike="noStrike" spc="-1">
                <a:solidFill>
                  <a:srgbClr val="000000"/>
                </a:solidFill>
                <a:latin typeface="Georgia"/>
              </a:rPr>
              <a:t>21.8.2024</a:t>
            </a:fld>
            <a:endParaRPr lang="fi-FI" sz="1000" b="0" strike="noStrike" spc="-1">
              <a:latin typeface="Times New Roman"/>
            </a:endParaRPr>
          </a:p>
        </p:txBody>
      </p:sp>
      <p:sp>
        <p:nvSpPr>
          <p:cNvPr id="595" name="TextShape 3"/>
          <p:cNvSpPr txBox="1"/>
          <p:nvPr/>
        </p:nvSpPr>
        <p:spPr>
          <a:xfrm>
            <a:off x="1783080" y="6547680"/>
            <a:ext cx="4114440" cy="309960"/>
          </a:xfrm>
          <a:prstGeom prst="rect">
            <a:avLst/>
          </a:prstGeom>
          <a:noFill/>
          <a:ln>
            <a:noFill/>
          </a:ln>
        </p:spPr>
        <p:txBody>
          <a:bodyPr anchor="ctr">
            <a:noAutofit/>
          </a:bodyPr>
          <a:lstStyle/>
          <a:p>
            <a:endParaRPr lang="fi-FI" sz="2400" b="0" strike="noStrike" spc="-1">
              <a:latin typeface="Times New Roman"/>
            </a:endParaRPr>
          </a:p>
        </p:txBody>
      </p:sp>
      <p:pic>
        <p:nvPicPr>
          <p:cNvPr id="596" name="Kuva 8"/>
          <p:cNvPicPr/>
          <p:nvPr/>
        </p:nvPicPr>
        <p:blipFill>
          <a:blip r:embed="rId3"/>
          <a:stretch/>
        </p:blipFill>
        <p:spPr>
          <a:xfrm>
            <a:off x="727560" y="2083320"/>
            <a:ext cx="5690160" cy="1656000"/>
          </a:xfrm>
          <a:prstGeom prst="rect">
            <a:avLst/>
          </a:prstGeom>
          <a:ln>
            <a:noFill/>
          </a:ln>
        </p:spPr>
      </p:pic>
      <p:pic>
        <p:nvPicPr>
          <p:cNvPr id="597" name="Kuva 10"/>
          <p:cNvPicPr/>
          <p:nvPr/>
        </p:nvPicPr>
        <p:blipFill>
          <a:blip r:embed="rId4"/>
          <a:stretch/>
        </p:blipFill>
        <p:spPr>
          <a:xfrm rot="1020000">
            <a:off x="6881040" y="2123280"/>
            <a:ext cx="4237920" cy="4034520"/>
          </a:xfrm>
          <a:prstGeom prst="rect">
            <a:avLst/>
          </a:prstGeom>
          <a:ln>
            <a:noFill/>
          </a:ln>
        </p:spPr>
      </p:pic>
      <p:sp>
        <p:nvSpPr>
          <p:cNvPr id="598" name="CustomShape 4"/>
          <p:cNvSpPr/>
          <p:nvPr/>
        </p:nvSpPr>
        <p:spPr>
          <a:xfrm>
            <a:off x="957600" y="4350600"/>
            <a:ext cx="5186880" cy="1737720"/>
          </a:xfrm>
          <a:prstGeom prst="rect">
            <a:avLst/>
          </a:prstGeom>
          <a:noFill/>
          <a:ln w="6480">
            <a:solidFill>
              <a:srgbClr val="4472C4"/>
            </a:solidFill>
            <a:round/>
          </a:ln>
        </p:spPr>
        <p:style>
          <a:lnRef idx="0">
            <a:scrgbClr r="0" g="0" b="0"/>
          </a:lnRef>
          <a:fillRef idx="0">
            <a:scrgbClr r="0" g="0" b="0"/>
          </a:fillRef>
          <a:effectRef idx="0">
            <a:scrgbClr r="0" g="0" b="0"/>
          </a:effectRef>
          <a:fontRef idx="minor"/>
        </p:style>
        <p:txBody>
          <a:bodyPr>
            <a:spAutoFit/>
          </a:bodyPr>
          <a:lstStyle/>
          <a:p>
            <a:pPr>
              <a:lnSpc>
                <a:spcPct val="100000"/>
              </a:lnSpc>
            </a:pPr>
            <a:r>
              <a:rPr lang="fi-FI" sz="1800" b="1" strike="noStrike" spc="-1">
                <a:solidFill>
                  <a:srgbClr val="000000"/>
                </a:solidFill>
                <a:latin typeface="Georgia"/>
                <a:ea typeface="Georgia"/>
              </a:rPr>
              <a:t>"Uhattuina ovat </a:t>
            </a:r>
            <a:r>
              <a:rPr lang="fi-FI" sz="1800" b="0" strike="noStrike" spc="-1">
                <a:solidFill>
                  <a:srgbClr val="000000"/>
                </a:solidFill>
                <a:latin typeface="Georgia"/>
                <a:ea typeface="Georgia"/>
              </a:rPr>
              <a:t>luonnon ihmiselle</a:t>
            </a:r>
            <a:r>
              <a:rPr lang="fi-FI" sz="1800" b="1" strike="noStrike" spc="-1">
                <a:solidFill>
                  <a:srgbClr val="000000"/>
                </a:solidFill>
                <a:latin typeface="Georgia"/>
                <a:ea typeface="Georgia"/>
              </a:rPr>
              <a:t> </a:t>
            </a:r>
            <a:r>
              <a:rPr lang="fi-FI" sz="1800" b="0" strike="noStrike" spc="-1">
                <a:solidFill>
                  <a:srgbClr val="000000"/>
                </a:solidFill>
                <a:latin typeface="Georgia"/>
                <a:ea typeface="Georgia"/>
              </a:rPr>
              <a:t>tuottamat elintärkeät palvelut, kuten kasvien pölytys, makea vesi, puuntuotanto, maaperän muodostuminen ja tulvien säätely. Näiden palveluiden varmistaminen edellyttää luonnon monimuotoisuuden turvaamista." </a:t>
            </a:r>
            <a:endParaRPr lang="fi-FI" sz="1800" b="0" strike="noStrike" spc="-1">
              <a:latin typeface="Arial"/>
            </a:endParaRPr>
          </a:p>
        </p:txBody>
      </p:sp>
      <p:sp>
        <p:nvSpPr>
          <p:cNvPr id="599" name="CustomShape 5"/>
          <p:cNvSpPr/>
          <p:nvPr/>
        </p:nvSpPr>
        <p:spPr>
          <a:xfrm>
            <a:off x="7684200" y="6577200"/>
            <a:ext cx="4223880" cy="27432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fi-FI" sz="1200" b="0" strike="noStrike" spc="-1">
                <a:solidFill>
                  <a:srgbClr val="000000"/>
                </a:solidFill>
                <a:latin typeface="Georgia"/>
              </a:rPr>
              <a:t>Lähde LivingPlanet raportti 2018 ja Maaseuduntulevaisuus</a:t>
            </a:r>
            <a:endParaRPr lang="fi-FI"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639E2E-086B-4582-8249-FA8904FD6CB0}"/>
              </a:ext>
            </a:extLst>
          </p:cNvPr>
          <p:cNvSpPr>
            <a:spLocks noGrp="1"/>
          </p:cNvSpPr>
          <p:nvPr>
            <p:ph type="title"/>
          </p:nvPr>
        </p:nvSpPr>
        <p:spPr/>
        <p:txBody>
          <a:bodyPr/>
          <a:lstStyle/>
          <a:p>
            <a:r>
              <a:rPr lang="fi-FI" dirty="0"/>
              <a:t>Tutustu tarkemmin:</a:t>
            </a:r>
          </a:p>
        </p:txBody>
      </p:sp>
      <p:sp>
        <p:nvSpPr>
          <p:cNvPr id="3" name="Tekstin paikkamerkki 2">
            <a:extLst>
              <a:ext uri="{FF2B5EF4-FFF2-40B4-BE49-F238E27FC236}">
                <a16:creationId xmlns:a16="http://schemas.microsoft.com/office/drawing/2014/main" id="{0BCE4148-8A07-416E-9BB6-D6130433B4CE}"/>
              </a:ext>
            </a:extLst>
          </p:cNvPr>
          <p:cNvSpPr>
            <a:spLocks noGrp="1"/>
          </p:cNvSpPr>
          <p:nvPr>
            <p:ph type="body" sz="quarter" idx="12"/>
          </p:nvPr>
        </p:nvSpPr>
        <p:spPr/>
        <p:txBody>
          <a:bodyPr/>
          <a:lstStyle/>
          <a:p>
            <a:r>
              <a:rPr lang="fi-FI" dirty="0"/>
              <a:t>Tutustu </a:t>
            </a:r>
            <a:r>
              <a:rPr lang="fi-FI" dirty="0">
                <a:hlinkClick r:id="rId2"/>
              </a:rPr>
              <a:t>luonnon monimuotoisuuteen</a:t>
            </a:r>
            <a:endParaRPr lang="fi-FI" dirty="0"/>
          </a:p>
          <a:p>
            <a:pPr lvl="1"/>
            <a:r>
              <a:rPr lang="fi-FI" dirty="0"/>
              <a:t>Sivulta löydät perustietoa luonnon monimuotoisuudesta</a:t>
            </a:r>
          </a:p>
          <a:p>
            <a:pPr lvl="1"/>
            <a:r>
              <a:rPr lang="fi-FI" dirty="0"/>
              <a:t>Lisäksi sivulta löytyy 10 vinkkiä, kuinka sinä voit suojella luonnon monimuotoisuutta!</a:t>
            </a:r>
          </a:p>
          <a:p>
            <a:r>
              <a:rPr lang="fi-FI" dirty="0"/>
              <a:t>Tutustu </a:t>
            </a:r>
            <a:r>
              <a:rPr lang="fi-FI" dirty="0">
                <a:hlinkClick r:id="rId3"/>
              </a:rPr>
              <a:t>Suomen luonnon tilaan</a:t>
            </a:r>
            <a:endParaRPr lang="fi-FI" dirty="0"/>
          </a:p>
          <a:p>
            <a:r>
              <a:rPr lang="fi-FI" dirty="0"/>
              <a:t>Tutustu </a:t>
            </a:r>
            <a:r>
              <a:rPr lang="fi-FI" dirty="0">
                <a:hlinkClick r:id="rId4"/>
              </a:rPr>
              <a:t>maaperässä eläviin eliöihin</a:t>
            </a:r>
            <a:endParaRPr lang="fi-FI" dirty="0"/>
          </a:p>
          <a:p>
            <a:r>
              <a:rPr lang="fi-FI" dirty="0"/>
              <a:t>Tutustu </a:t>
            </a:r>
            <a:r>
              <a:rPr lang="fi-FI" dirty="0">
                <a:hlinkClick r:id="rId5"/>
              </a:rPr>
              <a:t>uhanalaisiin eläimiin </a:t>
            </a:r>
            <a:r>
              <a:rPr lang="fi-FI" dirty="0" err="1">
                <a:hlinkClick r:id="rId5"/>
              </a:rPr>
              <a:t>wwf:n</a:t>
            </a:r>
            <a:r>
              <a:rPr lang="fi-FI" dirty="0">
                <a:hlinkClick r:id="rId5"/>
              </a:rPr>
              <a:t> sivuilla</a:t>
            </a:r>
            <a:endParaRPr lang="fi-FI" dirty="0"/>
          </a:p>
          <a:p>
            <a:r>
              <a:rPr lang="fi-FI" dirty="0"/>
              <a:t>Tutustu </a:t>
            </a:r>
            <a:r>
              <a:rPr lang="fi-FI" dirty="0">
                <a:hlinkClick r:id="rId6"/>
              </a:rPr>
              <a:t>Suomen uhanalaisten eliöiden listaan</a:t>
            </a:r>
            <a:endParaRPr lang="fi-FI" dirty="0"/>
          </a:p>
          <a:p>
            <a:pPr marL="0" indent="0">
              <a:buNone/>
            </a:pPr>
            <a:endParaRPr lang="fi-FI" dirty="0"/>
          </a:p>
          <a:p>
            <a:endParaRPr lang="fi-FI" dirty="0"/>
          </a:p>
        </p:txBody>
      </p:sp>
      <p:sp>
        <p:nvSpPr>
          <p:cNvPr id="4" name="Päivämäärän paikkamerkki 3">
            <a:extLst>
              <a:ext uri="{FF2B5EF4-FFF2-40B4-BE49-F238E27FC236}">
                <a16:creationId xmlns:a16="http://schemas.microsoft.com/office/drawing/2014/main" id="{473B8D06-DD54-4B9E-AAC7-82E3E4CFEA89}"/>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F7C749FB-FE0B-4063-8F5D-A7ACD06FF26E}"/>
              </a:ext>
            </a:extLst>
          </p:cNvPr>
          <p:cNvSpPr>
            <a:spLocks noGrp="1"/>
          </p:cNvSpPr>
          <p:nvPr>
            <p:ph type="ftr" sz="quarter" idx="3"/>
          </p:nvPr>
        </p:nvSpPr>
        <p:spPr/>
        <p:txBody>
          <a:bodyPr/>
          <a:lstStyle/>
          <a:p>
            <a:endParaRPr lang="fi-FI"/>
          </a:p>
        </p:txBody>
      </p:sp>
    </p:spTree>
    <p:extLst>
      <p:ext uri="{BB962C8B-B14F-4D97-AF65-F5344CB8AC3E}">
        <p14:creationId xmlns:p14="http://schemas.microsoft.com/office/powerpoint/2010/main" val="107412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5F483B-7303-4E5D-85E1-BA00BF83A779}"/>
              </a:ext>
            </a:extLst>
          </p:cNvPr>
          <p:cNvSpPr>
            <a:spLocks noGrp="1"/>
          </p:cNvSpPr>
          <p:nvPr>
            <p:ph type="title"/>
          </p:nvPr>
        </p:nvSpPr>
        <p:spPr/>
        <p:txBody>
          <a:bodyPr/>
          <a:lstStyle/>
          <a:p>
            <a:r>
              <a:rPr lang="fi-FI" dirty="0"/>
              <a:t>osaamistavoitteet</a:t>
            </a:r>
          </a:p>
        </p:txBody>
      </p:sp>
      <p:sp>
        <p:nvSpPr>
          <p:cNvPr id="3" name="Tekstin paikkamerkki 2">
            <a:extLst>
              <a:ext uri="{FF2B5EF4-FFF2-40B4-BE49-F238E27FC236}">
                <a16:creationId xmlns:a16="http://schemas.microsoft.com/office/drawing/2014/main" id="{9C10D1AD-9222-417D-8115-48EBF9CC10F2}"/>
              </a:ext>
            </a:extLst>
          </p:cNvPr>
          <p:cNvSpPr>
            <a:spLocks noGrp="1"/>
          </p:cNvSpPr>
          <p:nvPr>
            <p:ph type="body" sz="quarter" idx="12"/>
          </p:nvPr>
        </p:nvSpPr>
        <p:spPr/>
        <p:txBody>
          <a:bodyPr/>
          <a:lstStyle/>
          <a:p>
            <a:r>
              <a:rPr lang="fi-FI" dirty="0"/>
              <a:t>ymmärtää luonnon monimuotoisuuden merkityksen</a:t>
            </a:r>
            <a:br>
              <a:rPr lang="fi-FI" dirty="0"/>
            </a:br>
            <a:r>
              <a:rPr lang="fi-FI" dirty="0"/>
              <a:t>ja tunnistaa luonnonvarojen kestävän käytön</a:t>
            </a:r>
            <a:br>
              <a:rPr lang="fi-FI" dirty="0"/>
            </a:br>
            <a:r>
              <a:rPr lang="fi-FI" dirty="0"/>
              <a:t>välttämättömyyden kansallisesti ja globaalisti</a:t>
            </a:r>
          </a:p>
          <a:p>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4827B7D5-2FC8-4875-823A-668A920A982E}"/>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61D67616-52B3-46D3-8A55-53B0401362CE}"/>
              </a:ext>
            </a:extLst>
          </p:cNvPr>
          <p:cNvSpPr>
            <a:spLocks noGrp="1"/>
          </p:cNvSpPr>
          <p:nvPr>
            <p:ph type="ftr" sz="quarter" idx="3"/>
          </p:nvPr>
        </p:nvSpPr>
        <p:spPr/>
        <p:txBody>
          <a:bodyPr/>
          <a:lstStyle/>
          <a:p>
            <a:endParaRPr lang="fi-FI"/>
          </a:p>
        </p:txBody>
      </p:sp>
      <p:pic>
        <p:nvPicPr>
          <p:cNvPr id="7" name="Kuva 6">
            <a:extLst>
              <a:ext uri="{FF2B5EF4-FFF2-40B4-BE49-F238E27FC236}">
                <a16:creationId xmlns:a16="http://schemas.microsoft.com/office/drawing/2014/main" id="{CBBAB402-69D4-45D2-9A98-AA7297C9C085}"/>
              </a:ext>
            </a:extLst>
          </p:cNvPr>
          <p:cNvPicPr>
            <a:picLocks noChangeAspect="1"/>
          </p:cNvPicPr>
          <p:nvPr/>
        </p:nvPicPr>
        <p:blipFill>
          <a:blip r:embed="rId2"/>
          <a:stretch>
            <a:fillRect/>
          </a:stretch>
        </p:blipFill>
        <p:spPr>
          <a:xfrm>
            <a:off x="8202773" y="1091629"/>
            <a:ext cx="2772551" cy="4674742"/>
          </a:xfrm>
          <a:prstGeom prst="rect">
            <a:avLst/>
          </a:prstGeom>
        </p:spPr>
      </p:pic>
    </p:spTree>
    <p:extLst>
      <p:ext uri="{BB962C8B-B14F-4D97-AF65-F5344CB8AC3E}">
        <p14:creationId xmlns:p14="http://schemas.microsoft.com/office/powerpoint/2010/main" val="115927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A8E81C-58C3-4B39-9A1F-2010667AEAA9}"/>
              </a:ext>
            </a:extLst>
          </p:cNvPr>
          <p:cNvSpPr>
            <a:spLocks noGrp="1"/>
          </p:cNvSpPr>
          <p:nvPr>
            <p:ph type="title"/>
          </p:nvPr>
        </p:nvSpPr>
        <p:spPr/>
        <p:txBody>
          <a:bodyPr/>
          <a:lstStyle/>
          <a:p>
            <a:r>
              <a:rPr lang="fi-FI" dirty="0"/>
              <a:t>Uutisia luonnonvaroista ja monimuotoisuudesta</a:t>
            </a:r>
          </a:p>
        </p:txBody>
      </p:sp>
      <p:sp>
        <p:nvSpPr>
          <p:cNvPr id="4" name="Päivämäärän paikkamerkki 3">
            <a:extLst>
              <a:ext uri="{FF2B5EF4-FFF2-40B4-BE49-F238E27FC236}">
                <a16:creationId xmlns:a16="http://schemas.microsoft.com/office/drawing/2014/main" id="{69D1B984-A3C0-4754-8C39-BFFED2F2C6CA}"/>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17525E34-5B87-47AD-871A-2547EB3B3D6F}"/>
              </a:ext>
            </a:extLst>
          </p:cNvPr>
          <p:cNvSpPr>
            <a:spLocks noGrp="1"/>
          </p:cNvSpPr>
          <p:nvPr>
            <p:ph type="ftr" sz="quarter" idx="3"/>
          </p:nvPr>
        </p:nvSpPr>
        <p:spPr/>
        <p:txBody>
          <a:bodyPr/>
          <a:lstStyle/>
          <a:p>
            <a:endParaRPr lang="fi-FI"/>
          </a:p>
        </p:txBody>
      </p:sp>
    </p:spTree>
    <p:extLst>
      <p:ext uri="{BB962C8B-B14F-4D97-AF65-F5344CB8AC3E}">
        <p14:creationId xmlns:p14="http://schemas.microsoft.com/office/powerpoint/2010/main" val="301878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ECD3583C-0E13-423D-8262-BB46C520656E}"/>
              </a:ext>
            </a:extLst>
          </p:cNvPr>
          <p:cNvPicPr>
            <a:picLocks noChangeAspect="1"/>
          </p:cNvPicPr>
          <p:nvPr/>
        </p:nvPicPr>
        <p:blipFill rotWithShape="1">
          <a:blip r:embed="rId3"/>
          <a:srcRect l="13321" t="24093" r="14090" b="5911"/>
          <a:stretch/>
        </p:blipFill>
        <p:spPr>
          <a:xfrm>
            <a:off x="1670988" y="895446"/>
            <a:ext cx="8850024" cy="4800315"/>
          </a:xfrm>
          <a:prstGeom prst="rect">
            <a:avLst/>
          </a:prstGeom>
        </p:spPr>
      </p:pic>
      <p:sp>
        <p:nvSpPr>
          <p:cNvPr id="4" name="Päivämäärän paikkamerkki 3">
            <a:extLst>
              <a:ext uri="{FF2B5EF4-FFF2-40B4-BE49-F238E27FC236}">
                <a16:creationId xmlns:a16="http://schemas.microsoft.com/office/drawing/2014/main" id="{86580D04-B412-4D44-A65A-5F8807140DE9}"/>
              </a:ext>
            </a:extLst>
          </p:cNvPr>
          <p:cNvSpPr>
            <a:spLocks noGrp="1"/>
          </p:cNvSpPr>
          <p:nvPr>
            <p:ph type="dt" sz="half" idx="11"/>
          </p:nvPr>
        </p:nvSpPr>
        <p:spPr/>
        <p:txBody>
          <a:bodyPr/>
          <a:lstStyle/>
          <a:p>
            <a:fld id="{5AF8F3B0-6424-4CC7-AD02-FD04C30E00E7}" type="datetime1">
              <a:rPr lang="fi-FI" smtClean="0"/>
              <a:pPr/>
              <a:t>21.8.2024</a:t>
            </a:fld>
            <a:endParaRPr lang="en-US"/>
          </a:p>
        </p:txBody>
      </p:sp>
    </p:spTree>
    <p:extLst>
      <p:ext uri="{BB962C8B-B14F-4D97-AF65-F5344CB8AC3E}">
        <p14:creationId xmlns:p14="http://schemas.microsoft.com/office/powerpoint/2010/main" val="37371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92541A10-D716-4079-9AAB-081F76667BC4}"/>
              </a:ext>
            </a:extLst>
          </p:cNvPr>
          <p:cNvPicPr>
            <a:picLocks noChangeAspect="1"/>
          </p:cNvPicPr>
          <p:nvPr/>
        </p:nvPicPr>
        <p:blipFill rotWithShape="1">
          <a:blip r:embed="rId2"/>
          <a:srcRect l="1341" t="36619" r="-1341" b="1536"/>
          <a:stretch/>
        </p:blipFill>
        <p:spPr>
          <a:xfrm>
            <a:off x="2382069" y="1024570"/>
            <a:ext cx="7427862" cy="2489812"/>
          </a:xfrm>
          <a:prstGeom prst="rect">
            <a:avLst/>
          </a:prstGeom>
        </p:spPr>
      </p:pic>
      <p:sp>
        <p:nvSpPr>
          <p:cNvPr id="4" name="Päivämäärän paikkamerkki 3">
            <a:extLst>
              <a:ext uri="{FF2B5EF4-FFF2-40B4-BE49-F238E27FC236}">
                <a16:creationId xmlns:a16="http://schemas.microsoft.com/office/drawing/2014/main" id="{77E1335B-C203-42E0-A246-6343129DA407}"/>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1248B559-3F6A-4C23-960E-F8139A119447}"/>
              </a:ext>
            </a:extLst>
          </p:cNvPr>
          <p:cNvSpPr>
            <a:spLocks noGrp="1"/>
          </p:cNvSpPr>
          <p:nvPr>
            <p:ph type="ftr" sz="quarter" idx="3"/>
          </p:nvPr>
        </p:nvSpPr>
        <p:spPr/>
        <p:txBody>
          <a:bodyPr/>
          <a:lstStyle/>
          <a:p>
            <a:endParaRPr lang="fi-FI"/>
          </a:p>
        </p:txBody>
      </p:sp>
      <p:pic>
        <p:nvPicPr>
          <p:cNvPr id="9" name="Kuva 8">
            <a:extLst>
              <a:ext uri="{FF2B5EF4-FFF2-40B4-BE49-F238E27FC236}">
                <a16:creationId xmlns:a16="http://schemas.microsoft.com/office/drawing/2014/main" id="{2498EFB0-2AD5-40E7-BA5D-1B7C211CF39B}"/>
              </a:ext>
            </a:extLst>
          </p:cNvPr>
          <p:cNvPicPr>
            <a:picLocks noChangeAspect="1"/>
          </p:cNvPicPr>
          <p:nvPr/>
        </p:nvPicPr>
        <p:blipFill>
          <a:blip r:embed="rId3"/>
          <a:stretch>
            <a:fillRect/>
          </a:stretch>
        </p:blipFill>
        <p:spPr>
          <a:xfrm>
            <a:off x="1532753" y="3856756"/>
            <a:ext cx="9566923" cy="2348469"/>
          </a:xfrm>
          <a:prstGeom prst="rect">
            <a:avLst/>
          </a:prstGeom>
        </p:spPr>
      </p:pic>
    </p:spTree>
    <p:extLst>
      <p:ext uri="{BB962C8B-B14F-4D97-AF65-F5344CB8AC3E}">
        <p14:creationId xmlns:p14="http://schemas.microsoft.com/office/powerpoint/2010/main" val="239105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657E59F-79E8-4687-9313-4B2AF41B96D3}"/>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952E4046-62C6-4E2F-9210-A0D96D93A423}"/>
              </a:ext>
            </a:extLst>
          </p:cNvPr>
          <p:cNvSpPr>
            <a:spLocks noGrp="1"/>
          </p:cNvSpPr>
          <p:nvPr>
            <p:ph type="ftr" sz="quarter" idx="3"/>
          </p:nvPr>
        </p:nvSpPr>
        <p:spPr/>
        <p:txBody>
          <a:bodyPr/>
          <a:lstStyle/>
          <a:p>
            <a:endParaRPr lang="fi-FI"/>
          </a:p>
        </p:txBody>
      </p:sp>
      <p:pic>
        <p:nvPicPr>
          <p:cNvPr id="7" name="Kuva 6">
            <a:extLst>
              <a:ext uri="{FF2B5EF4-FFF2-40B4-BE49-F238E27FC236}">
                <a16:creationId xmlns:a16="http://schemas.microsoft.com/office/drawing/2014/main" id="{ACCBB07C-1A37-4E17-A595-6CF6F72FB0E5}"/>
              </a:ext>
            </a:extLst>
          </p:cNvPr>
          <p:cNvPicPr>
            <a:picLocks noChangeAspect="1"/>
          </p:cNvPicPr>
          <p:nvPr/>
        </p:nvPicPr>
        <p:blipFill>
          <a:blip r:embed="rId2"/>
          <a:stretch>
            <a:fillRect/>
          </a:stretch>
        </p:blipFill>
        <p:spPr>
          <a:xfrm>
            <a:off x="1527172" y="406265"/>
            <a:ext cx="8741295" cy="5499867"/>
          </a:xfrm>
          <a:prstGeom prst="rect">
            <a:avLst/>
          </a:prstGeom>
        </p:spPr>
      </p:pic>
      <p:sp>
        <p:nvSpPr>
          <p:cNvPr id="8" name="Suorakulmio 7">
            <a:extLst>
              <a:ext uri="{FF2B5EF4-FFF2-40B4-BE49-F238E27FC236}">
                <a16:creationId xmlns:a16="http://schemas.microsoft.com/office/drawing/2014/main" id="{7187E648-E223-427E-A8D3-FAE25E7FC56E}"/>
              </a:ext>
            </a:extLst>
          </p:cNvPr>
          <p:cNvSpPr/>
          <p:nvPr/>
        </p:nvSpPr>
        <p:spPr>
          <a:xfrm>
            <a:off x="4111112" y="6042200"/>
            <a:ext cx="3573414" cy="369332"/>
          </a:xfrm>
          <a:prstGeom prst="rect">
            <a:avLst/>
          </a:prstGeom>
        </p:spPr>
        <p:txBody>
          <a:bodyPr wrap="none">
            <a:spAutoFit/>
          </a:bodyPr>
          <a:lstStyle/>
          <a:p>
            <a:r>
              <a:rPr lang="fi-FI" dirty="0">
                <a:hlinkClick r:id="rId3"/>
              </a:rPr>
              <a:t>https://yle.fi/uutiset/3-11721731</a:t>
            </a:r>
            <a:r>
              <a:rPr lang="fi-FI" dirty="0"/>
              <a:t> </a:t>
            </a:r>
          </a:p>
        </p:txBody>
      </p:sp>
    </p:spTree>
    <p:extLst>
      <p:ext uri="{BB962C8B-B14F-4D97-AF65-F5344CB8AC3E}">
        <p14:creationId xmlns:p14="http://schemas.microsoft.com/office/powerpoint/2010/main" val="2026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8DDA6BC8-10B0-4DA1-BDDF-C66D9D65A5FF}"/>
              </a:ext>
            </a:extLst>
          </p:cNvPr>
          <p:cNvSpPr>
            <a:spLocks noGrp="1"/>
          </p:cNvSpPr>
          <p:nvPr>
            <p:ph type="body" sz="quarter" idx="12"/>
          </p:nvPr>
        </p:nvSpPr>
        <p:spPr>
          <a:xfrm>
            <a:off x="2337697" y="5958334"/>
            <a:ext cx="10821666" cy="494574"/>
          </a:xfrm>
        </p:spPr>
        <p:txBody>
          <a:bodyPr/>
          <a:lstStyle/>
          <a:p>
            <a:r>
              <a:rPr lang="fi-FI" dirty="0">
                <a:hlinkClick r:id="rId2"/>
              </a:rPr>
              <a:t>https://yle.fi/uutiset/3-11768190</a:t>
            </a:r>
            <a:r>
              <a:rPr lang="fi-FI" dirty="0"/>
              <a:t> </a:t>
            </a:r>
          </a:p>
        </p:txBody>
      </p:sp>
      <p:sp>
        <p:nvSpPr>
          <p:cNvPr id="4" name="Päivämäärän paikkamerkki 3">
            <a:extLst>
              <a:ext uri="{FF2B5EF4-FFF2-40B4-BE49-F238E27FC236}">
                <a16:creationId xmlns:a16="http://schemas.microsoft.com/office/drawing/2014/main" id="{322E7550-6111-4141-B79E-54D23FC35761}"/>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B38C1BAA-71B9-49F4-B37B-77792D32800E}"/>
              </a:ext>
            </a:extLst>
          </p:cNvPr>
          <p:cNvSpPr>
            <a:spLocks noGrp="1"/>
          </p:cNvSpPr>
          <p:nvPr>
            <p:ph type="ftr" sz="quarter" idx="3"/>
          </p:nvPr>
        </p:nvSpPr>
        <p:spPr/>
        <p:txBody>
          <a:bodyPr/>
          <a:lstStyle/>
          <a:p>
            <a:endParaRPr lang="fi-FI"/>
          </a:p>
        </p:txBody>
      </p:sp>
      <p:pic>
        <p:nvPicPr>
          <p:cNvPr id="7" name="Kuva 6" descr="Kuva, joka sisältää kohteen teksti&#10;&#10;Kuvaus luotu automaattisesti">
            <a:extLst>
              <a:ext uri="{FF2B5EF4-FFF2-40B4-BE49-F238E27FC236}">
                <a16:creationId xmlns:a16="http://schemas.microsoft.com/office/drawing/2014/main" id="{B4B203F3-A5C7-47FB-A9F7-FD7B581F224F}"/>
              </a:ext>
            </a:extLst>
          </p:cNvPr>
          <p:cNvPicPr>
            <a:picLocks noChangeAspect="1"/>
          </p:cNvPicPr>
          <p:nvPr/>
        </p:nvPicPr>
        <p:blipFill>
          <a:blip r:embed="rId3"/>
          <a:stretch>
            <a:fillRect/>
          </a:stretch>
        </p:blipFill>
        <p:spPr>
          <a:xfrm>
            <a:off x="1342729" y="553682"/>
            <a:ext cx="9506542" cy="5309960"/>
          </a:xfrm>
          <a:prstGeom prst="rect">
            <a:avLst/>
          </a:prstGeom>
        </p:spPr>
      </p:pic>
    </p:spTree>
    <p:extLst>
      <p:ext uri="{BB962C8B-B14F-4D97-AF65-F5344CB8AC3E}">
        <p14:creationId xmlns:p14="http://schemas.microsoft.com/office/powerpoint/2010/main" val="375773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A959DCE4-C117-4B74-8EAC-E2D668F0B711}"/>
              </a:ext>
            </a:extLst>
          </p:cNvPr>
          <p:cNvPicPr>
            <a:picLocks noChangeAspect="1"/>
          </p:cNvPicPr>
          <p:nvPr/>
        </p:nvPicPr>
        <p:blipFill rotWithShape="1">
          <a:blip r:embed="rId2"/>
          <a:srcRect l="30250" t="23851" r="31500" b="8888"/>
          <a:stretch/>
        </p:blipFill>
        <p:spPr>
          <a:xfrm>
            <a:off x="6348488" y="680429"/>
            <a:ext cx="5122218" cy="5066422"/>
          </a:xfrm>
          <a:prstGeom prst="rect">
            <a:avLst/>
          </a:prstGeom>
        </p:spPr>
      </p:pic>
      <p:sp>
        <p:nvSpPr>
          <p:cNvPr id="5" name="Otsikko 4">
            <a:extLst>
              <a:ext uri="{FF2B5EF4-FFF2-40B4-BE49-F238E27FC236}">
                <a16:creationId xmlns:a16="http://schemas.microsoft.com/office/drawing/2014/main" id="{0BC56C57-AB54-4587-BE7E-45DE79391342}"/>
              </a:ext>
            </a:extLst>
          </p:cNvPr>
          <p:cNvSpPr>
            <a:spLocks noGrp="1"/>
          </p:cNvSpPr>
          <p:nvPr>
            <p:ph type="title"/>
          </p:nvPr>
        </p:nvSpPr>
        <p:spPr/>
        <p:txBody>
          <a:bodyPr/>
          <a:lstStyle/>
          <a:p>
            <a:r>
              <a:rPr lang="fi-FI" dirty="0"/>
              <a:t>Ihminen on osa luontoa</a:t>
            </a:r>
          </a:p>
        </p:txBody>
      </p:sp>
      <p:sp>
        <p:nvSpPr>
          <p:cNvPr id="6" name="Tekstin paikkamerkki 5">
            <a:extLst>
              <a:ext uri="{FF2B5EF4-FFF2-40B4-BE49-F238E27FC236}">
                <a16:creationId xmlns:a16="http://schemas.microsoft.com/office/drawing/2014/main" id="{8E48FE33-8D0C-477D-AE49-E79A4C30AFA7}"/>
              </a:ext>
            </a:extLst>
          </p:cNvPr>
          <p:cNvSpPr>
            <a:spLocks noGrp="1"/>
          </p:cNvSpPr>
          <p:nvPr>
            <p:ph type="body" sz="quarter" idx="12"/>
          </p:nvPr>
        </p:nvSpPr>
        <p:spPr>
          <a:xfrm>
            <a:off x="721294" y="1956647"/>
            <a:ext cx="5374706" cy="4067164"/>
          </a:xfrm>
        </p:spPr>
        <p:txBody>
          <a:bodyPr/>
          <a:lstStyle/>
          <a:p>
            <a:r>
              <a:rPr lang="fi-FI" dirty="0">
                <a:latin typeface="Arial" panose="020B0604020202020204" pitchFamily="34" charset="0"/>
                <a:cs typeface="Arial" panose="020B0604020202020204" pitchFamily="34" charset="0"/>
              </a:rPr>
              <a:t>Ihminen on riippuvainen hyvinvoivasta ja toimivasta luonnosta</a:t>
            </a:r>
          </a:p>
          <a:p>
            <a:r>
              <a:rPr lang="fi-FI" b="1" dirty="0">
                <a:latin typeface="Arial" panose="020B0604020202020204" pitchFamily="34" charset="0"/>
                <a:cs typeface="Arial" panose="020B0604020202020204" pitchFamily="34" charset="0"/>
              </a:rPr>
              <a:t>Ekologinen ulottuvuus </a:t>
            </a:r>
            <a:r>
              <a:rPr lang="fi-FI" dirty="0">
                <a:latin typeface="Arial" panose="020B0604020202020204" pitchFamily="34" charset="0"/>
                <a:cs typeface="Arial" panose="020B0604020202020204" pitchFamily="34" charset="0"/>
              </a:rPr>
              <a:t>= Hyvinvoiva ja toimiva luonto</a:t>
            </a:r>
          </a:p>
          <a:p>
            <a:r>
              <a:rPr lang="fi-FI" b="1" dirty="0">
                <a:latin typeface="Arial" panose="020B0604020202020204" pitchFamily="34" charset="0"/>
                <a:cs typeface="Arial" panose="020B0604020202020204" pitchFamily="34" charset="0"/>
              </a:rPr>
              <a:t>Ekosysteemi</a:t>
            </a:r>
            <a:r>
              <a:rPr lang="fi-FI" dirty="0">
                <a:latin typeface="Arial" panose="020B0604020202020204" pitchFamily="34" charset="0"/>
                <a:cs typeface="Arial" panose="020B0604020202020204" pitchFamily="34" charset="0"/>
              </a:rPr>
              <a:t> = Elinympäristö, kuten metsä, niitty, järvi tai suo</a:t>
            </a:r>
          </a:p>
          <a:p>
            <a:r>
              <a:rPr lang="fi-FI" b="1" dirty="0">
                <a:latin typeface="Arial" panose="020B0604020202020204" pitchFamily="34" charset="0"/>
                <a:cs typeface="Arial" panose="020B0604020202020204" pitchFamily="34" charset="0"/>
              </a:rPr>
              <a:t>Laji</a:t>
            </a:r>
            <a:r>
              <a:rPr lang="fi-FI" dirty="0">
                <a:latin typeface="Arial" panose="020B0604020202020204" pitchFamily="34" charset="0"/>
                <a:cs typeface="Arial" panose="020B0604020202020204" pitchFamily="34" charset="0"/>
              </a:rPr>
              <a:t> = Jokin elävä eliö, kuten Koivu, Harakka, Ampiainen tai Herkkutatti (myös ihminen on yksi laji!)</a:t>
            </a:r>
          </a:p>
        </p:txBody>
      </p:sp>
      <p:sp>
        <p:nvSpPr>
          <p:cNvPr id="3" name="Päivämäärän paikkamerkki 2">
            <a:extLst>
              <a:ext uri="{FF2B5EF4-FFF2-40B4-BE49-F238E27FC236}">
                <a16:creationId xmlns:a16="http://schemas.microsoft.com/office/drawing/2014/main" id="{0F61748D-8840-4964-86BF-1FEA7395C526}"/>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4" name="Alatunnisteen paikkamerkki 3">
            <a:extLst>
              <a:ext uri="{FF2B5EF4-FFF2-40B4-BE49-F238E27FC236}">
                <a16:creationId xmlns:a16="http://schemas.microsoft.com/office/drawing/2014/main" id="{52B6F141-B5AD-4AD3-BF4C-4D87356E6473}"/>
              </a:ext>
            </a:extLst>
          </p:cNvPr>
          <p:cNvSpPr>
            <a:spLocks noGrp="1"/>
          </p:cNvSpPr>
          <p:nvPr>
            <p:ph type="ftr" sz="quarter" idx="3"/>
          </p:nvPr>
        </p:nvSpPr>
        <p:spPr/>
        <p:txBody>
          <a:bodyPr/>
          <a:lstStyle/>
          <a:p>
            <a:endParaRPr lang="fi-FI"/>
          </a:p>
        </p:txBody>
      </p:sp>
      <p:sp>
        <p:nvSpPr>
          <p:cNvPr id="8" name="Tekstiruutu 7">
            <a:extLst>
              <a:ext uri="{FF2B5EF4-FFF2-40B4-BE49-F238E27FC236}">
                <a16:creationId xmlns:a16="http://schemas.microsoft.com/office/drawing/2014/main" id="{C738CB3A-7CEB-48DF-9397-CF1AD9E42BF5}"/>
              </a:ext>
            </a:extLst>
          </p:cNvPr>
          <p:cNvSpPr txBox="1"/>
          <p:nvPr/>
        </p:nvSpPr>
        <p:spPr>
          <a:xfrm>
            <a:off x="4736387" y="5746851"/>
            <a:ext cx="7455613" cy="646331"/>
          </a:xfrm>
          <a:prstGeom prst="rect">
            <a:avLst/>
          </a:prstGeom>
          <a:noFill/>
        </p:spPr>
        <p:txBody>
          <a:bodyPr wrap="square" rtlCol="0">
            <a:spAutoFit/>
          </a:bodyPr>
          <a:lstStyle/>
          <a:p>
            <a:r>
              <a:rPr lang="fi-FI" dirty="0">
                <a:latin typeface="Arial" panose="020B0604020202020204" pitchFamily="34" charset="0"/>
                <a:cs typeface="Arial" panose="020B0604020202020204" pitchFamily="34" charset="0"/>
              </a:rPr>
              <a:t>Kuva: Ihmisten hyvinvointi ja talous ovat riippuvaisia ekologisesta ulottuvuudesta – eli hyvinvoivasta ympäristöstä. Kuvan lähde: </a:t>
            </a:r>
            <a:r>
              <a:rPr lang="fi-FI" dirty="0" err="1">
                <a:latin typeface="Arial" panose="020B0604020202020204" pitchFamily="34" charset="0"/>
                <a:cs typeface="Arial" panose="020B0604020202020204" pitchFamily="34" charset="0"/>
              </a:rPr>
              <a:t>wwf</a:t>
            </a:r>
            <a:endParaRPr lang="fi-F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9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C5AC815-DF3E-459D-B33F-9282A4851A2F}"/>
              </a:ext>
            </a:extLst>
          </p:cNvPr>
          <p:cNvPicPr>
            <a:picLocks noChangeAspect="1"/>
          </p:cNvPicPr>
          <p:nvPr/>
        </p:nvPicPr>
        <p:blipFill rotWithShape="1">
          <a:blip r:embed="rId3"/>
          <a:srcRect l="18431" t="7391" r="24690" b="4472"/>
          <a:stretch/>
        </p:blipFill>
        <p:spPr>
          <a:xfrm>
            <a:off x="5767304" y="430957"/>
            <a:ext cx="5917915" cy="5592854"/>
          </a:xfrm>
          <a:prstGeom prst="rect">
            <a:avLst/>
          </a:prstGeom>
        </p:spPr>
      </p:pic>
      <p:sp>
        <p:nvSpPr>
          <p:cNvPr id="9" name="Otsikko 8">
            <a:extLst>
              <a:ext uri="{FF2B5EF4-FFF2-40B4-BE49-F238E27FC236}">
                <a16:creationId xmlns:a16="http://schemas.microsoft.com/office/drawing/2014/main" id="{B13B4F5F-6B34-4D94-ACFC-42326C3E4026}"/>
              </a:ext>
            </a:extLst>
          </p:cNvPr>
          <p:cNvSpPr>
            <a:spLocks noGrp="1"/>
          </p:cNvSpPr>
          <p:nvPr>
            <p:ph type="title"/>
          </p:nvPr>
        </p:nvSpPr>
        <p:spPr/>
        <p:txBody>
          <a:bodyPr/>
          <a:lstStyle/>
          <a:p>
            <a:r>
              <a:rPr lang="fi-FI" spc="500" dirty="0"/>
              <a:t>Ekosysteemipalvelut</a:t>
            </a:r>
            <a:br>
              <a:rPr lang="fi-FI" spc="500" dirty="0"/>
            </a:br>
            <a:endParaRPr lang="fi-FI" dirty="0"/>
          </a:p>
        </p:txBody>
      </p:sp>
      <p:sp>
        <p:nvSpPr>
          <p:cNvPr id="10" name="Tekstin paikkamerkki 9">
            <a:extLst>
              <a:ext uri="{FF2B5EF4-FFF2-40B4-BE49-F238E27FC236}">
                <a16:creationId xmlns:a16="http://schemas.microsoft.com/office/drawing/2014/main" id="{046D7C92-D4BF-4D7B-8807-4A907B217D4D}"/>
              </a:ext>
            </a:extLst>
          </p:cNvPr>
          <p:cNvSpPr>
            <a:spLocks noGrp="1"/>
          </p:cNvSpPr>
          <p:nvPr>
            <p:ph type="body" sz="quarter" idx="12"/>
          </p:nvPr>
        </p:nvSpPr>
        <p:spPr>
          <a:xfrm>
            <a:off x="721294" y="1956647"/>
            <a:ext cx="5021960" cy="4067164"/>
          </a:xfrm>
        </p:spPr>
        <p:txBody>
          <a:bodyPr/>
          <a:lstStyle/>
          <a:p>
            <a:pPr marL="285750" indent="-285750">
              <a:buFont typeface="Arial" panose="020B0604020202020204" pitchFamily="34" charset="0"/>
              <a:buChar char="•"/>
            </a:pPr>
            <a:r>
              <a:rPr lang="fi-FI" b="1" dirty="0">
                <a:latin typeface="Arial" panose="020B0604020202020204" pitchFamily="34" charset="0"/>
                <a:cs typeface="Arial" panose="020B0604020202020204" pitchFamily="34" charset="0"/>
              </a:rPr>
              <a:t>Ekosysteemipalvelut </a:t>
            </a:r>
            <a:r>
              <a:rPr lang="fi-FI" dirty="0">
                <a:latin typeface="Arial" panose="020B0604020202020204" pitchFamily="34" charset="0"/>
                <a:cs typeface="Arial" panose="020B0604020202020204" pitchFamily="34" charset="0"/>
              </a:rPr>
              <a:t>= luonnon tarjoamia aineettomia ja aineellisia palveluita ihmisille</a:t>
            </a:r>
          </a:p>
          <a:p>
            <a:pPr marL="285750" indent="-285750">
              <a:buFont typeface="Arial" panose="020B0604020202020204" pitchFamily="34" charset="0"/>
              <a:buChar char="•"/>
            </a:pPr>
            <a:r>
              <a:rPr lang="fi-FI" dirty="0">
                <a:latin typeface="Arial" panose="020B0604020202020204" pitchFamily="34" charset="0"/>
                <a:cs typeface="Arial" panose="020B0604020202020204" pitchFamily="34" charset="0"/>
              </a:rPr>
              <a:t>Ihminen saa luonnosta kaikki elämälle välttämättömät asiat, kuten:</a:t>
            </a:r>
          </a:p>
          <a:p>
            <a:pPr marL="685800" lvl="1" indent="-285750">
              <a:buFont typeface="Arial" panose="020B0604020202020204" pitchFamily="34" charset="0"/>
              <a:buChar char="•"/>
            </a:pPr>
            <a:r>
              <a:rPr lang="fi-FI" dirty="0">
                <a:latin typeface="Arial" panose="020B0604020202020204" pitchFamily="34" charset="0"/>
                <a:cs typeface="Arial" panose="020B0604020202020204" pitchFamily="34" charset="0"/>
              </a:rPr>
              <a:t>Happi (yhteyttäminen)</a:t>
            </a:r>
          </a:p>
          <a:p>
            <a:pPr marL="685800" lvl="1" indent="-285750">
              <a:buFont typeface="Arial" panose="020B0604020202020204" pitchFamily="34" charset="0"/>
              <a:buChar char="•"/>
            </a:pPr>
            <a:r>
              <a:rPr lang="fi-FI" dirty="0">
                <a:latin typeface="Arial" panose="020B0604020202020204" pitchFamily="34" charset="0"/>
                <a:cs typeface="Arial" panose="020B0604020202020204" pitchFamily="34" charset="0"/>
              </a:rPr>
              <a:t>Ruuan ja juomaveden </a:t>
            </a:r>
          </a:p>
          <a:p>
            <a:pPr marL="685800" lvl="1" indent="-285750">
              <a:buFont typeface="Arial" panose="020B0604020202020204" pitchFamily="34" charset="0"/>
              <a:buChar char="•"/>
            </a:pPr>
            <a:r>
              <a:rPr lang="fi-FI" dirty="0">
                <a:latin typeface="Arial" panose="020B0604020202020204" pitchFamily="34" charset="0"/>
                <a:cs typeface="Arial" panose="020B0604020202020204" pitchFamily="34" charset="0"/>
              </a:rPr>
              <a:t>Raaka-aineet rakentamiseen</a:t>
            </a:r>
          </a:p>
          <a:p>
            <a:pPr marL="685800" lvl="1" indent="-285750">
              <a:buFont typeface="Arial" panose="020B0604020202020204" pitchFamily="34" charset="0"/>
              <a:buChar char="•"/>
            </a:pPr>
            <a:r>
              <a:rPr lang="fi-FI" dirty="0">
                <a:latin typeface="Arial" panose="020B0604020202020204" pitchFamily="34" charset="0"/>
                <a:cs typeface="Arial" panose="020B0604020202020204" pitchFamily="34" charset="0"/>
              </a:rPr>
              <a:t>”Elämän ylläpidon” maapallolla</a:t>
            </a:r>
          </a:p>
          <a:p>
            <a:pPr marL="685800" lvl="1" indent="-285750">
              <a:buFont typeface="Arial" panose="020B0604020202020204" pitchFamily="34" charset="0"/>
              <a:buChar char="•"/>
            </a:pPr>
            <a:endParaRPr lang="fi-FI" dirty="0"/>
          </a:p>
        </p:txBody>
      </p:sp>
      <p:sp>
        <p:nvSpPr>
          <p:cNvPr id="4" name="Päivämäärän paikkamerkki 3">
            <a:extLst>
              <a:ext uri="{FF2B5EF4-FFF2-40B4-BE49-F238E27FC236}">
                <a16:creationId xmlns:a16="http://schemas.microsoft.com/office/drawing/2014/main" id="{52CBFC7C-B18E-4FEE-BAE1-F9E0686D4D89}"/>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2" name="Tekstiruutu 1">
            <a:extLst>
              <a:ext uri="{FF2B5EF4-FFF2-40B4-BE49-F238E27FC236}">
                <a16:creationId xmlns:a16="http://schemas.microsoft.com/office/drawing/2014/main" id="{A64F1F09-5605-4571-8B81-FE706B9B5885}"/>
              </a:ext>
            </a:extLst>
          </p:cNvPr>
          <p:cNvSpPr txBox="1"/>
          <p:nvPr/>
        </p:nvSpPr>
        <p:spPr>
          <a:xfrm>
            <a:off x="9611360" y="1645920"/>
            <a:ext cx="184731" cy="369332"/>
          </a:xfrm>
          <a:prstGeom prst="rect">
            <a:avLst/>
          </a:prstGeom>
          <a:noFill/>
        </p:spPr>
        <p:txBody>
          <a:bodyPr wrap="none" rtlCol="0">
            <a:spAutoFit/>
          </a:bodyPr>
          <a:lstStyle/>
          <a:p>
            <a:endParaRPr lang="fi-FI"/>
          </a:p>
        </p:txBody>
      </p:sp>
      <p:sp>
        <p:nvSpPr>
          <p:cNvPr id="12" name="Tekstiruutu 11">
            <a:extLst>
              <a:ext uri="{FF2B5EF4-FFF2-40B4-BE49-F238E27FC236}">
                <a16:creationId xmlns:a16="http://schemas.microsoft.com/office/drawing/2014/main" id="{E335903E-83C9-4C38-B4EC-F49764945C3B}"/>
              </a:ext>
            </a:extLst>
          </p:cNvPr>
          <p:cNvSpPr txBox="1"/>
          <p:nvPr/>
        </p:nvSpPr>
        <p:spPr>
          <a:xfrm>
            <a:off x="4006922" y="5870207"/>
            <a:ext cx="7764106" cy="830997"/>
          </a:xfrm>
          <a:prstGeom prst="rect">
            <a:avLst/>
          </a:prstGeom>
          <a:noFill/>
        </p:spPr>
        <p:txBody>
          <a:bodyPr wrap="square" rtlCol="0">
            <a:spAutoFit/>
          </a:bodyPr>
          <a:lstStyle/>
          <a:p>
            <a:r>
              <a:rPr lang="fi-FI" sz="1600" dirty="0"/>
              <a:t>Kuva: Kuvassa on koottuna erilaisia luonnon tarjoamia ekosysteemipalveluita, kuten tuotanto-, säätely- ja kulttuuripalvelut. Kuvan lähde: global </a:t>
            </a:r>
            <a:r>
              <a:rPr lang="fi-FI" sz="1600" dirty="0" err="1"/>
              <a:t>footprint</a:t>
            </a:r>
            <a:r>
              <a:rPr lang="fi-FI" sz="1600" dirty="0"/>
              <a:t> </a:t>
            </a:r>
            <a:r>
              <a:rPr lang="fi-FI" sz="1600" dirty="0" err="1"/>
              <a:t>network</a:t>
            </a:r>
            <a:endParaRPr lang="fi-FI" sz="1600" dirty="0"/>
          </a:p>
          <a:p>
            <a:endParaRPr lang="fi-FI" sz="1600" dirty="0"/>
          </a:p>
        </p:txBody>
      </p:sp>
    </p:spTree>
    <p:extLst>
      <p:ext uri="{BB962C8B-B14F-4D97-AF65-F5344CB8AC3E}">
        <p14:creationId xmlns:p14="http://schemas.microsoft.com/office/powerpoint/2010/main" val="80939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jatuskupla: Pilvi 7">
            <a:extLst>
              <a:ext uri="{FF2B5EF4-FFF2-40B4-BE49-F238E27FC236}">
                <a16:creationId xmlns:a16="http://schemas.microsoft.com/office/drawing/2014/main" id="{058679CD-FA1C-45D0-8DD8-1D4F9ABEF423}"/>
              </a:ext>
            </a:extLst>
          </p:cNvPr>
          <p:cNvSpPr/>
          <p:nvPr/>
        </p:nvSpPr>
        <p:spPr>
          <a:xfrm>
            <a:off x="6752805" y="583894"/>
            <a:ext cx="4790155" cy="3305060"/>
          </a:xfrm>
          <a:prstGeom prst="cloudCallout">
            <a:avLst>
              <a:gd name="adj1" fmla="val -25496"/>
              <a:gd name="adj2" fmla="val 62833"/>
            </a:avLst>
          </a:prstGeom>
          <a:solidFill>
            <a:srgbClr val="00B0F0">
              <a:alpha val="4392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5C1B5412-940A-40F0-B41C-760489A69F29}"/>
              </a:ext>
            </a:extLst>
          </p:cNvPr>
          <p:cNvSpPr>
            <a:spLocks noGrp="1"/>
          </p:cNvSpPr>
          <p:nvPr>
            <p:ph type="title"/>
          </p:nvPr>
        </p:nvSpPr>
        <p:spPr/>
        <p:txBody>
          <a:bodyPr/>
          <a:lstStyle/>
          <a:p>
            <a:r>
              <a:rPr lang="fi-FI" dirty="0"/>
              <a:t>Luonnonvarat</a:t>
            </a:r>
          </a:p>
        </p:txBody>
      </p:sp>
      <p:sp>
        <p:nvSpPr>
          <p:cNvPr id="3" name="Tekstin paikkamerkki 2">
            <a:extLst>
              <a:ext uri="{FF2B5EF4-FFF2-40B4-BE49-F238E27FC236}">
                <a16:creationId xmlns:a16="http://schemas.microsoft.com/office/drawing/2014/main" id="{38AFC55E-3D17-4430-88AC-DB0C71239CDB}"/>
              </a:ext>
            </a:extLst>
          </p:cNvPr>
          <p:cNvSpPr>
            <a:spLocks noGrp="1"/>
          </p:cNvSpPr>
          <p:nvPr>
            <p:ph type="body" sz="quarter" idx="12"/>
          </p:nvPr>
        </p:nvSpPr>
        <p:spPr>
          <a:xfrm>
            <a:off x="721294" y="1956647"/>
            <a:ext cx="5905537" cy="4067164"/>
          </a:xfrm>
        </p:spPr>
        <p:txBody>
          <a:bodyPr/>
          <a:lstStyle/>
          <a:p>
            <a:r>
              <a:rPr lang="fi-FI" sz="2400" b="1" dirty="0">
                <a:latin typeface="Arial" panose="020B0604020202020204" pitchFamily="34" charset="0"/>
                <a:cs typeface="Arial" panose="020B0604020202020204" pitchFamily="34" charset="0"/>
              </a:rPr>
              <a:t>Luonnonvara</a:t>
            </a:r>
            <a:r>
              <a:rPr lang="fi-FI" sz="2400" dirty="0">
                <a:latin typeface="Arial" panose="020B0604020202020204" pitchFamily="34" charset="0"/>
                <a:cs typeface="Arial" panose="020B0604020202020204" pitchFamily="34" charset="0"/>
              </a:rPr>
              <a:t> = luonnon raaka-aineet</a:t>
            </a:r>
          </a:p>
          <a:p>
            <a:pPr lvl="1"/>
            <a:r>
              <a:rPr lang="fi-FI" sz="2400" dirty="0">
                <a:latin typeface="Arial" panose="020B0604020202020204" pitchFamily="34" charset="0"/>
                <a:cs typeface="Arial" panose="020B0604020202020204" pitchFamily="34" charset="0"/>
              </a:rPr>
              <a:t>Ihminen hyödyntää luonnonvaroja omaksi edukseen</a:t>
            </a:r>
          </a:p>
          <a:p>
            <a:pPr lvl="1"/>
            <a:r>
              <a:rPr lang="fi-FI" sz="2400" dirty="0">
                <a:latin typeface="Arial" panose="020B0604020202020204" pitchFamily="34" charset="0"/>
                <a:cs typeface="Arial" panose="020B0604020202020204" pitchFamily="34" charset="0"/>
              </a:rPr>
              <a:t>Luonnonvarat ovat kaikkien ihmisen valmistamien </a:t>
            </a:r>
            <a:r>
              <a:rPr lang="fi-FI" sz="2400" b="1" dirty="0">
                <a:latin typeface="Arial" panose="020B0604020202020204" pitchFamily="34" charset="0"/>
                <a:cs typeface="Arial" panose="020B0604020202020204" pitchFamily="34" charset="0"/>
              </a:rPr>
              <a:t>esineiden</a:t>
            </a:r>
            <a:r>
              <a:rPr lang="fi-FI" sz="2400" dirty="0">
                <a:latin typeface="Arial" panose="020B0604020202020204" pitchFamily="34" charset="0"/>
                <a:cs typeface="Arial" panose="020B0604020202020204" pitchFamily="34" charset="0"/>
              </a:rPr>
              <a:t> ja </a:t>
            </a:r>
            <a:r>
              <a:rPr lang="fi-FI" sz="2400" b="1" dirty="0">
                <a:latin typeface="Arial" panose="020B0604020202020204" pitchFamily="34" charset="0"/>
                <a:cs typeface="Arial" panose="020B0604020202020204" pitchFamily="34" charset="0"/>
              </a:rPr>
              <a:t>energian</a:t>
            </a:r>
            <a:r>
              <a:rPr lang="fi-FI" sz="2400" dirty="0">
                <a:latin typeface="Arial" panose="020B0604020202020204" pitchFamily="34" charset="0"/>
                <a:cs typeface="Arial" panose="020B0604020202020204" pitchFamily="34" charset="0"/>
              </a:rPr>
              <a:t> alkulähde</a:t>
            </a:r>
          </a:p>
          <a:p>
            <a:pPr lvl="1"/>
            <a:r>
              <a:rPr lang="fi-FI" sz="2400" dirty="0">
                <a:latin typeface="Arial" panose="020B0604020202020204" pitchFamily="34" charset="0"/>
                <a:cs typeface="Arial" panose="020B0604020202020204" pitchFamily="34" charset="0"/>
              </a:rPr>
              <a:t>Esimerkiksi puut, metallit, vesi, marjat…</a:t>
            </a:r>
          </a:p>
        </p:txBody>
      </p:sp>
      <p:sp>
        <p:nvSpPr>
          <p:cNvPr id="4" name="Päivämäärän paikkamerkki 3">
            <a:extLst>
              <a:ext uri="{FF2B5EF4-FFF2-40B4-BE49-F238E27FC236}">
                <a16:creationId xmlns:a16="http://schemas.microsoft.com/office/drawing/2014/main" id="{9D7D7564-9330-423A-8408-C07369E805D6}"/>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EDD2BE32-B881-4905-B058-E1AAF247E581}"/>
              </a:ext>
            </a:extLst>
          </p:cNvPr>
          <p:cNvSpPr>
            <a:spLocks noGrp="1"/>
          </p:cNvSpPr>
          <p:nvPr>
            <p:ph type="ftr" sz="quarter" idx="3"/>
          </p:nvPr>
        </p:nvSpPr>
        <p:spPr/>
        <p:txBody>
          <a:bodyPr/>
          <a:lstStyle/>
          <a:p>
            <a:endParaRPr lang="fi-FI"/>
          </a:p>
        </p:txBody>
      </p:sp>
      <p:pic>
        <p:nvPicPr>
          <p:cNvPr id="7" name="Kuva 6" descr="Kuva, joka sisältää kohteen teksti, merkki&#10;&#10;Kuvaus luotu automaattisesti">
            <a:extLst>
              <a:ext uri="{FF2B5EF4-FFF2-40B4-BE49-F238E27FC236}">
                <a16:creationId xmlns:a16="http://schemas.microsoft.com/office/drawing/2014/main" id="{DB70809B-B303-445B-9867-8EB446B68084}"/>
              </a:ext>
            </a:extLst>
          </p:cNvPr>
          <p:cNvPicPr>
            <a:picLocks noChangeAspect="1"/>
          </p:cNvPicPr>
          <p:nvPr/>
        </p:nvPicPr>
        <p:blipFill>
          <a:blip r:embed="rId2"/>
          <a:stretch>
            <a:fillRect/>
          </a:stretch>
        </p:blipFill>
        <p:spPr>
          <a:xfrm>
            <a:off x="6752805" y="4559739"/>
            <a:ext cx="2754537" cy="1464072"/>
          </a:xfrm>
          <a:prstGeom prst="rect">
            <a:avLst/>
          </a:prstGeom>
        </p:spPr>
      </p:pic>
      <p:sp>
        <p:nvSpPr>
          <p:cNvPr id="6" name="Tekstiruutu 5">
            <a:extLst>
              <a:ext uri="{FF2B5EF4-FFF2-40B4-BE49-F238E27FC236}">
                <a16:creationId xmlns:a16="http://schemas.microsoft.com/office/drawing/2014/main" id="{D818D5F2-9CAD-4D38-B8BD-481A2B241195}"/>
              </a:ext>
            </a:extLst>
          </p:cNvPr>
          <p:cNvSpPr txBox="1"/>
          <p:nvPr/>
        </p:nvSpPr>
        <p:spPr>
          <a:xfrm>
            <a:off x="7162291" y="1120676"/>
            <a:ext cx="3971181" cy="2308324"/>
          </a:xfrm>
          <a:prstGeom prst="rect">
            <a:avLst/>
          </a:prstGeom>
          <a:noFill/>
        </p:spPr>
        <p:txBody>
          <a:bodyPr wrap="square" rtlCol="0">
            <a:spAutoFit/>
          </a:bodyPr>
          <a:lstStyle/>
          <a:p>
            <a:pPr algn="ctr"/>
            <a:r>
              <a:rPr lang="fi-FI" sz="2400" dirty="0">
                <a:latin typeface="Arial" panose="020B0604020202020204" pitchFamily="34" charset="0"/>
                <a:cs typeface="Arial" panose="020B0604020202020204" pitchFamily="34" charset="0"/>
              </a:rPr>
              <a:t>Pohdi, mitä kaikkea ihminen valmistaa </a:t>
            </a:r>
            <a:r>
              <a:rPr lang="fi-FI" sz="2400" b="1" dirty="0">
                <a:latin typeface="Arial" panose="020B0604020202020204" pitchFamily="34" charset="0"/>
                <a:cs typeface="Arial" panose="020B0604020202020204" pitchFamily="34" charset="0"/>
              </a:rPr>
              <a:t>puusta</a:t>
            </a:r>
            <a:r>
              <a:rPr lang="fi-FI" sz="2400" dirty="0">
                <a:latin typeface="Arial" panose="020B0604020202020204" pitchFamily="34" charset="0"/>
                <a:cs typeface="Arial" panose="020B0604020202020204" pitchFamily="34" charset="0"/>
              </a:rPr>
              <a:t>? Entä miksi puut ovat tärkeitä muutenkin, kuin rakentamisen raaka-aineena?</a:t>
            </a:r>
          </a:p>
        </p:txBody>
      </p:sp>
    </p:spTree>
    <p:extLst>
      <p:ext uri="{BB962C8B-B14F-4D97-AF65-F5344CB8AC3E}">
        <p14:creationId xmlns:p14="http://schemas.microsoft.com/office/powerpoint/2010/main" val="17149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EDE4E1-7E65-48FE-A730-500B6BAD0243}"/>
              </a:ext>
            </a:extLst>
          </p:cNvPr>
          <p:cNvSpPr>
            <a:spLocks noGrp="1"/>
          </p:cNvSpPr>
          <p:nvPr>
            <p:ph type="title"/>
          </p:nvPr>
        </p:nvSpPr>
        <p:spPr/>
        <p:txBody>
          <a:bodyPr/>
          <a:lstStyle/>
          <a:p>
            <a:r>
              <a:rPr lang="fi-FI" dirty="0"/>
              <a:t>luonnonvarat</a:t>
            </a:r>
          </a:p>
        </p:txBody>
      </p:sp>
      <p:sp>
        <p:nvSpPr>
          <p:cNvPr id="3" name="Tekstin paikkamerkki 2">
            <a:extLst>
              <a:ext uri="{FF2B5EF4-FFF2-40B4-BE49-F238E27FC236}">
                <a16:creationId xmlns:a16="http://schemas.microsoft.com/office/drawing/2014/main" id="{89BA9C6D-942D-42DF-A133-B87C45EFD9C8}"/>
              </a:ext>
            </a:extLst>
          </p:cNvPr>
          <p:cNvSpPr>
            <a:spLocks noGrp="1"/>
          </p:cNvSpPr>
          <p:nvPr>
            <p:ph type="body" sz="quarter" idx="12"/>
          </p:nvPr>
        </p:nvSpPr>
        <p:spPr>
          <a:xfrm>
            <a:off x="6504946" y="1937878"/>
            <a:ext cx="4837724" cy="4067164"/>
          </a:xfrm>
          <a:ln w="57150">
            <a:noFill/>
          </a:ln>
        </p:spPr>
        <p:txBody>
          <a:bodyPr/>
          <a:lstStyle/>
          <a:p>
            <a:pPr marL="0" indent="0">
              <a:buNone/>
            </a:pPr>
            <a:r>
              <a:rPr lang="fi-FI" b="1" dirty="0">
                <a:latin typeface="Arial" panose="020B0604020202020204" pitchFamily="34" charset="0"/>
                <a:cs typeface="Arial" panose="020B0604020202020204" pitchFamily="34" charset="0"/>
              </a:rPr>
              <a:t>Uusiutumattomat luonnonvarat</a:t>
            </a:r>
          </a:p>
          <a:p>
            <a:r>
              <a:rPr lang="fi-FI" dirty="0">
                <a:latin typeface="Arial" panose="020B0604020202020204" pitchFamily="34" charset="0"/>
                <a:cs typeface="Arial" panose="020B0604020202020204" pitchFamily="34" charset="0"/>
              </a:rPr>
              <a:t>Uusiutumattomia luonnonvaroja ei synny enää lisää</a:t>
            </a:r>
          </a:p>
          <a:p>
            <a:r>
              <a:rPr lang="fi-FI" dirty="0">
                <a:latin typeface="Arial" panose="020B0604020202020204" pitchFamily="34" charset="0"/>
                <a:cs typeface="Arial" panose="020B0604020202020204" pitchFamily="34" charset="0"/>
              </a:rPr>
              <a:t>Maapallolla olemassa vain rajattu määrä</a:t>
            </a:r>
          </a:p>
        </p:txBody>
      </p:sp>
      <p:sp>
        <p:nvSpPr>
          <p:cNvPr id="4" name="Päivämäärän paikkamerkki 3">
            <a:extLst>
              <a:ext uri="{FF2B5EF4-FFF2-40B4-BE49-F238E27FC236}">
                <a16:creationId xmlns:a16="http://schemas.microsoft.com/office/drawing/2014/main" id="{5AB6A8D7-C801-49E2-A893-580AC0539CE7}"/>
              </a:ext>
            </a:extLst>
          </p:cNvPr>
          <p:cNvSpPr>
            <a:spLocks noGrp="1"/>
          </p:cNvSpPr>
          <p:nvPr>
            <p:ph type="dt" sz="half" idx="11"/>
          </p:nvPr>
        </p:nvSpPr>
        <p:spPr/>
        <p:txBody>
          <a:bodyPr/>
          <a:lstStyle/>
          <a:p>
            <a:fld id="{5AF8F3B0-6424-4CC7-AD02-FD04C30E00E7}" type="datetime1">
              <a:rPr lang="fi-FI" smtClean="0"/>
              <a:pPr/>
              <a:t>21.8.2024</a:t>
            </a:fld>
            <a:endParaRPr lang="en-US"/>
          </a:p>
        </p:txBody>
      </p:sp>
      <p:sp>
        <p:nvSpPr>
          <p:cNvPr id="5" name="Alatunnisteen paikkamerkki 4">
            <a:extLst>
              <a:ext uri="{FF2B5EF4-FFF2-40B4-BE49-F238E27FC236}">
                <a16:creationId xmlns:a16="http://schemas.microsoft.com/office/drawing/2014/main" id="{AE8E3087-24AC-4932-8BCD-40013F8C4902}"/>
              </a:ext>
            </a:extLst>
          </p:cNvPr>
          <p:cNvSpPr>
            <a:spLocks noGrp="1"/>
          </p:cNvSpPr>
          <p:nvPr>
            <p:ph type="ftr" sz="quarter" idx="3"/>
          </p:nvPr>
        </p:nvSpPr>
        <p:spPr/>
        <p:txBody>
          <a:bodyPr/>
          <a:lstStyle/>
          <a:p>
            <a:endParaRPr lang="fi-FI"/>
          </a:p>
        </p:txBody>
      </p:sp>
      <p:sp>
        <p:nvSpPr>
          <p:cNvPr id="6" name="Tekstin paikkamerkki 5">
            <a:extLst>
              <a:ext uri="{FF2B5EF4-FFF2-40B4-BE49-F238E27FC236}">
                <a16:creationId xmlns:a16="http://schemas.microsoft.com/office/drawing/2014/main" id="{E42C5AE4-02A9-4B86-B75A-E451C95AB5AD}"/>
              </a:ext>
            </a:extLst>
          </p:cNvPr>
          <p:cNvSpPr>
            <a:spLocks noGrp="1"/>
          </p:cNvSpPr>
          <p:nvPr>
            <p:ph type="body" sz="quarter" idx="13"/>
          </p:nvPr>
        </p:nvSpPr>
        <p:spPr>
          <a:xfrm>
            <a:off x="931445" y="1937878"/>
            <a:ext cx="5176526" cy="4067164"/>
          </a:xfrm>
          <a:ln w="57150">
            <a:noFill/>
          </a:ln>
        </p:spPr>
        <p:txBody>
          <a:bodyPr/>
          <a:lstStyle/>
          <a:p>
            <a:pPr marL="0" indent="0">
              <a:buNone/>
            </a:pPr>
            <a:r>
              <a:rPr lang="fi-FI" b="1" dirty="0">
                <a:latin typeface="Arial" panose="020B0604020202020204" pitchFamily="34" charset="0"/>
                <a:cs typeface="Arial" panose="020B0604020202020204" pitchFamily="34" charset="0"/>
              </a:rPr>
              <a:t>Uusiutuvat luonnonvarat</a:t>
            </a:r>
          </a:p>
          <a:p>
            <a:r>
              <a:rPr lang="fi-FI" dirty="0">
                <a:latin typeface="Arial" panose="020B0604020202020204" pitchFamily="34" charset="0"/>
                <a:cs typeface="Arial" panose="020B0604020202020204" pitchFamily="34" charset="0"/>
              </a:rPr>
              <a:t>Uusiutuvia luonnonvaroja syntyy koko ajan lisää</a:t>
            </a:r>
          </a:p>
          <a:p>
            <a:r>
              <a:rPr lang="fi-FI" dirty="0">
                <a:latin typeface="Arial" panose="020B0604020202020204" pitchFamily="34" charset="0"/>
                <a:cs typeface="Arial" panose="020B0604020202020204" pitchFamily="34" charset="0"/>
              </a:rPr>
              <a:t>Esimerkiksi:</a:t>
            </a:r>
          </a:p>
        </p:txBody>
      </p:sp>
      <p:pic>
        <p:nvPicPr>
          <p:cNvPr id="10" name="Kuva 9" descr="Kultaharkot">
            <a:extLst>
              <a:ext uri="{FF2B5EF4-FFF2-40B4-BE49-F238E27FC236}">
                <a16:creationId xmlns:a16="http://schemas.microsoft.com/office/drawing/2014/main" id="{EE2BF5E0-CE22-4F6C-B1B6-A59A847D36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5648" y="3779852"/>
            <a:ext cx="914400" cy="914400"/>
          </a:xfrm>
          <a:prstGeom prst="rect">
            <a:avLst/>
          </a:prstGeom>
        </p:spPr>
      </p:pic>
      <p:pic>
        <p:nvPicPr>
          <p:cNvPr id="12" name="Kuva 11" descr="Kasvi">
            <a:extLst>
              <a:ext uri="{FF2B5EF4-FFF2-40B4-BE49-F238E27FC236}">
                <a16:creationId xmlns:a16="http://schemas.microsoft.com/office/drawing/2014/main" id="{D836357B-EC58-4C39-B070-A39117F856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80313" y="4421717"/>
            <a:ext cx="914400" cy="914400"/>
          </a:xfrm>
          <a:prstGeom prst="rect">
            <a:avLst/>
          </a:prstGeom>
        </p:spPr>
      </p:pic>
      <p:pic>
        <p:nvPicPr>
          <p:cNvPr id="14" name="Kuva 13" descr="Aurinko">
            <a:extLst>
              <a:ext uri="{FF2B5EF4-FFF2-40B4-BE49-F238E27FC236}">
                <a16:creationId xmlns:a16="http://schemas.microsoft.com/office/drawing/2014/main" id="{69508DDE-01D8-4242-ABD1-AB29F0E644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4309" y="3686184"/>
            <a:ext cx="914400" cy="914400"/>
          </a:xfrm>
          <a:prstGeom prst="rect">
            <a:avLst/>
          </a:prstGeom>
        </p:spPr>
      </p:pic>
      <p:pic>
        <p:nvPicPr>
          <p:cNvPr id="16" name="Kuva 15" descr="Vesi">
            <a:extLst>
              <a:ext uri="{FF2B5EF4-FFF2-40B4-BE49-F238E27FC236}">
                <a16:creationId xmlns:a16="http://schemas.microsoft.com/office/drawing/2014/main" id="{E00F776A-855C-4D90-9574-5BD534A66D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5002" y="4671135"/>
            <a:ext cx="914400" cy="914400"/>
          </a:xfrm>
          <a:prstGeom prst="rect">
            <a:avLst/>
          </a:prstGeom>
        </p:spPr>
      </p:pic>
      <p:sp>
        <p:nvSpPr>
          <p:cNvPr id="18" name="Tekstiruutu 17">
            <a:extLst>
              <a:ext uri="{FF2B5EF4-FFF2-40B4-BE49-F238E27FC236}">
                <a16:creationId xmlns:a16="http://schemas.microsoft.com/office/drawing/2014/main" id="{86C2A61E-611D-4446-A853-74E1FAA4C026}"/>
              </a:ext>
            </a:extLst>
          </p:cNvPr>
          <p:cNvSpPr txBox="1"/>
          <p:nvPr/>
        </p:nvSpPr>
        <p:spPr>
          <a:xfrm>
            <a:off x="1119733" y="4587902"/>
            <a:ext cx="2044557" cy="369332"/>
          </a:xfrm>
          <a:prstGeom prst="rect">
            <a:avLst/>
          </a:prstGeom>
          <a:noFill/>
        </p:spPr>
        <p:txBody>
          <a:bodyPr wrap="square" rtlCol="0">
            <a:spAutoFit/>
          </a:bodyPr>
          <a:lstStyle/>
          <a:p>
            <a:r>
              <a:rPr lang="fi-FI" dirty="0">
                <a:latin typeface="Arial" panose="020B0604020202020204" pitchFamily="34" charset="0"/>
                <a:cs typeface="Arial" panose="020B0604020202020204" pitchFamily="34" charset="0"/>
              </a:rPr>
              <a:t>Auringon säteily</a:t>
            </a:r>
          </a:p>
        </p:txBody>
      </p:sp>
      <p:sp>
        <p:nvSpPr>
          <p:cNvPr id="19" name="Tekstiruutu 18">
            <a:extLst>
              <a:ext uri="{FF2B5EF4-FFF2-40B4-BE49-F238E27FC236}">
                <a16:creationId xmlns:a16="http://schemas.microsoft.com/office/drawing/2014/main" id="{45F17F2F-6062-4976-B5EC-20A221D88B52}"/>
              </a:ext>
            </a:extLst>
          </p:cNvPr>
          <p:cNvSpPr txBox="1"/>
          <p:nvPr/>
        </p:nvSpPr>
        <p:spPr>
          <a:xfrm>
            <a:off x="2960140" y="5302665"/>
            <a:ext cx="2044557" cy="369332"/>
          </a:xfrm>
          <a:prstGeom prst="rect">
            <a:avLst/>
          </a:prstGeom>
          <a:noFill/>
        </p:spPr>
        <p:txBody>
          <a:bodyPr wrap="square" rtlCol="0">
            <a:spAutoFit/>
          </a:bodyPr>
          <a:lstStyle/>
          <a:p>
            <a:r>
              <a:rPr lang="fi-FI" dirty="0">
                <a:latin typeface="Arial" panose="020B0604020202020204" pitchFamily="34" charset="0"/>
                <a:cs typeface="Arial" panose="020B0604020202020204" pitchFamily="34" charset="0"/>
              </a:rPr>
              <a:t>Kasvillisuus</a:t>
            </a:r>
          </a:p>
        </p:txBody>
      </p:sp>
      <p:sp>
        <p:nvSpPr>
          <p:cNvPr id="25" name="Tekstiruutu 24">
            <a:extLst>
              <a:ext uri="{FF2B5EF4-FFF2-40B4-BE49-F238E27FC236}">
                <a16:creationId xmlns:a16="http://schemas.microsoft.com/office/drawing/2014/main" id="{C9E01F3E-6667-41CB-A41E-94483FDB163B}"/>
              </a:ext>
            </a:extLst>
          </p:cNvPr>
          <p:cNvSpPr txBox="1"/>
          <p:nvPr/>
        </p:nvSpPr>
        <p:spPr>
          <a:xfrm>
            <a:off x="7155585" y="4694251"/>
            <a:ext cx="1189417" cy="369332"/>
          </a:xfrm>
          <a:prstGeom prst="rect">
            <a:avLst/>
          </a:prstGeom>
          <a:noFill/>
        </p:spPr>
        <p:txBody>
          <a:bodyPr wrap="square" rtlCol="0">
            <a:spAutoFit/>
          </a:bodyPr>
          <a:lstStyle/>
          <a:p>
            <a:r>
              <a:rPr lang="fi-FI" dirty="0">
                <a:latin typeface="Arial" panose="020B0604020202020204" pitchFamily="34" charset="0"/>
                <a:cs typeface="Arial" panose="020B0604020202020204" pitchFamily="34" charset="0"/>
              </a:rPr>
              <a:t>Metallit</a:t>
            </a:r>
          </a:p>
        </p:txBody>
      </p:sp>
      <p:sp>
        <p:nvSpPr>
          <p:cNvPr id="26" name="Tekstiruutu 25">
            <a:extLst>
              <a:ext uri="{FF2B5EF4-FFF2-40B4-BE49-F238E27FC236}">
                <a16:creationId xmlns:a16="http://schemas.microsoft.com/office/drawing/2014/main" id="{65968630-8D5A-47EF-9C72-5D6B72F0568B}"/>
              </a:ext>
            </a:extLst>
          </p:cNvPr>
          <p:cNvSpPr txBox="1"/>
          <p:nvPr/>
        </p:nvSpPr>
        <p:spPr>
          <a:xfrm>
            <a:off x="9498404" y="4767209"/>
            <a:ext cx="1573864" cy="369332"/>
          </a:xfrm>
          <a:prstGeom prst="rect">
            <a:avLst/>
          </a:prstGeom>
          <a:noFill/>
        </p:spPr>
        <p:txBody>
          <a:bodyPr wrap="square" rtlCol="0">
            <a:spAutoFit/>
          </a:bodyPr>
          <a:lstStyle/>
          <a:p>
            <a:r>
              <a:rPr lang="fi-FI" dirty="0">
                <a:latin typeface="Arial" panose="020B0604020202020204" pitchFamily="34" charset="0"/>
                <a:cs typeface="Arial" panose="020B0604020202020204" pitchFamily="34" charset="0"/>
              </a:rPr>
              <a:t>Kivihiili</a:t>
            </a:r>
          </a:p>
        </p:txBody>
      </p:sp>
      <p:pic>
        <p:nvPicPr>
          <p:cNvPr id="27" name="Kuva 26" descr="Vesi">
            <a:extLst>
              <a:ext uri="{FF2B5EF4-FFF2-40B4-BE49-F238E27FC236}">
                <a16:creationId xmlns:a16="http://schemas.microsoft.com/office/drawing/2014/main" id="{8155E98B-C605-44EC-B530-6165ABE60F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72101" y="3359931"/>
            <a:ext cx="914400" cy="914400"/>
          </a:xfrm>
          <a:prstGeom prst="rect">
            <a:avLst/>
          </a:prstGeom>
        </p:spPr>
      </p:pic>
      <p:sp>
        <p:nvSpPr>
          <p:cNvPr id="28" name="Tekstiruutu 27">
            <a:extLst>
              <a:ext uri="{FF2B5EF4-FFF2-40B4-BE49-F238E27FC236}">
                <a16:creationId xmlns:a16="http://schemas.microsoft.com/office/drawing/2014/main" id="{2104EC2B-7B70-4355-8EAD-6F3DAED85E7A}"/>
              </a:ext>
            </a:extLst>
          </p:cNvPr>
          <p:cNvSpPr txBox="1"/>
          <p:nvPr/>
        </p:nvSpPr>
        <p:spPr>
          <a:xfrm>
            <a:off x="4437070" y="4229602"/>
            <a:ext cx="1008986" cy="369332"/>
          </a:xfrm>
          <a:prstGeom prst="rect">
            <a:avLst/>
          </a:prstGeom>
          <a:noFill/>
        </p:spPr>
        <p:txBody>
          <a:bodyPr wrap="square" rtlCol="0">
            <a:spAutoFit/>
          </a:bodyPr>
          <a:lstStyle/>
          <a:p>
            <a:r>
              <a:rPr lang="fi-FI" dirty="0">
                <a:latin typeface="Arial" panose="020B0604020202020204" pitchFamily="34" charset="0"/>
                <a:cs typeface="Arial" panose="020B0604020202020204" pitchFamily="34" charset="0"/>
              </a:rPr>
              <a:t>Vesi</a:t>
            </a:r>
          </a:p>
        </p:txBody>
      </p:sp>
      <p:sp>
        <p:nvSpPr>
          <p:cNvPr id="29" name="Suorakulmio 28">
            <a:extLst>
              <a:ext uri="{FF2B5EF4-FFF2-40B4-BE49-F238E27FC236}">
                <a16:creationId xmlns:a16="http://schemas.microsoft.com/office/drawing/2014/main" id="{3E53EBAF-8829-4A8C-8A06-FC2A558811B9}"/>
              </a:ext>
            </a:extLst>
          </p:cNvPr>
          <p:cNvSpPr/>
          <p:nvPr/>
        </p:nvSpPr>
        <p:spPr>
          <a:xfrm>
            <a:off x="717690" y="1690517"/>
            <a:ext cx="5260372" cy="4417888"/>
          </a:xfrm>
          <a:prstGeom prst="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0" name="Suorakulmio 29">
            <a:extLst>
              <a:ext uri="{FF2B5EF4-FFF2-40B4-BE49-F238E27FC236}">
                <a16:creationId xmlns:a16="http://schemas.microsoft.com/office/drawing/2014/main" id="{9D8A6ECE-B617-4C34-AD5A-36730C7CC395}"/>
              </a:ext>
            </a:extLst>
          </p:cNvPr>
          <p:cNvSpPr/>
          <p:nvPr/>
        </p:nvSpPr>
        <p:spPr>
          <a:xfrm>
            <a:off x="6253857" y="1695936"/>
            <a:ext cx="5260372" cy="4417888"/>
          </a:xfrm>
          <a:prstGeom prst="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2E12205B-A550-4680-9D91-37550E023B22}"/>
              </a:ext>
            </a:extLst>
          </p:cNvPr>
          <p:cNvSpPr txBox="1"/>
          <p:nvPr/>
        </p:nvSpPr>
        <p:spPr>
          <a:xfrm>
            <a:off x="8240779" y="5551962"/>
            <a:ext cx="2044557" cy="369332"/>
          </a:xfrm>
          <a:prstGeom prst="rect">
            <a:avLst/>
          </a:prstGeom>
          <a:noFill/>
        </p:spPr>
        <p:txBody>
          <a:bodyPr wrap="square" rtlCol="0">
            <a:spAutoFit/>
          </a:bodyPr>
          <a:lstStyle/>
          <a:p>
            <a:r>
              <a:rPr lang="fi-FI" dirty="0">
                <a:latin typeface="Arial" panose="020B0604020202020204" pitchFamily="34" charset="0"/>
                <a:cs typeface="Arial" panose="020B0604020202020204" pitchFamily="34" charset="0"/>
              </a:rPr>
              <a:t>Raakaöljy</a:t>
            </a:r>
          </a:p>
        </p:txBody>
      </p:sp>
      <p:sp>
        <p:nvSpPr>
          <p:cNvPr id="32" name="Puolisuunnikas 31">
            <a:extLst>
              <a:ext uri="{FF2B5EF4-FFF2-40B4-BE49-F238E27FC236}">
                <a16:creationId xmlns:a16="http://schemas.microsoft.com/office/drawing/2014/main" id="{F6F5D2EC-412F-4830-9448-8D0636A0849D}"/>
              </a:ext>
            </a:extLst>
          </p:cNvPr>
          <p:cNvSpPr/>
          <p:nvPr/>
        </p:nvSpPr>
        <p:spPr>
          <a:xfrm>
            <a:off x="9826228" y="4082734"/>
            <a:ext cx="333005" cy="278333"/>
          </a:xfrm>
          <a:prstGeom prst="trapezoid">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3" name="Puolisuunnikas 32">
            <a:extLst>
              <a:ext uri="{FF2B5EF4-FFF2-40B4-BE49-F238E27FC236}">
                <a16:creationId xmlns:a16="http://schemas.microsoft.com/office/drawing/2014/main" id="{3CD0F7C4-F41A-4663-A513-6DBC58541830}"/>
              </a:ext>
            </a:extLst>
          </p:cNvPr>
          <p:cNvSpPr/>
          <p:nvPr/>
        </p:nvSpPr>
        <p:spPr>
          <a:xfrm rot="6727385">
            <a:off x="10165471" y="4295784"/>
            <a:ext cx="333005" cy="278333"/>
          </a:xfrm>
          <a:prstGeom prst="trapezoid">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BD2EAAC4-D80F-4D7B-B1FC-F65E6BE86556}"/>
              </a:ext>
            </a:extLst>
          </p:cNvPr>
          <p:cNvSpPr/>
          <p:nvPr/>
        </p:nvSpPr>
        <p:spPr>
          <a:xfrm>
            <a:off x="9856819" y="4420862"/>
            <a:ext cx="223940" cy="270147"/>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8536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 15" descr="Fishes vedenalaisteemainen oppi laitokset">
            <a:extLst>
              <a:ext uri="{FF2B5EF4-FFF2-40B4-BE49-F238E27FC236}">
                <a16:creationId xmlns:a16="http://schemas.microsoft.com/office/drawing/2014/main" id="{5CE418A2-0715-4E0B-B5F7-054D78106479}"/>
              </a:ext>
            </a:extLst>
          </p:cNvPr>
          <p:cNvPicPr>
            <a:picLocks noChangeAspect="1"/>
          </p:cNvPicPr>
          <p:nvPr/>
        </p:nvPicPr>
        <p:blipFill rotWithShape="1">
          <a:blip r:embed="rId3">
            <a:extLst>
              <a:ext uri="{28A0092B-C50C-407E-A947-70E740481C1C}">
                <a14:useLocalDpi xmlns:a14="http://schemas.microsoft.com/office/drawing/2010/main" val="0"/>
              </a:ext>
            </a:extLst>
          </a:blip>
          <a:srcRect l="32512" r="8881" b="-3"/>
          <a:stretch/>
        </p:blipFill>
        <p:spPr>
          <a:xfrm>
            <a:off x="20" y="10"/>
            <a:ext cx="2970445" cy="3383269"/>
          </a:xfrm>
          <a:prstGeom prst="rect">
            <a:avLst/>
          </a:prstGeom>
        </p:spPr>
      </p:pic>
      <p:pic>
        <p:nvPicPr>
          <p:cNvPr id="7" name="Kuva 6" descr="Kuplia veden alla ja auringonvaloa">
            <a:extLst>
              <a:ext uri="{FF2B5EF4-FFF2-40B4-BE49-F238E27FC236}">
                <a16:creationId xmlns:a16="http://schemas.microsoft.com/office/drawing/2014/main" id="{4F763562-2BB2-4DBF-B833-DAE362489173}"/>
              </a:ext>
            </a:extLst>
          </p:cNvPr>
          <p:cNvPicPr>
            <a:picLocks noChangeAspect="1"/>
          </p:cNvPicPr>
          <p:nvPr/>
        </p:nvPicPr>
        <p:blipFill rotWithShape="1">
          <a:blip r:embed="rId4">
            <a:extLst>
              <a:ext uri="{28A0092B-C50C-407E-A947-70E740481C1C}">
                <a14:useLocalDpi xmlns:a14="http://schemas.microsoft.com/office/drawing/2010/main" val="0"/>
              </a:ext>
            </a:extLst>
          </a:blip>
          <a:srcRect l="11796" r="29596" b="-3"/>
          <a:stretch/>
        </p:blipFill>
        <p:spPr>
          <a:xfrm>
            <a:off x="3072956" y="10"/>
            <a:ext cx="2970465" cy="3383268"/>
          </a:xfrm>
          <a:prstGeom prst="rect">
            <a:avLst/>
          </a:prstGeom>
        </p:spPr>
      </p:pic>
      <p:pic>
        <p:nvPicPr>
          <p:cNvPr id="10" name="Kuva 9" descr="Lähikuva mustikoista">
            <a:extLst>
              <a:ext uri="{FF2B5EF4-FFF2-40B4-BE49-F238E27FC236}">
                <a16:creationId xmlns:a16="http://schemas.microsoft.com/office/drawing/2014/main" id="{30A73C13-33E8-481F-8E2D-6F8334A3E9D8}"/>
              </a:ext>
            </a:extLst>
          </p:cNvPr>
          <p:cNvPicPr>
            <a:picLocks noChangeAspect="1"/>
          </p:cNvPicPr>
          <p:nvPr/>
        </p:nvPicPr>
        <p:blipFill rotWithShape="1">
          <a:blip r:embed="rId5">
            <a:extLst>
              <a:ext uri="{28A0092B-C50C-407E-A947-70E740481C1C}">
                <a14:useLocalDpi xmlns:a14="http://schemas.microsoft.com/office/drawing/2010/main" val="0"/>
              </a:ext>
            </a:extLst>
          </a:blip>
          <a:srcRect l="15604" r="25762" b="-3"/>
          <a:stretch/>
        </p:blipFill>
        <p:spPr>
          <a:xfrm>
            <a:off x="9220200" y="10"/>
            <a:ext cx="2971800" cy="3383268"/>
          </a:xfrm>
          <a:prstGeom prst="rect">
            <a:avLst/>
          </a:prstGeom>
        </p:spPr>
      </p:pic>
      <p:sp>
        <p:nvSpPr>
          <p:cNvPr id="2" name="Otsikko 1">
            <a:extLst>
              <a:ext uri="{FF2B5EF4-FFF2-40B4-BE49-F238E27FC236}">
                <a16:creationId xmlns:a16="http://schemas.microsoft.com/office/drawing/2014/main" id="{37015442-A6F3-4F17-BE35-238009E77C1A}"/>
              </a:ext>
            </a:extLst>
          </p:cNvPr>
          <p:cNvSpPr>
            <a:spLocks noGrp="1"/>
          </p:cNvSpPr>
          <p:nvPr>
            <p:ph type="ctrTitle"/>
          </p:nvPr>
        </p:nvSpPr>
        <p:spPr>
          <a:xfrm>
            <a:off x="6391922" y="3566989"/>
            <a:ext cx="5193748" cy="637124"/>
          </a:xfrm>
        </p:spPr>
        <p:txBody>
          <a:bodyPr vert="horz" lIns="91440" tIns="45720" rIns="91440" bIns="45720" rtlCol="0" anchor="ctr">
            <a:normAutofit fontScale="90000"/>
          </a:bodyPr>
          <a:lstStyle/>
          <a:p>
            <a:pPr algn="l"/>
            <a:r>
              <a:rPr lang="en-US" sz="3200" kern="1200" dirty="0">
                <a:solidFill>
                  <a:srgbClr val="FFFFFF"/>
                </a:solidFill>
                <a:latin typeface="+mj-lt"/>
                <a:ea typeface="+mj-ea"/>
                <a:cs typeface="+mj-cs"/>
              </a:rPr>
              <a:t>Uusiutuvat luonnonvarat</a:t>
            </a:r>
          </a:p>
        </p:txBody>
      </p:sp>
      <p:sp>
        <p:nvSpPr>
          <p:cNvPr id="8" name="Tekstiruutu 7">
            <a:extLst>
              <a:ext uri="{FF2B5EF4-FFF2-40B4-BE49-F238E27FC236}">
                <a16:creationId xmlns:a16="http://schemas.microsoft.com/office/drawing/2014/main" id="{6E98FE4D-25EF-465D-9B2E-0B62380A1160}"/>
              </a:ext>
            </a:extLst>
          </p:cNvPr>
          <p:cNvSpPr txBox="1"/>
          <p:nvPr/>
        </p:nvSpPr>
        <p:spPr>
          <a:xfrm>
            <a:off x="6399122" y="3453339"/>
            <a:ext cx="5539666" cy="3302568"/>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r>
              <a:rPr lang="en-US" sz="1600" kern="1200" dirty="0">
                <a:latin typeface="+mj-lt"/>
                <a:ea typeface="+mj-ea"/>
                <a:cs typeface="+mj-cs"/>
              </a:rPr>
              <a:t>   </a:t>
            </a:r>
            <a:r>
              <a:rPr lang="en-US" sz="1600" kern="1200" dirty="0" err="1">
                <a:latin typeface="+mj-lt"/>
                <a:ea typeface="+mj-ea"/>
                <a:cs typeface="+mj-cs"/>
              </a:rPr>
              <a:t>Uusiutuvat</a:t>
            </a:r>
            <a:r>
              <a:rPr lang="en-US" sz="1600" kern="1200" dirty="0">
                <a:latin typeface="+mj-lt"/>
                <a:ea typeface="+mj-ea"/>
                <a:cs typeface="+mj-cs"/>
              </a:rPr>
              <a:t> </a:t>
            </a:r>
            <a:r>
              <a:rPr lang="en-US" sz="1600" kern="1200" dirty="0" err="1">
                <a:latin typeface="+mj-lt"/>
                <a:ea typeface="+mj-ea"/>
                <a:cs typeface="+mj-cs"/>
              </a:rPr>
              <a:t>luonnonvarat</a:t>
            </a:r>
            <a:endParaRPr lang="en-US" sz="1600" kern="1200" dirty="0">
              <a:latin typeface="+mj-lt"/>
              <a:ea typeface="+mj-ea"/>
              <a:cs typeface="+mj-cs"/>
            </a:endParaRPr>
          </a:p>
          <a:p>
            <a:pPr marR="0" lvl="0" algn="l" defTabSz="914400" rtl="0" eaLnBrk="1" fontAlgn="auto" latinLnBrk="0" hangingPunct="1">
              <a:lnSpc>
                <a:spcPct val="90000"/>
              </a:lnSpc>
              <a:spcBef>
                <a:spcPts val="0"/>
              </a:spcBef>
              <a:spcAft>
                <a:spcPts val="600"/>
              </a:spcAft>
              <a:buClrTx/>
              <a:buSzTx/>
              <a:tabLst/>
              <a:defRPr/>
            </a:pPr>
            <a:endParaRPr lang="en-US" sz="1600" kern="1200" dirty="0">
              <a:latin typeface="+mj-lt"/>
              <a:ea typeface="+mj-ea"/>
              <a:cs typeface="+mj-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fi-FI" sz="1600" b="0" i="0" u="none" strike="noStrike" kern="1200" cap="none" spc="0" normalizeH="0" baseline="0" noProof="0" dirty="0">
                <a:ln>
                  <a:noFill/>
                </a:ln>
                <a:effectLst/>
                <a:uLnTx/>
                <a:uFillTx/>
                <a:latin typeface="Open Sans" panose="020B0606030504020204" pitchFamily="34" charset="0"/>
                <a:ea typeface="+mn-ea"/>
                <a:cs typeface="+mn-cs"/>
              </a:rPr>
              <a:t>Uusiutuvat luonnonvarat eivät lopu tai vähene liikaa ellei niitä käytetä enemmän kuin ne uusiutuvat.</a:t>
            </a:r>
            <a:endParaRPr kumimoji="0" lang="fi-FI" sz="1600" b="0" i="0" u="none" strike="noStrike" kern="1200" cap="none" spc="0" normalizeH="0" baseline="0" noProof="0" dirty="0">
              <a:ln>
                <a:noFill/>
              </a:ln>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fi-FI" sz="1600" b="0" i="0" u="none" strike="noStrike" kern="1200" cap="none" spc="0" normalizeH="0" baseline="0" noProof="0" dirty="0">
                <a:ln>
                  <a:noFill/>
                </a:ln>
                <a:effectLst/>
                <a:uLnTx/>
                <a:uFillTx/>
                <a:latin typeface="Calibri" panose="020F0502020204030204"/>
                <a:ea typeface="+mn-ea"/>
                <a:cs typeface="+mn-cs"/>
              </a:rPr>
              <a:t>Vesi on uusiutuva luonnonvara. Siitä huolimatta vettä ei riitä kaikille. FAO on arvioinut (2007), että vuoteen 2025 mennessä kaksi kolmasosaa maailman väestöstä asuu veden ajoittaisesta puutteesta kärsivillä alueilla.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fi-FI" sz="1600" b="0" i="0" u="none" strike="noStrike" kern="1200" cap="none" spc="0" normalizeH="0" baseline="0" noProof="0" dirty="0">
                <a:ln>
                  <a:noFill/>
                </a:ln>
                <a:effectLst/>
                <a:uLnTx/>
                <a:uFillTx/>
                <a:latin typeface="Calibri" panose="020F0502020204030204"/>
                <a:ea typeface="+mn-ea"/>
                <a:cs typeface="+mn-cs"/>
              </a:rPr>
              <a:t>Muita uusiutuvia luonnonvaroja ovat muun muassa: marjat, sienet, hedelmät, kasvit, juurekset, kala, erilaiset äyriäiset, riista,  puut, biomassa, biokaasu.</a:t>
            </a:r>
          </a:p>
        </p:txBody>
      </p:sp>
      <p:sp>
        <p:nvSpPr>
          <p:cNvPr id="17" name="Suorakulmio 16">
            <a:extLst>
              <a:ext uri="{FF2B5EF4-FFF2-40B4-BE49-F238E27FC236}">
                <a16:creationId xmlns:a16="http://schemas.microsoft.com/office/drawing/2014/main" id="{04753F09-1556-4893-A22B-D7C622F1F558}"/>
              </a:ext>
            </a:extLst>
          </p:cNvPr>
          <p:cNvSpPr/>
          <p:nvPr/>
        </p:nvSpPr>
        <p:spPr>
          <a:xfrm>
            <a:off x="103545" y="2152650"/>
            <a:ext cx="2763393" cy="1087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Kalat, äyriäiset &amp; riista</a:t>
            </a:r>
          </a:p>
        </p:txBody>
      </p:sp>
      <p:sp>
        <p:nvSpPr>
          <p:cNvPr id="18" name="Tekstiruutu 17">
            <a:extLst>
              <a:ext uri="{FF2B5EF4-FFF2-40B4-BE49-F238E27FC236}">
                <a16:creationId xmlns:a16="http://schemas.microsoft.com/office/drawing/2014/main" id="{7CC7154A-58A9-42B5-8DAB-308A75E3C129}"/>
              </a:ext>
            </a:extLst>
          </p:cNvPr>
          <p:cNvSpPr txBox="1"/>
          <p:nvPr/>
        </p:nvSpPr>
        <p:spPr>
          <a:xfrm>
            <a:off x="3122865" y="2511860"/>
            <a:ext cx="2870646" cy="3693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Vesi</a:t>
            </a:r>
          </a:p>
        </p:txBody>
      </p:sp>
      <p:sp>
        <p:nvSpPr>
          <p:cNvPr id="24" name="Tekstiruutu 23">
            <a:extLst>
              <a:ext uri="{FF2B5EF4-FFF2-40B4-BE49-F238E27FC236}">
                <a16:creationId xmlns:a16="http://schemas.microsoft.com/office/drawing/2014/main" id="{DB6071F4-33C6-4DC0-A5AC-B512B4C6EB2C}"/>
              </a:ext>
            </a:extLst>
          </p:cNvPr>
          <p:cNvSpPr txBox="1"/>
          <p:nvPr/>
        </p:nvSpPr>
        <p:spPr>
          <a:xfrm>
            <a:off x="9477375" y="2295525"/>
            <a:ext cx="2368883" cy="646331"/>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M</a:t>
            </a:r>
            <a:r>
              <a:rPr kumimoji="0" lang="fi-FI" sz="1800" b="0" i="0" u="none" strike="noStrike" kern="1200" cap="none" spc="0" normalizeH="0" baseline="0" noProof="0" dirty="0" err="1">
                <a:ln>
                  <a:noFill/>
                </a:ln>
                <a:solidFill>
                  <a:prstClr val="white"/>
                </a:solidFill>
                <a:effectLst/>
                <a:uLnTx/>
                <a:uFillTx/>
                <a:latin typeface="Calibri" panose="020F0502020204030204"/>
                <a:ea typeface="+mn-ea"/>
                <a:cs typeface="+mn-cs"/>
              </a:rPr>
              <a:t>arjat</a:t>
            </a: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 sienet, hedelmät, juurekset…</a:t>
            </a:r>
          </a:p>
        </p:txBody>
      </p:sp>
      <p:pic>
        <p:nvPicPr>
          <p:cNvPr id="30" name="Kuva 29" descr="Korkeat syksypuut metsän pohjasta">
            <a:extLst>
              <a:ext uri="{FF2B5EF4-FFF2-40B4-BE49-F238E27FC236}">
                <a16:creationId xmlns:a16="http://schemas.microsoft.com/office/drawing/2014/main" id="{903E2E79-F826-49BD-9A2C-F48F24CC40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11" y="3453338"/>
            <a:ext cx="6046090" cy="3383280"/>
          </a:xfrm>
          <a:prstGeom prst="rect">
            <a:avLst/>
          </a:prstGeom>
        </p:spPr>
      </p:pic>
      <p:sp>
        <p:nvSpPr>
          <p:cNvPr id="31" name="Tekstiruutu 30">
            <a:extLst>
              <a:ext uri="{FF2B5EF4-FFF2-40B4-BE49-F238E27FC236}">
                <a16:creationId xmlns:a16="http://schemas.microsoft.com/office/drawing/2014/main" id="{A27FA6B8-7A03-4B5A-8F83-88CAC3DA5BA5}"/>
              </a:ext>
            </a:extLst>
          </p:cNvPr>
          <p:cNvSpPr txBox="1"/>
          <p:nvPr/>
        </p:nvSpPr>
        <p:spPr>
          <a:xfrm>
            <a:off x="1776325" y="5571962"/>
            <a:ext cx="2181225" cy="646331"/>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Puut, biomassa, biokaasu</a:t>
            </a:r>
          </a:p>
        </p:txBody>
      </p:sp>
      <p:pic>
        <p:nvPicPr>
          <p:cNvPr id="36" name="Kuva 35" descr="Sunflowers-kenttä, jossa on keltainen ja sininen taivas">
            <a:extLst>
              <a:ext uri="{FF2B5EF4-FFF2-40B4-BE49-F238E27FC236}">
                <a16:creationId xmlns:a16="http://schemas.microsoft.com/office/drawing/2014/main" id="{B45EDCB2-26E2-4FAF-B29D-2D0246126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4802" y="0"/>
            <a:ext cx="3103527" cy="3383268"/>
          </a:xfrm>
          <a:prstGeom prst="rect">
            <a:avLst/>
          </a:prstGeom>
        </p:spPr>
      </p:pic>
      <p:sp>
        <p:nvSpPr>
          <p:cNvPr id="37" name="Tekstiruutu 36">
            <a:extLst>
              <a:ext uri="{FF2B5EF4-FFF2-40B4-BE49-F238E27FC236}">
                <a16:creationId xmlns:a16="http://schemas.microsoft.com/office/drawing/2014/main" id="{07AA6241-AAF4-480F-A302-A64CE93C002E}"/>
              </a:ext>
            </a:extLst>
          </p:cNvPr>
          <p:cNvSpPr txBox="1"/>
          <p:nvPr/>
        </p:nvSpPr>
        <p:spPr>
          <a:xfrm>
            <a:off x="6693338" y="2434024"/>
            <a:ext cx="1926454" cy="369332"/>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 Kukat, kasvit</a:t>
            </a:r>
          </a:p>
        </p:txBody>
      </p:sp>
    </p:spTree>
    <p:extLst>
      <p:ext uri="{BB962C8B-B14F-4D97-AF65-F5344CB8AC3E}">
        <p14:creationId xmlns:p14="http://schemas.microsoft.com/office/powerpoint/2010/main" val="4005421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Kuva, joka sisältää kohteen vuori, geologia, Badlands, Muodostelma&#10;&#10;Kuvaus luotu automaattisesti">
            <a:extLst>
              <a:ext uri="{FF2B5EF4-FFF2-40B4-BE49-F238E27FC236}">
                <a16:creationId xmlns:a16="http://schemas.microsoft.com/office/drawing/2014/main" id="{AB415706-54EE-354C-5DBB-01325EE51164}"/>
              </a:ext>
            </a:extLst>
          </p:cNvPr>
          <p:cNvPicPr>
            <a:picLocks noChangeAspect="1"/>
          </p:cNvPicPr>
          <p:nvPr/>
        </p:nvPicPr>
        <p:blipFill rotWithShape="1">
          <a:blip r:embed="rId3"/>
          <a:srcRect t="9890" r="4" b="22577"/>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0" name="Sisällön paikkamerkki 4" descr="Kuva, joka sisältää kohteen taivas, piha-, kenttä, luonto&#10;&#10;Kuvaus luotu automaattisesti">
            <a:extLst>
              <a:ext uri="{FF2B5EF4-FFF2-40B4-BE49-F238E27FC236}">
                <a16:creationId xmlns:a16="http://schemas.microsoft.com/office/drawing/2014/main" id="{5363A301-A37C-50BD-4BFD-8FE33D69C78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7266" r="2" b="2"/>
          <a:stretch/>
        </p:blipFill>
        <p:spPr>
          <a:xfrm>
            <a:off x="7301003" y="32386"/>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6" name="Kuva 5" descr="Kuva, joka sisältää kohteen kallio, Kivimurska, sora, Pikkukivi&#10;&#10;Kuvaus luotu automaattisesti">
            <a:extLst>
              <a:ext uri="{FF2B5EF4-FFF2-40B4-BE49-F238E27FC236}">
                <a16:creationId xmlns:a16="http://schemas.microsoft.com/office/drawing/2014/main" id="{F74D751F-3FB4-C269-9070-35A6CFA0537E}"/>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2019"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7" name="Kuva 6" descr="Kuva, joka sisältää kohteen ruskea, pronssi, laatikko, sisä-&#10;&#10;Kuvaus luotu automaattisesti">
            <a:extLst>
              <a:ext uri="{FF2B5EF4-FFF2-40B4-BE49-F238E27FC236}">
                <a16:creationId xmlns:a16="http://schemas.microsoft.com/office/drawing/2014/main" id="{5A766DD5-E71E-F084-D7C9-AEDFF5F6AC5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3779" r="-2" b="13827"/>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2" name="Otsikko 1">
            <a:extLst>
              <a:ext uri="{FF2B5EF4-FFF2-40B4-BE49-F238E27FC236}">
                <a16:creationId xmlns:a16="http://schemas.microsoft.com/office/drawing/2014/main" id="{3A0FB0D9-4981-1DCB-8E15-EC6AF58F4E14}"/>
              </a:ext>
            </a:extLst>
          </p:cNvPr>
          <p:cNvSpPr>
            <a:spLocks noGrp="1"/>
          </p:cNvSpPr>
          <p:nvPr>
            <p:ph type="title"/>
          </p:nvPr>
        </p:nvSpPr>
        <p:spPr>
          <a:xfrm>
            <a:off x="682388" y="3098042"/>
            <a:ext cx="5308979" cy="852985"/>
          </a:xfrm>
        </p:spPr>
        <p:txBody>
          <a:bodyPr vert="horz" lIns="91440" tIns="45720" rIns="91440" bIns="45720" rtlCol="0" anchor="ctr">
            <a:normAutofit fontScale="90000"/>
          </a:bodyPr>
          <a:lstStyle/>
          <a:p>
            <a:r>
              <a:rPr kumimoji="0" lang="en-US" sz="3100" b="0" i="0" u="none" strike="noStrike" kern="1200" cap="none" spc="0" normalizeH="0" baseline="0" noProof="0" dirty="0">
                <a:ln>
                  <a:noFill/>
                </a:ln>
                <a:solidFill>
                  <a:srgbClr val="FFFFFF"/>
                </a:solidFill>
                <a:effectLst/>
                <a:uLnTx/>
                <a:uFillTx/>
                <a:latin typeface="+mj-lt"/>
                <a:ea typeface="+mj-ea"/>
                <a:cs typeface="+mj-cs"/>
              </a:rPr>
              <a:t>Uusiutumattomat luonnonvarat</a:t>
            </a:r>
            <a:endParaRPr lang="en-US" sz="3100" kern="1200" dirty="0">
              <a:solidFill>
                <a:srgbClr val="FFFFFF"/>
              </a:solidFill>
              <a:latin typeface="+mj-lt"/>
              <a:ea typeface="+mj-ea"/>
              <a:cs typeface="+mj-cs"/>
            </a:endParaRPr>
          </a:p>
        </p:txBody>
      </p:sp>
      <p:pic>
        <p:nvPicPr>
          <p:cNvPr id="5" name="Sisällön paikkamerkki 4" descr="Kuva, joka sisältää kohteen henkilö, kuvakaappaus, käsi&#10;&#10;Kuvaus luotu automaattisesti">
            <a:extLst>
              <a:ext uri="{FF2B5EF4-FFF2-40B4-BE49-F238E27FC236}">
                <a16:creationId xmlns:a16="http://schemas.microsoft.com/office/drawing/2014/main" id="{EF106CFD-4F4F-346D-A6B4-AEB834D31706}"/>
              </a:ext>
            </a:extLst>
          </p:cNvPr>
          <p:cNvPicPr>
            <a:picLocks noGrp="1" noChangeAspect="1"/>
          </p:cNvPicPr>
          <p:nvPr>
            <p:ph idx="1"/>
          </p:nvPr>
        </p:nvPicPr>
        <p:blipFill rotWithShape="1">
          <a:blip r:embed="rId10"/>
          <a:srcRect t="15314" b="20160"/>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4" name="Tekstin paikkamerkki 3">
            <a:extLst>
              <a:ext uri="{FF2B5EF4-FFF2-40B4-BE49-F238E27FC236}">
                <a16:creationId xmlns:a16="http://schemas.microsoft.com/office/drawing/2014/main" id="{267D994D-2CFC-9CF0-EFAF-5E47F113255A}"/>
              </a:ext>
            </a:extLst>
          </p:cNvPr>
          <p:cNvSpPr>
            <a:spLocks noGrp="1"/>
          </p:cNvSpPr>
          <p:nvPr>
            <p:ph type="body" sz="half" idx="2"/>
          </p:nvPr>
        </p:nvSpPr>
        <p:spPr>
          <a:xfrm>
            <a:off x="682388" y="3951026"/>
            <a:ext cx="4746863" cy="2660091"/>
          </a:xfrm>
        </p:spPr>
        <p:txBody>
          <a:bodyPr vert="horz" lIns="91440" tIns="45720" rIns="91440" bIns="45720" rtlCol="0" anchor="ctr">
            <a:normAutofit fontScale="92500"/>
          </a:bodyPr>
          <a:lstStyle/>
          <a:p>
            <a:pPr marL="285750" indent="-228600">
              <a:buFont typeface="Arial" panose="020B0604020202020204" pitchFamily="34" charset="0"/>
              <a:buChar char="•"/>
            </a:pPr>
            <a:r>
              <a:rPr lang="en-US" sz="1300" b="0" i="0" dirty="0">
                <a:solidFill>
                  <a:srgbClr val="FFFFFF"/>
                </a:solidFill>
                <a:effectLst/>
              </a:rPr>
              <a:t>Uusiutumattomia luonnonvaroja on aina rajallinen määrä, mutta ne voivat olla </a:t>
            </a:r>
            <a:r>
              <a:rPr lang="en-US" sz="1300" b="1" i="0" dirty="0">
                <a:solidFill>
                  <a:srgbClr val="FFFFFF"/>
                </a:solidFill>
                <a:effectLst/>
              </a:rPr>
              <a:t>ehtyviä tai säilyviä </a:t>
            </a:r>
            <a:r>
              <a:rPr lang="en-US" sz="1300" b="0" i="0" dirty="0">
                <a:solidFill>
                  <a:srgbClr val="FFFFFF"/>
                </a:solidFill>
                <a:effectLst/>
              </a:rPr>
              <a:t>(Mäntyranta,H. 2009). </a:t>
            </a:r>
          </a:p>
          <a:p>
            <a:pPr marL="285750" indent="-228600">
              <a:buFont typeface="Arial" panose="020B0604020202020204" pitchFamily="34" charset="0"/>
              <a:buChar char="•"/>
            </a:pPr>
            <a:r>
              <a:rPr lang="en-US" sz="1300" b="0" i="0" dirty="0">
                <a:solidFill>
                  <a:srgbClr val="FFFFFF"/>
                </a:solidFill>
                <a:effectLst/>
              </a:rPr>
              <a:t>Ehtyvien luonnonvarojen varannot vähenevät niitä käytettäessä. Tällaisia ovat esimerkiksi fossiiliset polttoaineet.</a:t>
            </a:r>
          </a:p>
          <a:p>
            <a:pPr marL="285750" indent="-228600">
              <a:buFont typeface="Arial" panose="020B0604020202020204" pitchFamily="34" charset="0"/>
              <a:buChar char="•"/>
            </a:pPr>
            <a:r>
              <a:rPr lang="fi-FI" sz="1300" b="0" i="0" dirty="0">
                <a:solidFill>
                  <a:srgbClr val="FFFFFF"/>
                </a:solidFill>
                <a:effectLst/>
              </a:rPr>
              <a:t> Myös säilyviä luonnonvaroja on rajallinen määrä ja niiden lähteet ehtyvät käytettäessä. Jos käyttö kuitenkin on kestävää, niiden kokonaismäärä ei vähene, koska ne voidaan käyttää aina uudelleen. Kaikki metallit ovat tällaisia luonnonvaroja .</a:t>
            </a:r>
            <a:endParaRPr lang="fi-FI" sz="1300" dirty="0">
              <a:solidFill>
                <a:srgbClr val="FFFFFF"/>
              </a:solidFill>
            </a:endParaRPr>
          </a:p>
          <a:p>
            <a:endParaRPr lang="en-US" sz="1300" dirty="0">
              <a:solidFill>
                <a:srgbClr val="FFFFFF"/>
              </a:solidFill>
            </a:endParaRPr>
          </a:p>
          <a:p>
            <a:endParaRPr lang="en-US" sz="1300" dirty="0">
              <a:solidFill>
                <a:srgbClr val="FFFFFF"/>
              </a:solidFill>
            </a:endParaRPr>
          </a:p>
          <a:p>
            <a:r>
              <a:rPr lang="en-US" sz="1300" dirty="0" err="1">
                <a:solidFill>
                  <a:srgbClr val="FFFFFF"/>
                </a:solidFill>
              </a:rPr>
              <a:t>Lähde</a:t>
            </a:r>
            <a:r>
              <a:rPr lang="en-US" sz="1300" dirty="0">
                <a:solidFill>
                  <a:srgbClr val="FFFFFF"/>
                </a:solidFill>
              </a:rPr>
              <a:t>: oph.fi</a:t>
            </a:r>
          </a:p>
        </p:txBody>
      </p:sp>
      <p:sp>
        <p:nvSpPr>
          <p:cNvPr id="8" name="Tekstiruutu 7">
            <a:extLst>
              <a:ext uri="{FF2B5EF4-FFF2-40B4-BE49-F238E27FC236}">
                <a16:creationId xmlns:a16="http://schemas.microsoft.com/office/drawing/2014/main" id="{2071D2D5-9599-AA77-D808-E5C0E4F725E7}"/>
              </a:ext>
            </a:extLst>
          </p:cNvPr>
          <p:cNvSpPr txBox="1"/>
          <p:nvPr/>
        </p:nvSpPr>
        <p:spPr>
          <a:xfrm>
            <a:off x="9639699" y="6870700"/>
            <a:ext cx="255230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700" b="0" i="0" u="none" strike="noStrike" kern="1200" cap="none" spc="0" normalizeH="0" baseline="0" noProof="0">
                <a:ln>
                  <a:noFill/>
                </a:ln>
                <a:solidFill>
                  <a:srgbClr val="FFFFFF"/>
                </a:solidFill>
                <a:effectLst/>
                <a:uLnTx/>
                <a:uFillTx/>
                <a:latin typeface="Calibri" panose="020F0502020204030204"/>
                <a:ea typeface="+mn-ea"/>
                <a:cs typeface="+mn-cs"/>
                <a:hlinkClick r:id="rId9" tooltip="https://www.flickr.com/photos/suomenpankki/32550976440">
                  <a:extLst>
                    <a:ext uri="{A12FA001-AC4F-418D-AE19-62706E023703}">
                      <ahyp:hlinkClr xmlns:ahyp="http://schemas.microsoft.com/office/drawing/2018/hyperlinkcolor" val="tx"/>
                    </a:ext>
                  </a:extLst>
                </a:hlinkClick>
              </a:rPr>
              <a:t>Tämä kuva</a:t>
            </a:r>
            <a:r>
              <a:rPr kumimoji="0" lang="fi-FI" sz="700" b="0" i="0" u="none" strike="noStrike" kern="1200" cap="none" spc="0" normalizeH="0" baseline="0" noProof="0">
                <a:ln>
                  <a:noFill/>
                </a:ln>
                <a:solidFill>
                  <a:srgbClr val="FFFFFF"/>
                </a:solidFill>
                <a:effectLst/>
                <a:uLnTx/>
                <a:uFillTx/>
                <a:latin typeface="Calibri" panose="020F0502020204030204"/>
                <a:ea typeface="+mn-ea"/>
                <a:cs typeface="+mn-cs"/>
              </a:rPr>
              <a:t>, tekijä Tuntematon tekijä, käyttöoikeus: </a:t>
            </a:r>
            <a:r>
              <a:rPr kumimoji="0" lang="fi-FI" sz="700" b="0" i="0" u="none" strike="noStrike" kern="1200" cap="none" spc="0" normalizeH="0" baseline="0" noProof="0">
                <a:ln>
                  <a:noFill/>
                </a:ln>
                <a:solidFill>
                  <a:srgbClr val="FFFFFF"/>
                </a:solidFill>
                <a:effectLst/>
                <a:uLnTx/>
                <a:uFillTx/>
                <a:latin typeface="Calibri" panose="020F0502020204030204"/>
                <a:ea typeface="+mn-ea"/>
                <a:cs typeface="+mn-cs"/>
                <a:hlinkClick r:id="rId11" tooltip="https://creativecommons.org/licenses/by-nc-nd/3.0/">
                  <a:extLst>
                    <a:ext uri="{A12FA001-AC4F-418D-AE19-62706E023703}">
                      <ahyp:hlinkClr xmlns:ahyp="http://schemas.microsoft.com/office/drawing/2018/hyperlinkcolor" val="tx"/>
                    </a:ext>
                  </a:extLst>
                </a:hlinkClick>
              </a:rPr>
              <a:t>CC BY-NC-ND</a:t>
            </a:r>
            <a:endParaRPr kumimoji="0" lang="fi-FI"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kstiruutu 11">
            <a:extLst>
              <a:ext uri="{FF2B5EF4-FFF2-40B4-BE49-F238E27FC236}">
                <a16:creationId xmlns:a16="http://schemas.microsoft.com/office/drawing/2014/main" id="{EB44B7DE-89CD-742C-FB83-7DCFD0FE8422}"/>
              </a:ext>
            </a:extLst>
          </p:cNvPr>
          <p:cNvSpPr txBox="1"/>
          <p:nvPr/>
        </p:nvSpPr>
        <p:spPr>
          <a:xfrm>
            <a:off x="7226983" y="6870700"/>
            <a:ext cx="24000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fi.wikipedia.org/wiki/Ba%C5%A1neft">
                  <a:extLst>
                    <a:ext uri="{A12FA001-AC4F-418D-AE19-62706E023703}">
                      <ahyp:hlinkClr xmlns:ahyp="http://schemas.microsoft.com/office/drawing/2018/hyperlinkcolor" val="tx"/>
                    </a:ext>
                  </a:extLst>
                </a:hlinkClick>
              </a:rPr>
              <a:t>Tämä kuva</a:t>
            </a:r>
            <a:r>
              <a:rPr kumimoji="0" lang="fi-FI" sz="700" b="0" i="0" u="none" strike="noStrike" kern="1200" cap="none" spc="0" normalizeH="0" baseline="0" noProof="0">
                <a:ln>
                  <a:noFill/>
                </a:ln>
                <a:solidFill>
                  <a:srgbClr val="FFFFFF"/>
                </a:solidFill>
                <a:effectLst/>
                <a:uLnTx/>
                <a:uFillTx/>
                <a:latin typeface="Calibri" panose="020F0502020204030204"/>
                <a:ea typeface="+mn-ea"/>
                <a:cs typeface="+mn-cs"/>
              </a:rPr>
              <a:t>, tekijä Tuntematon tekijä, käyttöoikeus: </a:t>
            </a:r>
            <a:r>
              <a:rPr kumimoji="0" lang="fi-FI" sz="700" b="0" i="0" u="none" strike="noStrike" kern="1200" cap="none" spc="0" normalizeH="0" baseline="0" noProof="0">
                <a:ln>
                  <a:noFill/>
                </a:ln>
                <a:solidFill>
                  <a:srgbClr val="FFFFFF"/>
                </a:solidFill>
                <a:effectLst/>
                <a:uLnTx/>
                <a:uFillTx/>
                <a:latin typeface="Calibri" panose="020F0502020204030204"/>
                <a:ea typeface="+mn-ea"/>
                <a:cs typeface="+mn-cs"/>
                <a:hlinkClick r:id="rId12" tooltip="https://creativecommons.org/licenses/by-sa/3.0/">
                  <a:extLst>
                    <a:ext uri="{A12FA001-AC4F-418D-AE19-62706E023703}">
                      <ahyp:hlinkClr xmlns:ahyp="http://schemas.microsoft.com/office/drawing/2018/hyperlinkcolor" val="tx"/>
                    </a:ext>
                  </a:extLst>
                </a:hlinkClick>
              </a:rPr>
              <a:t>CC BY-SA</a:t>
            </a:r>
            <a:endParaRPr kumimoji="0" lang="fi-FI"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kstiruutu 15">
            <a:extLst>
              <a:ext uri="{FF2B5EF4-FFF2-40B4-BE49-F238E27FC236}">
                <a16:creationId xmlns:a16="http://schemas.microsoft.com/office/drawing/2014/main" id="{D83024B3-8FAB-98C7-EA15-ABB2B8213DA2}"/>
              </a:ext>
            </a:extLst>
          </p:cNvPr>
          <p:cNvSpPr txBox="1"/>
          <p:nvPr/>
        </p:nvSpPr>
        <p:spPr>
          <a:xfrm>
            <a:off x="314325" y="1626339"/>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Mineraalit</a:t>
            </a:r>
          </a:p>
        </p:txBody>
      </p:sp>
      <p:sp>
        <p:nvSpPr>
          <p:cNvPr id="17" name="Tekstiruutu 16">
            <a:extLst>
              <a:ext uri="{FF2B5EF4-FFF2-40B4-BE49-F238E27FC236}">
                <a16:creationId xmlns:a16="http://schemas.microsoft.com/office/drawing/2014/main" id="{87C9CEAA-AC62-5537-2CAA-483B61C998AC}"/>
              </a:ext>
            </a:extLst>
          </p:cNvPr>
          <p:cNvSpPr txBox="1"/>
          <p:nvPr/>
        </p:nvSpPr>
        <p:spPr>
          <a:xfrm>
            <a:off x="3123297" y="1942049"/>
            <a:ext cx="13261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Uraani</a:t>
            </a:r>
          </a:p>
        </p:txBody>
      </p:sp>
      <p:sp>
        <p:nvSpPr>
          <p:cNvPr id="18" name="Tekstiruutu 17">
            <a:extLst>
              <a:ext uri="{FF2B5EF4-FFF2-40B4-BE49-F238E27FC236}">
                <a16:creationId xmlns:a16="http://schemas.microsoft.com/office/drawing/2014/main" id="{3D5B1937-3D8B-48AC-A426-2512D4939CCE}"/>
              </a:ext>
            </a:extLst>
          </p:cNvPr>
          <p:cNvSpPr txBox="1"/>
          <p:nvPr/>
        </p:nvSpPr>
        <p:spPr>
          <a:xfrm>
            <a:off x="5523904" y="1418822"/>
            <a:ext cx="1005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Kivihiili</a:t>
            </a:r>
          </a:p>
        </p:txBody>
      </p:sp>
      <p:sp>
        <p:nvSpPr>
          <p:cNvPr id="19" name="Tekstiruutu 18">
            <a:extLst>
              <a:ext uri="{FF2B5EF4-FFF2-40B4-BE49-F238E27FC236}">
                <a16:creationId xmlns:a16="http://schemas.microsoft.com/office/drawing/2014/main" id="{06D3AC48-15EB-E5FD-B400-E128E6B2F260}"/>
              </a:ext>
            </a:extLst>
          </p:cNvPr>
          <p:cNvSpPr txBox="1"/>
          <p:nvPr/>
        </p:nvSpPr>
        <p:spPr>
          <a:xfrm>
            <a:off x="10550630" y="1234530"/>
            <a:ext cx="22383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Maaöljy</a:t>
            </a:r>
          </a:p>
        </p:txBody>
      </p:sp>
      <p:sp>
        <p:nvSpPr>
          <p:cNvPr id="21" name="Tekstiruutu 20">
            <a:extLst>
              <a:ext uri="{FF2B5EF4-FFF2-40B4-BE49-F238E27FC236}">
                <a16:creationId xmlns:a16="http://schemas.microsoft.com/office/drawing/2014/main" id="{CCD3FA06-EFC6-1882-146E-D5AC0B1CE094}"/>
              </a:ext>
            </a:extLst>
          </p:cNvPr>
          <p:cNvSpPr txBox="1"/>
          <p:nvPr/>
        </p:nvSpPr>
        <p:spPr>
          <a:xfrm>
            <a:off x="10815190" y="4664812"/>
            <a:ext cx="14822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panose="020F0502020204030204"/>
                <a:ea typeface="+mn-ea"/>
                <a:cs typeface="+mn-cs"/>
              </a:rPr>
              <a:t>Kulta</a:t>
            </a:r>
          </a:p>
        </p:txBody>
      </p:sp>
      <p:sp>
        <p:nvSpPr>
          <p:cNvPr id="11" name="Tekstiruutu 10">
            <a:extLst>
              <a:ext uri="{FF2B5EF4-FFF2-40B4-BE49-F238E27FC236}">
                <a16:creationId xmlns:a16="http://schemas.microsoft.com/office/drawing/2014/main" id="{FB4758C3-8689-E615-8816-7EDACC7A3B66}"/>
              </a:ext>
            </a:extLst>
          </p:cNvPr>
          <p:cNvSpPr txBox="1"/>
          <p:nvPr/>
        </p:nvSpPr>
        <p:spPr>
          <a:xfrm>
            <a:off x="-74746" y="3206966"/>
            <a:ext cx="6396086" cy="3139321"/>
          </a:xfrm>
          <a:prstGeom prst="rect">
            <a:avLst/>
          </a:prstGeom>
          <a:noFill/>
        </p:spPr>
        <p:txBody>
          <a:bodyPr wrap="square">
            <a:spAutoFit/>
          </a:bodyPr>
          <a:lstStyle/>
          <a:p>
            <a:pPr marL="285750" indent="-228600">
              <a:buFont typeface="Arial" panose="020B0604020202020204" pitchFamily="34" charset="0"/>
              <a:buChar char="•"/>
            </a:pPr>
            <a:r>
              <a:rPr lang="en-US" sz="1800" b="0" i="0" dirty="0" err="1">
                <a:effectLst/>
              </a:rPr>
              <a:t>Uusiutumattomia</a:t>
            </a:r>
            <a:r>
              <a:rPr lang="en-US" sz="1800" b="0" i="0" dirty="0">
                <a:effectLst/>
              </a:rPr>
              <a:t> </a:t>
            </a:r>
            <a:r>
              <a:rPr lang="en-US" sz="1800" b="0" i="0" dirty="0" err="1">
                <a:effectLst/>
              </a:rPr>
              <a:t>luonnonvaroja</a:t>
            </a:r>
            <a:r>
              <a:rPr lang="en-US" sz="1800" b="0" i="0" dirty="0">
                <a:effectLst/>
              </a:rPr>
              <a:t> on </a:t>
            </a:r>
            <a:r>
              <a:rPr lang="en-US" sz="1800" b="0" i="0" dirty="0" err="1">
                <a:effectLst/>
              </a:rPr>
              <a:t>aina</a:t>
            </a:r>
            <a:r>
              <a:rPr lang="en-US" sz="1800" b="0" i="0" dirty="0">
                <a:effectLst/>
              </a:rPr>
              <a:t> </a:t>
            </a:r>
            <a:r>
              <a:rPr lang="en-US" sz="1800" b="0" i="0" dirty="0" err="1">
                <a:effectLst/>
              </a:rPr>
              <a:t>rajallinen</a:t>
            </a:r>
            <a:r>
              <a:rPr lang="en-US" sz="1800" b="0" i="0" dirty="0">
                <a:effectLst/>
              </a:rPr>
              <a:t> </a:t>
            </a:r>
            <a:r>
              <a:rPr lang="en-US" sz="1800" b="0" i="0" dirty="0" err="1">
                <a:effectLst/>
              </a:rPr>
              <a:t>määrä</a:t>
            </a:r>
            <a:r>
              <a:rPr lang="en-US" sz="1800" b="0" i="0" dirty="0">
                <a:effectLst/>
              </a:rPr>
              <a:t>, </a:t>
            </a:r>
            <a:r>
              <a:rPr lang="en-US" sz="1800" b="0" i="0" dirty="0" err="1">
                <a:effectLst/>
              </a:rPr>
              <a:t>mutta</a:t>
            </a:r>
            <a:r>
              <a:rPr lang="en-US" sz="1800" b="0" i="0" dirty="0">
                <a:effectLst/>
              </a:rPr>
              <a:t> ne </a:t>
            </a:r>
            <a:r>
              <a:rPr lang="en-US" sz="1800" b="0" i="0" dirty="0" err="1">
                <a:effectLst/>
              </a:rPr>
              <a:t>voivat</a:t>
            </a:r>
            <a:r>
              <a:rPr lang="en-US" sz="1800" b="0" i="0" dirty="0">
                <a:effectLst/>
              </a:rPr>
              <a:t> olla </a:t>
            </a:r>
            <a:r>
              <a:rPr lang="en-US" sz="1800" b="1" i="0" dirty="0" err="1">
                <a:effectLst/>
              </a:rPr>
              <a:t>ehtyviä</a:t>
            </a:r>
            <a:r>
              <a:rPr lang="en-US" sz="1800" b="1" i="0" dirty="0">
                <a:effectLst/>
              </a:rPr>
              <a:t> tai </a:t>
            </a:r>
            <a:r>
              <a:rPr lang="en-US" sz="1800" b="1" i="0" dirty="0" err="1">
                <a:effectLst/>
              </a:rPr>
              <a:t>säilyviä</a:t>
            </a:r>
            <a:r>
              <a:rPr lang="en-US" sz="1800" b="1" i="0" dirty="0">
                <a:effectLst/>
              </a:rPr>
              <a:t> </a:t>
            </a:r>
            <a:r>
              <a:rPr lang="en-US" sz="1800" b="0" i="0" dirty="0">
                <a:effectLst/>
              </a:rPr>
              <a:t>(</a:t>
            </a:r>
            <a:r>
              <a:rPr lang="en-US" sz="1800" b="0" i="0" dirty="0" err="1">
                <a:effectLst/>
              </a:rPr>
              <a:t>Mäntyranta,H</a:t>
            </a:r>
            <a:r>
              <a:rPr lang="en-US" sz="1800" b="0" i="0" dirty="0">
                <a:effectLst/>
              </a:rPr>
              <a:t>. 2009). </a:t>
            </a:r>
          </a:p>
          <a:p>
            <a:pPr marL="285750" indent="-228600">
              <a:buFont typeface="Arial" panose="020B0604020202020204" pitchFamily="34" charset="0"/>
              <a:buChar char="•"/>
            </a:pPr>
            <a:r>
              <a:rPr lang="en-US" sz="1800" b="0" i="0" dirty="0" err="1">
                <a:effectLst/>
              </a:rPr>
              <a:t>Ehtyvien</a:t>
            </a:r>
            <a:r>
              <a:rPr lang="en-US" sz="1800" b="0" i="0" dirty="0">
                <a:effectLst/>
              </a:rPr>
              <a:t> </a:t>
            </a:r>
            <a:r>
              <a:rPr lang="en-US" sz="1800" b="0" i="0" dirty="0" err="1">
                <a:effectLst/>
              </a:rPr>
              <a:t>luonnonvarojen</a:t>
            </a:r>
            <a:r>
              <a:rPr lang="en-US" sz="1800" b="0" i="0" dirty="0">
                <a:effectLst/>
              </a:rPr>
              <a:t> </a:t>
            </a:r>
            <a:r>
              <a:rPr lang="en-US" sz="1800" b="0" i="0" dirty="0" err="1">
                <a:effectLst/>
              </a:rPr>
              <a:t>varannot</a:t>
            </a:r>
            <a:r>
              <a:rPr lang="en-US" sz="1800" b="0" i="0" dirty="0">
                <a:effectLst/>
              </a:rPr>
              <a:t> </a:t>
            </a:r>
            <a:r>
              <a:rPr lang="en-US" sz="1800" b="0" i="0" dirty="0" err="1">
                <a:effectLst/>
              </a:rPr>
              <a:t>vähenevät</a:t>
            </a:r>
            <a:r>
              <a:rPr lang="en-US" sz="1800" b="0" i="0" dirty="0">
                <a:effectLst/>
              </a:rPr>
              <a:t> </a:t>
            </a:r>
            <a:r>
              <a:rPr lang="en-US" sz="1800" b="0" i="0" dirty="0" err="1">
                <a:effectLst/>
              </a:rPr>
              <a:t>niitä</a:t>
            </a:r>
            <a:r>
              <a:rPr lang="en-US" sz="1800" b="0" i="0" dirty="0">
                <a:effectLst/>
              </a:rPr>
              <a:t> </a:t>
            </a:r>
            <a:r>
              <a:rPr lang="en-US" sz="1800" b="0" i="0" dirty="0" err="1">
                <a:effectLst/>
              </a:rPr>
              <a:t>käytettäessä</a:t>
            </a:r>
            <a:r>
              <a:rPr lang="en-US" sz="1800" b="0" i="0" dirty="0">
                <a:effectLst/>
              </a:rPr>
              <a:t>. </a:t>
            </a:r>
            <a:r>
              <a:rPr lang="en-US" sz="1800" b="0" i="0" dirty="0" err="1">
                <a:effectLst/>
              </a:rPr>
              <a:t>Tällaisia</a:t>
            </a:r>
            <a:r>
              <a:rPr lang="en-US" sz="1800" b="0" i="0" dirty="0">
                <a:effectLst/>
              </a:rPr>
              <a:t> </a:t>
            </a:r>
            <a:r>
              <a:rPr lang="en-US" sz="1800" b="0" i="0" dirty="0" err="1">
                <a:effectLst/>
              </a:rPr>
              <a:t>ovat</a:t>
            </a:r>
            <a:r>
              <a:rPr lang="en-US" sz="1800" b="0" i="0" dirty="0">
                <a:effectLst/>
              </a:rPr>
              <a:t> </a:t>
            </a:r>
            <a:r>
              <a:rPr lang="en-US" sz="1800" b="0" i="0" dirty="0" err="1">
                <a:effectLst/>
              </a:rPr>
              <a:t>esimerkiksi</a:t>
            </a:r>
            <a:r>
              <a:rPr lang="en-US" sz="1800" b="0" i="0" dirty="0">
                <a:effectLst/>
              </a:rPr>
              <a:t> </a:t>
            </a:r>
            <a:r>
              <a:rPr lang="en-US" sz="1800" b="0" i="0" dirty="0" err="1">
                <a:effectLst/>
              </a:rPr>
              <a:t>fossiiliset</a:t>
            </a:r>
            <a:r>
              <a:rPr lang="en-US" sz="1800" b="0" i="0" dirty="0">
                <a:effectLst/>
              </a:rPr>
              <a:t> </a:t>
            </a:r>
            <a:r>
              <a:rPr lang="en-US" sz="1800" b="0" i="0" dirty="0" err="1">
                <a:effectLst/>
              </a:rPr>
              <a:t>polttoaineet</a:t>
            </a:r>
            <a:r>
              <a:rPr lang="en-US" sz="1800" b="0" i="0" dirty="0">
                <a:effectLst/>
              </a:rPr>
              <a:t>.</a:t>
            </a:r>
          </a:p>
          <a:p>
            <a:pPr marL="285750" indent="-228600">
              <a:buFont typeface="Arial" panose="020B0604020202020204" pitchFamily="34" charset="0"/>
              <a:buChar char="•"/>
            </a:pPr>
            <a:r>
              <a:rPr lang="fi-FI" sz="1800" b="0" i="0" dirty="0">
                <a:effectLst/>
              </a:rPr>
              <a:t> Myös säilyviä luonnonvaroja on rajallinen määrä ja niiden lähteet ehtyvät käytettäessä. Jos käyttö kuitenkin on kestävää, niiden kokonaismäärä ei vähene, koska ne voidaan käyttää aina uudelleen. Kaikki metallit ovat tällaisia luonnonvaroja .</a:t>
            </a:r>
            <a:endParaRPr lang="fi-FI" sz="1800" dirty="0"/>
          </a:p>
        </p:txBody>
      </p:sp>
      <p:sp>
        <p:nvSpPr>
          <p:cNvPr id="15" name="Tekstiruutu 14">
            <a:extLst>
              <a:ext uri="{FF2B5EF4-FFF2-40B4-BE49-F238E27FC236}">
                <a16:creationId xmlns:a16="http://schemas.microsoft.com/office/drawing/2014/main" id="{9FC8A7CE-0807-60BF-E444-52BCB104117B}"/>
              </a:ext>
            </a:extLst>
          </p:cNvPr>
          <p:cNvSpPr txBox="1"/>
          <p:nvPr/>
        </p:nvSpPr>
        <p:spPr>
          <a:xfrm>
            <a:off x="233915" y="2674248"/>
            <a:ext cx="4947658" cy="369332"/>
          </a:xfrm>
          <a:prstGeom prst="rect">
            <a:avLst/>
          </a:prstGeom>
          <a:noFill/>
        </p:spPr>
        <p:txBody>
          <a:bodyPr wrap="square" rtlCol="0">
            <a:spAutoFit/>
          </a:bodyPr>
          <a:lstStyle/>
          <a:p>
            <a:r>
              <a:rPr lang="fi-FI" b="1" dirty="0"/>
              <a:t>Uusiutumattomat luonnonvarat</a:t>
            </a:r>
          </a:p>
        </p:txBody>
      </p:sp>
    </p:spTree>
    <p:extLst>
      <p:ext uri="{BB962C8B-B14F-4D97-AF65-F5344CB8AC3E}">
        <p14:creationId xmlns:p14="http://schemas.microsoft.com/office/powerpoint/2010/main" val="126033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D819B8-677E-42B5-AF05-62561D644843}"/>
              </a:ext>
            </a:extLst>
          </p:cNvPr>
          <p:cNvSpPr>
            <a:spLocks noGrp="1"/>
          </p:cNvSpPr>
          <p:nvPr>
            <p:ph type="title"/>
          </p:nvPr>
        </p:nvSpPr>
        <p:spPr>
          <a:xfrm>
            <a:off x="684864" y="657545"/>
            <a:ext cx="10822272" cy="923333"/>
          </a:xfrm>
        </p:spPr>
        <p:txBody>
          <a:bodyPr/>
          <a:lstStyle/>
          <a:p>
            <a:r>
              <a:rPr lang="fi-FI" sz="2400" dirty="0">
                <a:solidFill>
                  <a:prstClr val="black"/>
                </a:solidFill>
              </a:rPr>
              <a:t>KÄYTÄMME ENEMMÄN LUONNONVAROJA KUIN MAAPALLO TUOTTAA</a:t>
            </a:r>
            <a:br>
              <a:rPr lang="fi-FI" sz="4000" dirty="0"/>
            </a:br>
            <a:endParaRPr lang="fi-FI" dirty="0"/>
          </a:p>
        </p:txBody>
      </p:sp>
      <p:pic>
        <p:nvPicPr>
          <p:cNvPr id="6" name="Kuva 5">
            <a:extLst>
              <a:ext uri="{FF2B5EF4-FFF2-40B4-BE49-F238E27FC236}">
                <a16:creationId xmlns:a16="http://schemas.microsoft.com/office/drawing/2014/main" id="{12CF9A2F-A9AB-48FF-AB08-2CDEEBADC574}"/>
              </a:ext>
            </a:extLst>
          </p:cNvPr>
          <p:cNvPicPr>
            <a:picLocks noChangeAspect="1"/>
          </p:cNvPicPr>
          <p:nvPr/>
        </p:nvPicPr>
        <p:blipFill>
          <a:blip r:embed="rId3"/>
          <a:stretch>
            <a:fillRect/>
          </a:stretch>
        </p:blipFill>
        <p:spPr>
          <a:xfrm>
            <a:off x="4157613" y="3429000"/>
            <a:ext cx="3152269" cy="2239548"/>
          </a:xfrm>
          <a:prstGeom prst="rect">
            <a:avLst/>
          </a:prstGeom>
        </p:spPr>
      </p:pic>
      <p:sp>
        <p:nvSpPr>
          <p:cNvPr id="4" name="Päivämäärän paikkamerkki 3">
            <a:extLst>
              <a:ext uri="{FF2B5EF4-FFF2-40B4-BE49-F238E27FC236}">
                <a16:creationId xmlns:a16="http://schemas.microsoft.com/office/drawing/2014/main" id="{0903C24A-7BBB-4867-AD20-24AA429E1B93}"/>
              </a:ext>
            </a:extLst>
          </p:cNvPr>
          <p:cNvSpPr>
            <a:spLocks noGrp="1"/>
          </p:cNvSpPr>
          <p:nvPr>
            <p:ph type="dt" sz="half" idx="11"/>
          </p:nvPr>
        </p:nvSpPr>
        <p:spPr/>
        <p:txBody>
          <a:bodyPr/>
          <a:lstStyle/>
          <a:p>
            <a:fld id="{5AF8F3B0-6424-4CC7-AD02-FD04C30E00E7}" type="datetime1">
              <a:rPr lang="fi-FI" smtClean="0"/>
              <a:pPr/>
              <a:t>21.8.2024</a:t>
            </a:fld>
            <a:endParaRPr lang="en-US"/>
          </a:p>
        </p:txBody>
      </p:sp>
      <p:pic>
        <p:nvPicPr>
          <p:cNvPr id="8" name="Kuva 7">
            <a:extLst>
              <a:ext uri="{FF2B5EF4-FFF2-40B4-BE49-F238E27FC236}">
                <a16:creationId xmlns:a16="http://schemas.microsoft.com/office/drawing/2014/main" id="{FF61BAB7-8DA0-4090-87C1-CF63728F37F0}"/>
              </a:ext>
            </a:extLst>
          </p:cNvPr>
          <p:cNvPicPr>
            <a:picLocks noChangeAspect="1"/>
          </p:cNvPicPr>
          <p:nvPr/>
        </p:nvPicPr>
        <p:blipFill>
          <a:blip r:embed="rId4"/>
          <a:stretch>
            <a:fillRect/>
          </a:stretch>
        </p:blipFill>
        <p:spPr>
          <a:xfrm rot="5400000">
            <a:off x="7257496" y="3481384"/>
            <a:ext cx="928957" cy="824187"/>
          </a:xfrm>
          <a:prstGeom prst="rect">
            <a:avLst/>
          </a:prstGeom>
        </p:spPr>
      </p:pic>
      <p:sp>
        <p:nvSpPr>
          <p:cNvPr id="3" name="Tekstiruutu 2">
            <a:extLst>
              <a:ext uri="{FF2B5EF4-FFF2-40B4-BE49-F238E27FC236}">
                <a16:creationId xmlns:a16="http://schemas.microsoft.com/office/drawing/2014/main" id="{62ADA064-79AC-4D59-8BA8-5394167335BA}"/>
              </a:ext>
            </a:extLst>
          </p:cNvPr>
          <p:cNvSpPr txBox="1"/>
          <p:nvPr/>
        </p:nvSpPr>
        <p:spPr>
          <a:xfrm>
            <a:off x="2250235" y="6073879"/>
            <a:ext cx="7747634" cy="923330"/>
          </a:xfrm>
          <a:prstGeom prst="rect">
            <a:avLst/>
          </a:prstGeom>
          <a:noFill/>
        </p:spPr>
        <p:txBody>
          <a:bodyPr wrap="none" rtlCol="0">
            <a:spAutoFit/>
          </a:bodyPr>
          <a:lstStyle/>
          <a:p>
            <a:r>
              <a:rPr lang="fi-FI" dirty="0"/>
              <a:t>Lue lisää luonnonvarojen ylikulutuksesta: </a:t>
            </a:r>
            <a:r>
              <a:rPr lang="fi-FI" dirty="0">
                <a:hlinkClick r:id="rId5"/>
              </a:rPr>
              <a:t>https://wwf.fi/uhat/ylikulutus/</a:t>
            </a:r>
            <a:endParaRPr lang="fi-FI" dirty="0"/>
          </a:p>
          <a:p>
            <a:endParaRPr lang="fi-FI" dirty="0"/>
          </a:p>
          <a:p>
            <a:r>
              <a:rPr lang="fi-FI" dirty="0"/>
              <a:t> </a:t>
            </a:r>
          </a:p>
        </p:txBody>
      </p:sp>
      <p:sp>
        <p:nvSpPr>
          <p:cNvPr id="5" name="Suorakulmio 4">
            <a:extLst>
              <a:ext uri="{FF2B5EF4-FFF2-40B4-BE49-F238E27FC236}">
                <a16:creationId xmlns:a16="http://schemas.microsoft.com/office/drawing/2014/main" id="{5C3997A5-BB08-4C9E-B545-04CB593F7130}"/>
              </a:ext>
            </a:extLst>
          </p:cNvPr>
          <p:cNvSpPr/>
          <p:nvPr/>
        </p:nvSpPr>
        <p:spPr>
          <a:xfrm>
            <a:off x="649040" y="1580878"/>
            <a:ext cx="10739920" cy="1569660"/>
          </a:xfrm>
          <a:prstGeom prst="rect">
            <a:avLst/>
          </a:prstGeom>
        </p:spPr>
        <p:txBody>
          <a:bodyPr wrap="square">
            <a:spAutoFit/>
          </a:bodyPr>
          <a:lstStyle/>
          <a:p>
            <a:pPr marL="285750" indent="-285750">
              <a:buFont typeface="Arial" panose="020B0604020202020204" pitchFamily="34" charset="0"/>
              <a:buChar char="•"/>
            </a:pPr>
            <a:r>
              <a:rPr lang="fi-FI" sz="2400" dirty="0">
                <a:latin typeface="Arial" panose="020B0604020202020204" pitchFamily="34" charset="0"/>
                <a:cs typeface="Arial" panose="020B0604020202020204" pitchFamily="34" charset="0"/>
              </a:rPr>
              <a:t>Yksi maapallo ei siis edes riitä, vaan tarvitsemme 1,75 maapalloa kattamaan nykyisen luonnonvarojen kulutuksen</a:t>
            </a:r>
          </a:p>
          <a:p>
            <a:pPr marL="285750" indent="-285750">
              <a:buFont typeface="Arial" panose="020B0604020202020204" pitchFamily="34" charset="0"/>
              <a:buChar char="•"/>
            </a:pPr>
            <a:r>
              <a:rPr lang="fi-FI" sz="2400" dirty="0">
                <a:latin typeface="Arial" panose="020B0604020202020204" pitchFamily="34" charset="0"/>
                <a:cs typeface="Arial" panose="020B0604020202020204" pitchFamily="34" charset="0"/>
              </a:rPr>
              <a:t>…ja Suomessa 3,8 maapalloa!!</a:t>
            </a:r>
            <a:endParaRPr lang="fi-FI" sz="24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i-FI" sz="2400" dirty="0"/>
          </a:p>
        </p:txBody>
      </p:sp>
    </p:spTree>
    <p:extLst>
      <p:ext uri="{BB962C8B-B14F-4D97-AF65-F5344CB8AC3E}">
        <p14:creationId xmlns:p14="http://schemas.microsoft.com/office/powerpoint/2010/main" val="307688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PT_pohja_Omnia">
  <a:themeElements>
    <a:clrScheme name="Omnia">
      <a:dk1>
        <a:sysClr val="windowText" lastClr="000000"/>
      </a:dk1>
      <a:lt1>
        <a:sysClr val="window" lastClr="FFFFFF"/>
      </a:lt1>
      <a:dk2>
        <a:srgbClr val="000000"/>
      </a:dk2>
      <a:lt2>
        <a:srgbClr val="E7E6E6"/>
      </a:lt2>
      <a:accent1>
        <a:srgbClr val="E84E0F"/>
      </a:accent1>
      <a:accent2>
        <a:srgbClr val="F3C300"/>
      </a:accent2>
      <a:accent3>
        <a:srgbClr val="B2DCD6"/>
      </a:accent3>
      <a:accent4>
        <a:srgbClr val="F3C300"/>
      </a:accent4>
      <a:accent5>
        <a:srgbClr val="E84E0F"/>
      </a:accent5>
      <a:accent6>
        <a:srgbClr val="B2DCD6"/>
      </a:accent6>
      <a:hlink>
        <a:srgbClr val="E84E0F"/>
      </a:hlink>
      <a:folHlink>
        <a:srgbClr val="7F7F7F"/>
      </a:folHlink>
    </a:clrScheme>
    <a:fontScheme name="Omnia Arial/Georgia">
      <a:majorFont>
        <a:latin typeface="Arial Black"/>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mnia-pohja kevennetty.pptx" id="{511E4C94-A5E8-4125-9D65-4B0D7F909197}" vid="{45786466-C56F-461E-B16F-7AB318DC808E}"/>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7AD83B687AE64E80B8DAE9890187FB" ma:contentTypeVersion="18" ma:contentTypeDescription="Create a new document." ma:contentTypeScope="" ma:versionID="214a74c7ac30bb3124cf99b3a2439414">
  <xsd:schema xmlns:xsd="http://www.w3.org/2001/XMLSchema" xmlns:xs="http://www.w3.org/2001/XMLSchema" xmlns:p="http://schemas.microsoft.com/office/2006/metadata/properties" xmlns:ns2="c4227efe-47f5-4a5a-8db9-0a6dc2efdde8" xmlns:ns3="0ec3f10c-ed98-4899-9355-9003d976a965" targetNamespace="http://schemas.microsoft.com/office/2006/metadata/properties" ma:root="true" ma:fieldsID="338a3d13db086616bb08a196564b79fa" ns2:_="" ns3:_="">
    <xsd:import namespace="c4227efe-47f5-4a5a-8db9-0a6dc2efdde8"/>
    <xsd:import namespace="0ec3f10c-ed98-4899-9355-9003d976a9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227efe-47f5-4a5a-8db9-0a6dc2efdd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0b668f-1741-4dac-b64f-fc84083dde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3f10c-ed98-4899-9355-9003d976a96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e0db65a-5944-4602-8180-c564b8d24d5f}" ma:internalName="TaxCatchAll" ma:showField="CatchAllData" ma:web="0ec3f10c-ed98-4899-9355-9003d976a9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227efe-47f5-4a5a-8db9-0a6dc2efdde8">
      <Terms xmlns="http://schemas.microsoft.com/office/infopath/2007/PartnerControls"/>
    </lcf76f155ced4ddcb4097134ff3c332f>
    <TaxCatchAll xmlns="0ec3f10c-ed98-4899-9355-9003d976a965" xsi:nil="true"/>
  </documentManagement>
</p:properties>
</file>

<file path=customXml/itemProps1.xml><?xml version="1.0" encoding="utf-8"?>
<ds:datastoreItem xmlns:ds="http://schemas.openxmlformats.org/officeDocument/2006/customXml" ds:itemID="{49D4B3A0-17A4-43FC-8C57-5985CBBE17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227efe-47f5-4a5a-8db9-0a6dc2efdde8"/>
    <ds:schemaRef ds:uri="0ec3f10c-ed98-4899-9355-9003d976a9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89674C-6EDB-43FC-A5A4-0956C1FB44E3}">
  <ds:schemaRefs>
    <ds:schemaRef ds:uri="http://schemas.microsoft.com/sharepoint/v3/contenttype/forms"/>
  </ds:schemaRefs>
</ds:datastoreItem>
</file>

<file path=customXml/itemProps3.xml><?xml version="1.0" encoding="utf-8"?>
<ds:datastoreItem xmlns:ds="http://schemas.openxmlformats.org/officeDocument/2006/customXml" ds:itemID="{98A566F8-0864-47F7-A901-6D2718BB3267}">
  <ds:schemaRefs>
    <ds:schemaRef ds:uri="http://purl.org/dc/elements/1.1/"/>
    <ds:schemaRef ds:uri="http://schemas.microsoft.com/office/2006/metadata/properties"/>
    <ds:schemaRef ds:uri="http://purl.org/dc/terms/"/>
    <ds:schemaRef ds:uri="http://schemas.openxmlformats.org/package/2006/metadata/core-properties"/>
    <ds:schemaRef ds:uri="c4227efe-47f5-4a5a-8db9-0a6dc2efdde8"/>
    <ds:schemaRef ds:uri="http://schemas.microsoft.com/office/2006/documentManagement/types"/>
    <ds:schemaRef ds:uri="http://schemas.microsoft.com/office/infopath/2007/PartnerControls"/>
    <ds:schemaRef ds:uri="0ec3f10c-ed98-4899-9355-9003d976a96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Omnia-pohja kevennetty</Template>
  <TotalTime>0</TotalTime>
  <Words>1912</Words>
  <Application>Microsoft Office PowerPoint</Application>
  <PresentationFormat>Laajakuva</PresentationFormat>
  <Paragraphs>211</Paragraphs>
  <Slides>24</Slides>
  <Notes>7</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24</vt:i4>
      </vt:variant>
    </vt:vector>
  </HeadingPairs>
  <TitlesOfParts>
    <vt:vector size="33" baseType="lpstr">
      <vt:lpstr>Arial</vt:lpstr>
      <vt:lpstr>Arial Black</vt:lpstr>
      <vt:lpstr>Calibri</vt:lpstr>
      <vt:lpstr>Georgia</vt:lpstr>
      <vt:lpstr>Open Sans</vt:lpstr>
      <vt:lpstr>Roboto</vt:lpstr>
      <vt:lpstr>Times New Roman</vt:lpstr>
      <vt:lpstr>Wingdings</vt:lpstr>
      <vt:lpstr>PPT_pohja_Omnia</vt:lpstr>
      <vt:lpstr>   kestävä kehitys pakollinen Luonnon monimuotoisuus ja Luonnonvarat  </vt:lpstr>
      <vt:lpstr>osaamistavoitteet</vt:lpstr>
      <vt:lpstr>Ihminen on osa luontoa</vt:lpstr>
      <vt:lpstr>Ekosysteemipalvelut </vt:lpstr>
      <vt:lpstr>Luonnonvarat</vt:lpstr>
      <vt:lpstr>luonnonvarat</vt:lpstr>
      <vt:lpstr>Uusiutuvat luonnonvarat</vt:lpstr>
      <vt:lpstr>Uusiutumattomat luonnonvarat</vt:lpstr>
      <vt:lpstr>KÄYTÄMME ENEMMÄN LUONNONVAROJA KUIN MAAPALLO TUOTTAA </vt:lpstr>
      <vt:lpstr>Suomi on ylittänyt kestävän hyvinvoinnin rajat</vt:lpstr>
      <vt:lpstr>One Health</vt:lpstr>
      <vt:lpstr>PowerPoint-esitys</vt:lpstr>
      <vt:lpstr>Luonnonvarojen ylikulutus</vt:lpstr>
      <vt:lpstr>Luonnon monimuotoisuus (=biodiversiteetti)</vt:lpstr>
      <vt:lpstr>Luonnon monimuotoisuus häviää   </vt:lpstr>
      <vt:lpstr>PowerPoint-esitys</vt:lpstr>
      <vt:lpstr>Miksi Luonnon monimuotoisuus vähentyy? </vt:lpstr>
      <vt:lpstr>PowerPoint-esitys</vt:lpstr>
      <vt:lpstr>Tutustu tarkemmin:</vt:lpstr>
      <vt:lpstr>Uutisia luonnonvaroista ja monimuotoisuudesta</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
  <cp:revision>18</cp:revision>
  <dcterms:created xsi:type="dcterms:W3CDTF">2019-08-07T15:13:00Z</dcterms:created>
  <dcterms:modified xsi:type="dcterms:W3CDTF">2024-08-21T10:49:07Z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0x010100497AD83B687AE64E80B8DAE9890187FB</vt:lpwstr>
  </property>
  <property fmtid="{D5CDD505-2E9C-101B-9397-08002B2CF9AE}" pid="3" name="MediaServiceImageTags">
    <vt:lpwstr/>
  </property>
</Properties>
</file>