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</p:sldMasterIdLst>
  <p:notesMasterIdLst>
    <p:notesMasterId r:id="rId22"/>
  </p:notesMasterIdLst>
  <p:sldIdLst>
    <p:sldId id="256" r:id="rId5"/>
    <p:sldId id="257" r:id="rId6"/>
    <p:sldId id="280" r:id="rId7"/>
    <p:sldId id="281" r:id="rId8"/>
    <p:sldId id="265" r:id="rId9"/>
    <p:sldId id="260" r:id="rId10"/>
    <p:sldId id="266" r:id="rId11"/>
    <p:sldId id="258" r:id="rId12"/>
    <p:sldId id="282" r:id="rId13"/>
    <p:sldId id="272" r:id="rId14"/>
    <p:sldId id="283" r:id="rId15"/>
    <p:sldId id="1657" r:id="rId16"/>
    <p:sldId id="1660" r:id="rId17"/>
    <p:sldId id="1646" r:id="rId18"/>
    <p:sldId id="1655" r:id="rId19"/>
    <p:sldId id="1649" r:id="rId20"/>
    <p:sldId id="1653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8304D-06F3-4812-B66F-CDB0AA510227}" v="8" dt="2024-06-12T13:58:20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 Saarinen" userId="2e5898aa-e253-4f9f-ad56-9f704ced1308" providerId="ADAL" clId="{D328304D-06F3-4812-B66F-CDB0AA510227}"/>
    <pc:docChg chg="undo custSel modSld">
      <pc:chgData name="Kati Saarinen" userId="2e5898aa-e253-4f9f-ad56-9f704ced1308" providerId="ADAL" clId="{D328304D-06F3-4812-B66F-CDB0AA510227}" dt="2024-06-12T13:59:07.812" v="22" actId="1076"/>
      <pc:docMkLst>
        <pc:docMk/>
      </pc:docMkLst>
      <pc:sldChg chg="modSp mod">
        <pc:chgData name="Kati Saarinen" userId="2e5898aa-e253-4f9f-ad56-9f704ced1308" providerId="ADAL" clId="{D328304D-06F3-4812-B66F-CDB0AA510227}" dt="2024-06-12T13:55:21.765" v="0" actId="20577"/>
        <pc:sldMkLst>
          <pc:docMk/>
          <pc:sldMk cId="3639898404" sldId="257"/>
        </pc:sldMkLst>
        <pc:spChg chg="mod">
          <ac:chgData name="Kati Saarinen" userId="2e5898aa-e253-4f9f-ad56-9f704ced1308" providerId="ADAL" clId="{D328304D-06F3-4812-B66F-CDB0AA510227}" dt="2024-06-12T13:55:21.765" v="0" actId="20577"/>
          <ac:spMkLst>
            <pc:docMk/>
            <pc:sldMk cId="3639898404" sldId="257"/>
            <ac:spMk id="2" creationId="{73FC2F6B-1D3E-1390-583F-C4B668829869}"/>
          </ac:spMkLst>
        </pc:spChg>
      </pc:sldChg>
      <pc:sldChg chg="modSp mod">
        <pc:chgData name="Kati Saarinen" userId="2e5898aa-e253-4f9f-ad56-9f704ced1308" providerId="ADAL" clId="{D328304D-06F3-4812-B66F-CDB0AA510227}" dt="2024-06-12T13:59:07.812" v="22" actId="1076"/>
        <pc:sldMkLst>
          <pc:docMk/>
          <pc:sldMk cId="1906806660" sldId="280"/>
        </pc:sldMkLst>
        <pc:spChg chg="mod">
          <ac:chgData name="Kati Saarinen" userId="2e5898aa-e253-4f9f-ad56-9f704ced1308" providerId="ADAL" clId="{D328304D-06F3-4812-B66F-CDB0AA510227}" dt="2024-06-12T13:58:32.123" v="19" actId="255"/>
          <ac:spMkLst>
            <pc:docMk/>
            <pc:sldMk cId="1906806660" sldId="280"/>
            <ac:spMk id="2" creationId="{6F07A905-03CB-4F87-8E83-12989C7F1E26}"/>
          </ac:spMkLst>
        </pc:spChg>
        <pc:spChg chg="mod">
          <ac:chgData name="Kati Saarinen" userId="2e5898aa-e253-4f9f-ad56-9f704ced1308" providerId="ADAL" clId="{D328304D-06F3-4812-B66F-CDB0AA510227}" dt="2024-06-12T13:59:07.812" v="22" actId="1076"/>
          <ac:spMkLst>
            <pc:docMk/>
            <pc:sldMk cId="1906806660" sldId="280"/>
            <ac:spMk id="8" creationId="{B0BE5D1F-8F63-46C2-B285-53AED135E547}"/>
          </ac:spMkLst>
        </pc:spChg>
        <pc:spChg chg="mod">
          <ac:chgData name="Kati Saarinen" userId="2e5898aa-e253-4f9f-ad56-9f704ced1308" providerId="ADAL" clId="{D328304D-06F3-4812-B66F-CDB0AA510227}" dt="2024-06-12T13:58:01.648" v="12" actId="1076"/>
          <ac:spMkLst>
            <pc:docMk/>
            <pc:sldMk cId="1906806660" sldId="280"/>
            <ac:spMk id="9" creationId="{E95F48AB-1AC4-4D81-942F-D110C1FB43BD}"/>
          </ac:spMkLst>
        </pc:spChg>
        <pc:picChg chg="mod">
          <ac:chgData name="Kati Saarinen" userId="2e5898aa-e253-4f9f-ad56-9f704ced1308" providerId="ADAL" clId="{D328304D-06F3-4812-B66F-CDB0AA510227}" dt="2024-06-12T13:58:20.137" v="17" actId="1076"/>
          <ac:picMkLst>
            <pc:docMk/>
            <pc:sldMk cId="1906806660" sldId="280"/>
            <ac:picMk id="2050" creationId="{0A96243F-3501-4D2C-B728-CA916BB3E88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mniavf\personel\ahautama\Kest&#228;v&#228;%20kehitys\Hiili-%20ja%20materiaalijalanj&#228;lki\HJJ_tuloks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2020</a:t>
            </a:r>
            <a:r>
              <a:rPr lang="fi-FI" baseline="0" dirty="0"/>
              <a:t> (6645t CO2eqv)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4A-4A55-90B5-D76EA8356A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4A-4A55-90B5-D76EA8356A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4A-4A55-90B5-D76EA8356A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4A-4A55-90B5-D76EA8356A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4A-4A55-90B5-D76EA8356A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4A-4A55-90B5-D76EA8356A4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E4A-4A55-90B5-D76EA8356A4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E4A-4A55-90B5-D76EA8356A4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E4A-4A55-90B5-D76EA8356A4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E4A-4A55-90B5-D76EA8356A4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E4A-4A55-90B5-D76EA8356A4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E4A-4A55-90B5-D76EA8356A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[HJJ_tulokset.xlsx]Taul1!$A$4:$A$15</c:f>
              <c:strCache>
                <c:ptCount val="12"/>
                <c:pt idx="0">
                  <c:v>Kiinteistöjen sähkönkulutus</c:v>
                </c:pt>
                <c:pt idx="1">
                  <c:v>Kiinteistöjen lämmönkulutus</c:v>
                </c:pt>
                <c:pt idx="2">
                  <c:v>Kiinteistöjen vedenkulutus (siirto)</c:v>
                </c:pt>
                <c:pt idx="3">
                  <c:v>Jätteet, astiajätteet</c:v>
                </c:pt>
                <c:pt idx="4">
                  <c:v>Jätekuljetukset, astiajätteet</c:v>
                </c:pt>
                <c:pt idx="5">
                  <c:v>Jätteet, lavajätteet</c:v>
                </c:pt>
                <c:pt idx="6">
                  <c:v>Jätekuljetukset, lavajätteet</c:v>
                </c:pt>
                <c:pt idx="7">
                  <c:v>Hankinnat</c:v>
                </c:pt>
                <c:pt idx="8">
                  <c:v>Liikkuminen, henkilökunta</c:v>
                </c:pt>
                <c:pt idx="9">
                  <c:v>Liikkuminen, päätoimiset opiskelijat</c:v>
                </c:pt>
                <c:pt idx="10">
                  <c:v>Liikkuminen, työväenopiston opiskelijat</c:v>
                </c:pt>
                <c:pt idx="11">
                  <c:v>Työmatkailu (lennot, junamatkat, tilausajot)</c:v>
                </c:pt>
              </c:strCache>
            </c:strRef>
          </c:cat>
          <c:val>
            <c:numRef>
              <c:f>[HJJ_tulokset.xlsx]Taul1!$D$4:$D$15</c:f>
              <c:numCache>
                <c:formatCode>0</c:formatCode>
                <c:ptCount val="12"/>
                <c:pt idx="0">
                  <c:v>1154.3284294799998</c:v>
                </c:pt>
                <c:pt idx="1">
                  <c:v>1890.1606614000002</c:v>
                </c:pt>
                <c:pt idx="2">
                  <c:v>6.0398898099520011</c:v>
                </c:pt>
                <c:pt idx="3">
                  <c:v>114.70753999999999</c:v>
                </c:pt>
                <c:pt idx="4">
                  <c:v>69.148519699999994</c:v>
                </c:pt>
                <c:pt idx="5">
                  <c:v>109.94953900000002</c:v>
                </c:pt>
                <c:pt idx="6">
                  <c:v>0.86320229999999998</c:v>
                </c:pt>
                <c:pt idx="7">
                  <c:v>1448.5107167043698</c:v>
                </c:pt>
                <c:pt idx="8">
                  <c:v>250.63875995322388</c:v>
                </c:pt>
                <c:pt idx="9">
                  <c:v>1519.1420193039364</c:v>
                </c:pt>
                <c:pt idx="10">
                  <c:v>10.295430849020958</c:v>
                </c:pt>
                <c:pt idx="11">
                  <c:v>71.607833999999997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E4A-4A55-90B5-D76EA8356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D99C4-61AA-4461-90DD-45E23FAF7612}" type="datetimeFigureOut">
              <a:rPr lang="fi-FI" smtClean="0"/>
              <a:t>12.6.2024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C27B8-847C-4131-B934-31BF714965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720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E52D1-FDDC-CD87-ABB7-A60F891E7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B8D64DB-0A1D-91C0-81D5-2A0F47B78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11EC7A-38BE-F9C7-D756-58DDD83D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3501B0-A1FE-FD20-998E-1B806AAC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AF652A-2445-B20B-241B-68795F7B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0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60A102-BEE2-9FD3-5974-D5055E09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0A52A39-D9B0-E383-9B53-75621F6CC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F7E581-66FC-387E-5995-B5AB30F4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DA2E30-5C27-8E43-3EE4-A6491D54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1D9B3F-9BE6-0906-11AA-5F8B14CB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E3DBFD6-DF21-A839-674F-411F37547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89293A3-BB07-0DD9-5392-963C2606B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007CD2-6A19-C59A-C57B-AE1C6142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000C2F-CA90-1706-5B5C-259FCD8E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2B9386-9399-267A-178C-04715BC8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2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sivu_mint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>
                <a:latin typeface="Georgia"/>
              </a:rPr>
              <a:t> 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181200" y="180000"/>
            <a:ext cx="11829600" cy="649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>
                <a:latin typeface="Georgia"/>
              </a:rPr>
              <a:t>   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47" y="6281896"/>
            <a:ext cx="815569" cy="2763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10822272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1082166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 txBox="1">
            <a:spLocks/>
          </p:cNvSpPr>
          <p:nvPr userDrawn="1"/>
        </p:nvSpPr>
        <p:spPr>
          <a:xfrm>
            <a:off x="11495335" y="18673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1"/>
          </p:nvPr>
        </p:nvSpPr>
        <p:spPr>
          <a:xfrm>
            <a:off x="181122" y="636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12.6.2024</a:t>
            </a:fld>
            <a:endParaRPr lang="en-US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7830" y="636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1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DEFB25-2660-C4DF-3AAB-97188905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1632E8-4ECB-8BE6-2A22-3AA5CFCE8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5B8E06-2DF2-B460-1AF8-8F01430C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E77EF9-A299-CC8B-75B3-19676FBB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D1D748-6300-A52E-1EB2-CE5758C5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572038-5CB2-47F2-9873-5BC3FBD8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3994313-59EB-06EB-EEB3-116746AF1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374005-81F3-F3A8-65A9-1D981FFC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FA7050-3F0C-8FF3-B139-80B20828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9B7395-98D1-B0E2-E796-492AC498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61C861-65E8-0B93-7BDB-DA703AFE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00B702-7DA8-06AB-D64C-EACC8C7C2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39FCEA-D532-F67B-31A4-5AE9FDB27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49949E-CC77-BEB0-33A5-76D02BAD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BF83EB-8F98-DBFC-AD07-E95E1298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717CF3-C50F-E90C-66D5-2E38D74C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1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B6D7B6-178C-FE9B-7815-1A73902E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B294DD-7356-46CD-2B9E-AE6FC8274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CA4D77-D6D8-2D1F-C269-1474B9D97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252183-6962-2F59-A485-BB877482B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8F48F6-9B84-4379-1717-1BBF4D692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8F96367-99EB-0837-985C-CEB2F8A1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9C8C8D-BCE1-4C7D-1B99-0C5542BD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6A900F5-EC56-56DE-34F4-95F2F11D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8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0B5016-8348-05C1-D25B-5D6A7556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7E7FA1-4562-A1C0-C320-9FAF28C8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5E473B-8B7F-C986-ABEE-064E016F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3DABB7-CA95-BD5D-181B-2C18A424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0BAED0-F18A-83A0-FB9C-6C7E2C0A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B22F0A9-CB72-F371-8239-56D4ED03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A0F0C73-BB68-4A60-F342-708CB6ED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882B6-DB53-F867-5D14-5F663DD0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204627-78DE-7D8F-C4D6-6B315E8F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5F898C-0975-D384-1D4D-73E1E942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20FC268-2B0C-D9F4-9A94-2F469D8B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3A759A-3D3F-FBDA-BCB9-4F363CA4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467613A-117C-D335-DA49-0C8AD3EB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3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903936-DD66-C372-F3E9-E99C2467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065ED3B-9E2B-A615-C283-4EC06CC8B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500080-8780-1BC3-58F2-6BAB32885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282F89-41E3-D681-FE4B-ECA37B23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9907B7-91A3-003D-BA00-81043F7E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081CC9-7246-2307-315E-901B7F47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4168814-00F9-8BD6-049E-8559C634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FD50C7-9714-FD4C-4D3A-01C9DFA7F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DD276D-66C6-E2AC-7ECA-A643E9C43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B64DAE-43F9-975C-C9D5-152C88128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E28420-54AF-A4F1-6C52-96D981212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ilmastodieetti.ymparisto.fi/ilmastodieett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sitra.fi/hankkeet/100-fiksua-arjen-tekoa/#100-fiksua-tekoa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mmons.wikimedia.org/wiki/File:Atmosphere_layers-fi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.wikipedia.org/wiki/Ilmakeh%C3%A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rcGAH2HZlU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YIilMaVlw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YIilMaVlwI?feature=oembed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C3B464-689B-A3C3-A0AE-A66B8F93E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fi-FI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Ilmastonmuutos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4F5757-70B1-CDD3-ECBC-48F42213F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65125"/>
          </a:xfrm>
        </p:spPr>
        <p:txBody>
          <a:bodyPr anchor="t">
            <a:normAutofit/>
          </a:bodyPr>
          <a:lstStyle/>
          <a:p>
            <a:r>
              <a:rPr lang="fi-FI" sz="1600">
                <a:solidFill>
                  <a:schemeClr val="tx1">
                    <a:lumMod val="85000"/>
                    <a:lumOff val="15000"/>
                  </a:schemeClr>
                </a:solidFill>
              </a:rPr>
              <a:t>Ilmiö ja ilmastovastuulliset teot</a:t>
            </a:r>
          </a:p>
        </p:txBody>
      </p:sp>
      <p:pic>
        <p:nvPicPr>
          <p:cNvPr id="4" name="Picture 3" descr="Polaariseen karhu pariskunnat lumi">
            <a:extLst>
              <a:ext uri="{FF2B5EF4-FFF2-40B4-BE49-F238E27FC236}">
                <a16:creationId xmlns:a16="http://schemas.microsoft.com/office/drawing/2014/main" id="{41BCA37D-11BC-FD43-3A8A-05A5F63C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16547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75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DA347E-4424-421C-9068-4A79E146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43649" cy="1287135"/>
          </a:xfrm>
        </p:spPr>
        <p:txBody>
          <a:bodyPr>
            <a:normAutofit/>
          </a:bodyPr>
          <a:lstStyle/>
          <a:p>
            <a:r>
              <a:rPr lang="fi-FI" sz="3200" dirty="0"/>
              <a:t>Ilmastonmuutoksen vaikutuksia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F54D4A-D2D1-4D80-9AE0-E8B5C4E65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260"/>
            <a:ext cx="4619621" cy="4524703"/>
          </a:xfrm>
        </p:spPr>
        <p:txBody>
          <a:bodyPr>
            <a:normAutofit/>
          </a:bodyPr>
          <a:lstStyle/>
          <a:p>
            <a:r>
              <a:rPr lang="fi-FI" sz="1000" dirty="0"/>
              <a:t> </a:t>
            </a:r>
            <a:r>
              <a:rPr lang="fi-FI" sz="1200" b="1" dirty="0"/>
              <a:t>Ilmastonmuutoksessa maapallon keskilämpötilan lämpeneminen aiheuttaa paljon erilaisia muutoksia ilmastoon</a:t>
            </a:r>
          </a:p>
          <a:p>
            <a:r>
              <a:rPr lang="fi-FI" sz="1000" b="1" i="1" dirty="0"/>
              <a:t> Ilmastonmuutoksen seurauksena esimerkiksi:</a:t>
            </a:r>
          </a:p>
          <a:p>
            <a:pPr marL="0" indent="0">
              <a:buNone/>
            </a:pPr>
            <a:r>
              <a:rPr lang="fi-FI" sz="1000" dirty="0"/>
              <a:t>     - </a:t>
            </a:r>
            <a:r>
              <a:rPr lang="fi-FI" sz="1200" dirty="0"/>
              <a:t>Vaaralliset helteet lisääntyvät</a:t>
            </a:r>
          </a:p>
          <a:p>
            <a:pPr marL="0" indent="0">
              <a:buNone/>
            </a:pPr>
            <a:r>
              <a:rPr lang="fi-FI" sz="1200" dirty="0"/>
              <a:t>     - Joillain alueilla voi olla ajoittain hyvin kylmää</a:t>
            </a:r>
          </a:p>
          <a:p>
            <a:pPr marL="0" indent="0">
              <a:buNone/>
            </a:pPr>
            <a:r>
              <a:rPr lang="fi-FI" sz="1200" dirty="0"/>
              <a:t>      - metsäpalot lisääntyvät</a:t>
            </a:r>
          </a:p>
          <a:p>
            <a:pPr marL="0" indent="0">
              <a:buNone/>
            </a:pPr>
            <a:r>
              <a:rPr lang="fi-FI" sz="1200" dirty="0"/>
              <a:t>     -  kuivuus lisääntyy joillain alueilla</a:t>
            </a:r>
          </a:p>
          <a:p>
            <a:pPr marL="0" indent="0">
              <a:buNone/>
            </a:pPr>
            <a:r>
              <a:rPr lang="fi-FI" sz="1200" dirty="0"/>
              <a:t>     - sademäärät lisääntyvät, rankkasateet lisääntyvät</a:t>
            </a:r>
          </a:p>
          <a:p>
            <a:pPr marL="0" indent="0">
              <a:buNone/>
            </a:pPr>
            <a:r>
              <a:rPr lang="fi-FI" sz="1200" dirty="0"/>
              <a:t>    - hirmumyrskyt voimistuvat</a:t>
            </a:r>
          </a:p>
          <a:p>
            <a:pPr marL="0" indent="0">
              <a:buNone/>
            </a:pPr>
            <a:r>
              <a:rPr lang="fi-FI" sz="1200" dirty="0"/>
              <a:t>     - tulvat lisääntyvät</a:t>
            </a:r>
          </a:p>
          <a:p>
            <a:pPr marL="0" indent="0">
              <a:buNone/>
            </a:pPr>
            <a:r>
              <a:rPr lang="fi-FI" sz="1200" dirty="0"/>
              <a:t>      - jäätiköt sulavat arveltua nopeammin, lumen määrä vähenee</a:t>
            </a:r>
          </a:p>
          <a:p>
            <a:pPr marL="0" indent="0">
              <a:buNone/>
            </a:pPr>
            <a:r>
              <a:rPr lang="fi-FI" sz="1200" dirty="0"/>
              <a:t>      - meren pinta nousee</a:t>
            </a:r>
          </a:p>
          <a:p>
            <a:pPr marL="0" indent="0">
              <a:buNone/>
            </a:pPr>
            <a:r>
              <a:rPr lang="fi-FI" sz="1200" dirty="0"/>
              <a:t>     - merten happamoituminen lisääntyy</a:t>
            </a:r>
          </a:p>
          <a:p>
            <a:pPr marL="0" indent="0">
              <a:buNone/>
            </a:pPr>
            <a:r>
              <a:rPr lang="fi-FI" sz="1200" dirty="0"/>
              <a:t>     - joitain alueita voi jäädä kokonaan merenpinnan alle</a:t>
            </a:r>
          </a:p>
          <a:p>
            <a:pPr marL="0" indent="0">
              <a:buNone/>
            </a:pPr>
            <a:r>
              <a:rPr lang="fi-FI" sz="1200" dirty="0"/>
              <a:t>      - ilmakehän kaasukoostumus muuttuu</a:t>
            </a:r>
          </a:p>
          <a:p>
            <a:pPr marL="0" indent="0">
              <a:buNone/>
            </a:pPr>
            <a:endParaRPr lang="fi-FI" sz="1000" dirty="0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15DE728A-5E91-4DAE-AC8D-B0CC4C86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90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215960-52EB-438E-AA43-CA28041327C9}" type="datetime1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6/12/2024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lmakuva Antarktiksen jäävuorista">
            <a:extLst>
              <a:ext uri="{FF2B5EF4-FFF2-40B4-BE49-F238E27FC236}">
                <a16:creationId xmlns:a16="http://schemas.microsoft.com/office/drawing/2014/main" id="{2F48582D-0891-1C04-8685-E9CF8C6E3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9" r="2789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D98BDDCD-F2A2-4455-8C33-A462EC02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3429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Ilmastonmuutos</a:t>
            </a:r>
            <a:endParaRPr 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376BC8A2-B757-46F4-A413-3CFAF765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5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D256EA-2376-BCB3-A888-9FA9547B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278" y="514350"/>
            <a:ext cx="5748308" cy="5438775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 Luonnossa tämä merkitsee vaikeuksia monien eliölajien selviytymiselle, kun ne eivät ehdi sopeutua ilmaston nopeaan muuttumiseen.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>
                <a:solidFill>
                  <a:schemeClr val="tx1">
                    <a:alpha val="80000"/>
                  </a:schemeClr>
                </a:solidFill>
              </a:rPr>
              <a:t>Joillekin lajeille ilmastonmuutos myös tuo mukanaan hyötyä, esimerkiksi ne voivat levittäytyä laajemmalle alueelle ja niille riittää ravintoa paremmin kuin aiemmin.</a:t>
            </a:r>
          </a:p>
          <a:p>
            <a:pPr marL="457200" lvl="1" indent="0">
              <a:buNone/>
            </a:pPr>
            <a:endParaRPr lang="fi-FI" sz="16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fi-FI" sz="2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 Ihmisille ilmastonmuutos aiheuttaa luonnonolojen muutosten lisäksi yhteiskunnallista levottomuutta ja epätasa-arvoa, puutteita ihmisoikeuksien toteutumisessa, ruoantuotannon vaikeutumista, sairauksien esiintymisalueiden leviämistä ja taloudellista epävakautta.</a:t>
            </a:r>
          </a:p>
          <a:p>
            <a:pPr marL="0" indent="0">
              <a:buNone/>
            </a:pPr>
            <a:endParaRPr lang="fi-FI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fi-FI" sz="8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fi-FI" sz="8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fi-FI" sz="800" dirty="0">
                <a:solidFill>
                  <a:schemeClr val="tx1">
                    <a:alpha val="80000"/>
                  </a:schemeClr>
                </a:solidFill>
              </a:rPr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fi-FI" sz="800" dirty="0">
                <a:solidFill>
                  <a:schemeClr val="tx1">
                    <a:alpha val="80000"/>
                  </a:schemeClr>
                </a:solidFill>
              </a:rPr>
              <a:t>                                                                                                                                                               </a:t>
            </a:r>
          </a:p>
          <a:p>
            <a:endParaRPr lang="fi-FI" sz="8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1" name="Freeform: Shape 50">
            <a:extLst>
              <a:ext uri="{FF2B5EF4-FFF2-40B4-BE49-F238E27FC236}">
                <a16:creationId xmlns:a16="http://schemas.microsoft.com/office/drawing/2014/main" id="{D0F14822-B1F1-4730-A131-C3416A790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0930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52">
            <a:extLst>
              <a:ext uri="{FF2B5EF4-FFF2-40B4-BE49-F238E27FC236}">
                <a16:creationId xmlns:a16="http://schemas.microsoft.com/office/drawing/2014/main" id="{063F1D6B-3845-4F68-9803-39000080E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54502" cy="4167582"/>
          </a:xfrm>
          <a:custGeom>
            <a:avLst/>
            <a:gdLst>
              <a:gd name="connsiteX0" fmla="*/ 1209514 w 4154502"/>
              <a:gd name="connsiteY0" fmla="*/ 0 h 4167582"/>
              <a:gd name="connsiteX1" fmla="*/ 2782034 w 4154502"/>
              <a:gd name="connsiteY1" fmla="*/ 0 h 4167582"/>
              <a:gd name="connsiteX2" fmla="*/ 2836049 w 4154502"/>
              <a:gd name="connsiteY2" fmla="*/ 19770 h 4167582"/>
              <a:gd name="connsiteX3" fmla="*/ 4154502 w 4154502"/>
              <a:gd name="connsiteY3" fmla="*/ 2008854 h 4167582"/>
              <a:gd name="connsiteX4" fmla="*/ 1995774 w 4154502"/>
              <a:gd name="connsiteY4" fmla="*/ 4167582 h 4167582"/>
              <a:gd name="connsiteX5" fmla="*/ 6690 w 4154502"/>
              <a:gd name="connsiteY5" fmla="*/ 2849129 h 4167582"/>
              <a:gd name="connsiteX6" fmla="*/ 0 w 4154502"/>
              <a:gd name="connsiteY6" fmla="*/ 2830852 h 4167582"/>
              <a:gd name="connsiteX7" fmla="*/ 0 w 4154502"/>
              <a:gd name="connsiteY7" fmla="*/ 1186857 h 4167582"/>
              <a:gd name="connsiteX8" fmla="*/ 6690 w 4154502"/>
              <a:gd name="connsiteY8" fmla="*/ 1168580 h 4167582"/>
              <a:gd name="connsiteX9" fmla="*/ 1155500 w 4154502"/>
              <a:gd name="connsiteY9" fmla="*/ 19770 h 41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4167582">
                <a:moveTo>
                  <a:pt x="1209514" y="0"/>
                </a:moveTo>
                <a:lnTo>
                  <a:pt x="2782034" y="0"/>
                </a:lnTo>
                <a:lnTo>
                  <a:pt x="2836049" y="19770"/>
                </a:lnTo>
                <a:cubicBezTo>
                  <a:pt x="3610849" y="347482"/>
                  <a:pt x="4154502" y="1114679"/>
                  <a:pt x="4154502" y="2008854"/>
                </a:cubicBezTo>
                <a:cubicBezTo>
                  <a:pt x="4154502" y="3201087"/>
                  <a:pt x="3188007" y="4167582"/>
                  <a:pt x="1995774" y="4167582"/>
                </a:cubicBezTo>
                <a:cubicBezTo>
                  <a:pt x="1101599" y="4167582"/>
                  <a:pt x="334402" y="3623929"/>
                  <a:pt x="6690" y="2849129"/>
                </a:cubicBezTo>
                <a:lnTo>
                  <a:pt x="0" y="2830852"/>
                </a:lnTo>
                <a:lnTo>
                  <a:pt x="0" y="1186857"/>
                </a:lnTo>
                <a:lnTo>
                  <a:pt x="6690" y="1168580"/>
                </a:lnTo>
                <a:cubicBezTo>
                  <a:pt x="225165" y="652046"/>
                  <a:pt x="638966" y="238245"/>
                  <a:pt x="1155500" y="197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Naali lumessa">
            <a:extLst>
              <a:ext uri="{FF2B5EF4-FFF2-40B4-BE49-F238E27FC236}">
                <a16:creationId xmlns:a16="http://schemas.microsoft.com/office/drawing/2014/main" id="{51C8E10F-99D0-1376-89E8-AE11FACD7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28092" b="1"/>
          <a:stretch/>
        </p:blipFill>
        <p:spPr>
          <a:xfrm>
            <a:off x="-3" y="10"/>
            <a:ext cx="4317456" cy="4167571"/>
          </a:xfrm>
          <a:custGeom>
            <a:avLst/>
            <a:gdLst/>
            <a:ahLst/>
            <a:cxnLst/>
            <a:rect l="l" t="t" r="r" b="b"/>
            <a:pathLst>
              <a:path w="4317456" h="4167581">
                <a:moveTo>
                  <a:pt x="1372466" y="0"/>
                </a:moveTo>
                <a:lnTo>
                  <a:pt x="2944990" y="0"/>
                </a:lnTo>
                <a:lnTo>
                  <a:pt x="2999002" y="19769"/>
                </a:lnTo>
                <a:cubicBezTo>
                  <a:pt x="3773802" y="347482"/>
                  <a:pt x="4317456" y="1114680"/>
                  <a:pt x="4317456" y="2008853"/>
                </a:cubicBezTo>
                <a:cubicBezTo>
                  <a:pt x="4317456" y="3201085"/>
                  <a:pt x="3350960" y="4167581"/>
                  <a:pt x="2158728" y="4167581"/>
                </a:cubicBezTo>
                <a:cubicBezTo>
                  <a:pt x="966497" y="4167581"/>
                  <a:pt x="0" y="3201085"/>
                  <a:pt x="0" y="2008853"/>
                </a:cubicBezTo>
                <a:cubicBezTo>
                  <a:pt x="0" y="1114680"/>
                  <a:pt x="543654" y="347482"/>
                  <a:pt x="1318454" y="19769"/>
                </a:cubicBezTo>
                <a:close/>
              </a:path>
            </a:pathLst>
          </a:custGeom>
        </p:spPr>
      </p:pic>
      <p:pic>
        <p:nvPicPr>
          <p:cNvPr id="6" name="Kuva 5" descr="Kuva, joka sisältää kohteen piha-, taivas, pilvi, kansa&#10;&#10;Kuvaus luotu automaattisesti">
            <a:extLst>
              <a:ext uri="{FF2B5EF4-FFF2-40B4-BE49-F238E27FC236}">
                <a16:creationId xmlns:a16="http://schemas.microsoft.com/office/drawing/2014/main" id="{0200DB1C-E564-35BF-D7E2-97ED5E01E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0" r="2" b="2"/>
          <a:stretch/>
        </p:blipFill>
        <p:spPr>
          <a:xfrm>
            <a:off x="2767505" y="3942512"/>
            <a:ext cx="3238727" cy="2915488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C6C6FA52-B664-419A-A212-125E50579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825" y="1771652"/>
            <a:ext cx="3486643" cy="2754874"/>
            <a:chOff x="1303825" y="1771652"/>
            <a:chExt cx="3486643" cy="2754874"/>
          </a:xfrm>
        </p:grpSpPr>
        <p:sp>
          <p:nvSpPr>
            <p:cNvPr id="5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18953" y="17716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04045" y="3208746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1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825" y="4368981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0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944427-B8C5-4DA5-A01E-180D0D5A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92452"/>
            <a:ext cx="10905066" cy="688784"/>
          </a:xfrm>
        </p:spPr>
        <p:txBody>
          <a:bodyPr>
            <a:normAutofit/>
          </a:bodyPr>
          <a:lstStyle/>
          <a:p>
            <a:r>
              <a:rPr lang="fi-FI" sz="3600" dirty="0"/>
              <a:t>Hiilijalanjälki</a:t>
            </a:r>
          </a:p>
        </p:txBody>
      </p:sp>
      <p:sp>
        <p:nvSpPr>
          <p:cNvPr id="29" name="Content Placeholder 16">
            <a:extLst>
              <a:ext uri="{FF2B5EF4-FFF2-40B4-BE49-F238E27FC236}">
                <a16:creationId xmlns:a16="http://schemas.microsoft.com/office/drawing/2014/main" id="{B6B0713F-F1E3-408E-8148-BDA98831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58" y="967654"/>
            <a:ext cx="6218971" cy="5775855"/>
          </a:xfrm>
        </p:spPr>
        <p:txBody>
          <a:bodyPr>
            <a:normAutofit fontScale="92500" lnSpcReduction="20000"/>
          </a:bodyPr>
          <a:lstStyle/>
          <a:p>
            <a:r>
              <a:rPr lang="fi-FI" sz="2000" dirty="0">
                <a:solidFill>
                  <a:srgbClr val="2A2A2A"/>
                </a:solidFill>
                <a:latin typeface="brandon-grotesque"/>
              </a:rPr>
              <a:t>Tarkoittaa jonkin tuotteen, toiminnan tai palvelun aiheuttamaa ilmastokuormaa  </a:t>
            </a:r>
          </a:p>
          <a:p>
            <a:pPr marL="457200" lvl="1" indent="0">
              <a:buNone/>
            </a:pPr>
            <a:r>
              <a:rPr lang="fi-FI" sz="2000" dirty="0">
                <a:solidFill>
                  <a:srgbClr val="2A2A2A"/>
                </a:solidFill>
                <a:latin typeface="brandon-grotesque"/>
              </a:rPr>
              <a:t>eli kuinka paljon kasvihuonekaasuja  tuotteen tai      toiminnan elinkaaren aikana syntyy.</a:t>
            </a:r>
          </a:p>
          <a:p>
            <a:pPr marL="457200" lvl="1" indent="0">
              <a:buNone/>
            </a:pPr>
            <a:endParaRPr lang="en-US" sz="2000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 </a:t>
            </a: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Hiilijalanjälki lasketaan kolmelle kasvihuonekaasulle (hiilidioksidi CO2, metaani CH4 ja typpioksiduuli N2O) ja ilmaistaan hiilidioksidiekvivalentteina (CO2eqv). </a:t>
            </a:r>
            <a:endParaRPr lang="fi-FI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r>
              <a:rPr lang="fi-FI" sz="2000" i="1" dirty="0">
                <a:solidFill>
                  <a:srgbClr val="2A2A2A"/>
                </a:solidFill>
                <a:latin typeface="brandon-grotesque"/>
              </a:rPr>
              <a:t>Kasvihuonekaasupäästöjen yhteismittana käytetään hiilidioksidiekvivalenttia. </a:t>
            </a:r>
            <a:r>
              <a:rPr lang="fi-FI" sz="2000" dirty="0">
                <a:solidFill>
                  <a:srgbClr val="2A2A2A"/>
                </a:solidFill>
                <a:latin typeface="brandon-grotesque"/>
              </a:rPr>
              <a:t>Sen</a:t>
            </a:r>
            <a:r>
              <a:rPr lang="fi-FI" sz="2000" i="1" dirty="0">
                <a:solidFill>
                  <a:srgbClr val="2A2A2A"/>
                </a:solidFill>
                <a:latin typeface="brandon-grotesque"/>
              </a:rPr>
              <a:t> </a:t>
            </a:r>
            <a:r>
              <a:rPr lang="fi-FI" sz="2000" dirty="0">
                <a:solidFill>
                  <a:srgbClr val="2A2A2A"/>
                </a:solidFill>
                <a:latin typeface="brandon-grotesque"/>
              </a:rPr>
              <a:t>avulla voidaan laskea yhteen eri kasvihuonekaasujen päästöjen vaikutus kasvihuoneilmiön voimistumiseen. Päästöt </a:t>
            </a:r>
            <a:r>
              <a:rPr lang="fi-FI" sz="2000" dirty="0" err="1">
                <a:solidFill>
                  <a:srgbClr val="2A2A2A"/>
                </a:solidFill>
                <a:latin typeface="brandon-grotesque"/>
              </a:rPr>
              <a:t>yhteismitallistetaan</a:t>
            </a:r>
            <a:r>
              <a:rPr lang="fi-FI" sz="2000" dirty="0">
                <a:solidFill>
                  <a:srgbClr val="2A2A2A"/>
                </a:solidFill>
                <a:latin typeface="brandon-grotesque"/>
              </a:rPr>
              <a:t> eli muunnetaan ekvivalenttiseksi hiilidioksidiksi lämmityspotentiaalikertoimen avulla.</a:t>
            </a:r>
          </a:p>
          <a:p>
            <a:r>
              <a:rPr lang="fi-FI" sz="2000" dirty="0">
                <a:solidFill>
                  <a:srgbClr val="2A2A2A"/>
                </a:solidFill>
                <a:latin typeface="brandon-grotesque"/>
              </a:rPr>
              <a:t>Auttaa kohdentamaan toimet oikeisiin asioihin. </a:t>
            </a:r>
          </a:p>
          <a:p>
            <a:r>
              <a:rPr lang="fi-FI" sz="2000" dirty="0">
                <a:solidFill>
                  <a:srgbClr val="2A2A2A"/>
                </a:solidFill>
                <a:latin typeface="brandon-grotesque"/>
              </a:rPr>
              <a:t>Antaa konkreettista tietoa siitä, onko muutoksilla ollut vaikutusta.</a:t>
            </a:r>
          </a:p>
          <a:p>
            <a:r>
              <a:rPr lang="fi-FI" sz="2000" dirty="0">
                <a:solidFill>
                  <a:srgbClr val="2A2A2A"/>
                </a:solidFill>
                <a:latin typeface="brandon-grotesque"/>
              </a:rPr>
              <a:t>”Enemmän tekoja, vähemmän puhetta.”</a:t>
            </a:r>
            <a:endParaRPr lang="en-US" sz="2000" dirty="0"/>
          </a:p>
          <a:p>
            <a:r>
              <a:rPr lang="en-US" sz="2000" dirty="0">
                <a:hlinkClick r:id="rId2"/>
              </a:rPr>
              <a:t>https://ilmastodieetti.ymparisto.fi/ilmastodieetti/</a:t>
            </a:r>
            <a:endParaRPr lang="en-US" sz="2000" dirty="0"/>
          </a:p>
          <a:p>
            <a:r>
              <a:rPr lang="en-US" sz="2000" dirty="0"/>
              <a:t>Ilmasto-opas.fi</a:t>
            </a:r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79BF2B02-2492-4FAD-9FC0-EC3205F431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35" y="516412"/>
            <a:ext cx="5610150" cy="4361892"/>
          </a:xfrm>
          <a:prstGeom prst="rect">
            <a:avLst/>
          </a:prstGeom>
        </p:spPr>
      </p:pic>
      <p:sp>
        <p:nvSpPr>
          <p:cNvPr id="14" name="Nuoli: Oikea 13">
            <a:extLst>
              <a:ext uri="{FF2B5EF4-FFF2-40B4-BE49-F238E27FC236}">
                <a16:creationId xmlns:a16="http://schemas.microsoft.com/office/drawing/2014/main" id="{198BE7D3-B789-40EA-8750-54A144D5849D}"/>
              </a:ext>
            </a:extLst>
          </p:cNvPr>
          <p:cNvSpPr/>
          <p:nvPr/>
        </p:nvSpPr>
        <p:spPr>
          <a:xfrm>
            <a:off x="674203" y="1744808"/>
            <a:ext cx="3810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623839E-E840-4155-AFB7-D51B7354B2BC}"/>
              </a:ext>
            </a:extLst>
          </p:cNvPr>
          <p:cNvSpPr txBox="1"/>
          <p:nvPr/>
        </p:nvSpPr>
        <p:spPr>
          <a:xfrm>
            <a:off x="6622035" y="4964678"/>
            <a:ext cx="4597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HIILINEUTRAALI = ILMAKEHÄÄN EI TULE LISÄÄ HIILTÄ. TUOTETTUJEN HIILIDIOKSIDIPÄÄSTÖJEN VERRAN SIDOTAAN, ESIMERKIKSI METSÄT JA MERET SITOVAT HIILIDIOKSIDIA ITSEENSÄ.  </a:t>
            </a:r>
          </a:p>
        </p:txBody>
      </p:sp>
    </p:spTree>
    <p:extLst>
      <p:ext uri="{BB962C8B-B14F-4D97-AF65-F5344CB8AC3E}">
        <p14:creationId xmlns:p14="http://schemas.microsoft.com/office/powerpoint/2010/main" val="76660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817F14-520A-4C02-9327-61E4D42D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24.3.2021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1C709C-1C19-428B-B23C-BF66ED45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@Omnia/CrnetOY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422C26-C34D-4578-AE0F-356E417C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6FEAE-A343-4776-8E06-B1A2196F94F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760EE7E3-B6B6-4FF3-8A75-1A2BB84E0167}"/>
              </a:ext>
            </a:extLst>
          </p:cNvPr>
          <p:cNvSpPr/>
          <p:nvPr/>
        </p:nvSpPr>
        <p:spPr>
          <a:xfrm>
            <a:off x="162660" y="795815"/>
            <a:ext cx="135108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Eettistä tehokkuutta</a:t>
            </a:r>
            <a:endParaRPr kumimoji="0" lang="fi-FI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A9D3986-3187-44FC-A64B-BA4D8123A56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14200" y="142920"/>
            <a:ext cx="1102872" cy="561755"/>
          </a:xfrm>
          <a:prstGeom prst="rect">
            <a:avLst/>
          </a:prstGeom>
          <a:ln>
            <a:noFill/>
          </a:ln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C2CD6870-243D-48D1-9C43-9E5D1815543D}"/>
              </a:ext>
            </a:extLst>
          </p:cNvPr>
          <p:cNvSpPr txBox="1"/>
          <p:nvPr/>
        </p:nvSpPr>
        <p:spPr>
          <a:xfrm>
            <a:off x="1735428" y="278184"/>
            <a:ext cx="826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Espoon seudun koulutuskuntayhtymä Omnia hiilijalanjäljen laskenta vuodelta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5F8CC2B-2C75-457F-A269-0BB0C6A14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123" y="38567"/>
            <a:ext cx="1832714" cy="757522"/>
          </a:xfrm>
          <a:prstGeom prst="rect">
            <a:avLst/>
          </a:prstGeom>
        </p:spPr>
      </p:pic>
      <p:graphicFrame>
        <p:nvGraphicFramePr>
          <p:cNvPr id="14" name="Kaavio 13">
            <a:extLst>
              <a:ext uri="{FF2B5EF4-FFF2-40B4-BE49-F238E27FC236}">
                <a16:creationId xmlns:a16="http://schemas.microsoft.com/office/drawing/2014/main" id="{55932B01-8731-4FAA-A56B-27D71C388AFF}"/>
              </a:ext>
            </a:extLst>
          </p:cNvPr>
          <p:cNvGraphicFramePr>
            <a:graphicFrameLocks/>
          </p:cNvGraphicFramePr>
          <p:nvPr/>
        </p:nvGraphicFramePr>
        <p:xfrm>
          <a:off x="1735428" y="1101611"/>
          <a:ext cx="7715250" cy="512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088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1009EF-64E4-4B22-A07D-9BCF13B7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8F3B0-6424-4CC7-AD02-FD04C30E00E7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12.6.2024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DD894E-6E37-4FD8-82ED-154FD030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D49C34-22FC-4FC4-A8CE-DA50F045F6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55638"/>
            <a:ext cx="10823575" cy="922337"/>
          </a:xfrm>
        </p:spPr>
        <p:txBody>
          <a:bodyPr/>
          <a:lstStyle/>
          <a:p>
            <a:r>
              <a:rPr lang="fi-FI" dirty="0"/>
              <a:t>Sitoumus 2050: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7047DF9-B237-4A75-959A-D803F0518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3" y="1330217"/>
            <a:ext cx="11938614" cy="41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3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6C82BA9-AC18-42EE-96ED-9F29EEA73E9C}"/>
              </a:ext>
            </a:extLst>
          </p:cNvPr>
          <p:cNvSpPr txBox="1"/>
          <p:nvPr/>
        </p:nvSpPr>
        <p:spPr>
          <a:xfrm>
            <a:off x="1424710" y="5092065"/>
            <a:ext cx="9079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Erilaiset laskurit ja testit auttavat yksittäisiä ihmisiä / yrityksiä ja organisaatioita mittaamaan ja arvioimaan omaa vaikutusta ympäristöön sekä tunnistamaan keskeisiä kehityskohteita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E27255F-4061-4183-803F-4CFDF46EC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9" y="487681"/>
            <a:ext cx="9079676" cy="44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B1455A-370A-48C4-AC9C-9D819956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85" y="473263"/>
            <a:ext cx="10822272" cy="923333"/>
          </a:xfrm>
        </p:spPr>
        <p:txBody>
          <a:bodyPr/>
          <a:lstStyle/>
          <a:p>
            <a:r>
              <a:rPr lang="fi-FI" dirty="0"/>
              <a:t>Mitä Elämäntapatestin tulos tarkoittaa?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27DA26-C714-4174-9899-D3C9D7972E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8F3B0-6424-4CC7-AD02-FD04C30E00E7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12.6.2024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C3C52E-9969-49D2-ADC2-05ADF2FBF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6EB3348-66F5-40A8-B20F-84126730ADAB}"/>
              </a:ext>
            </a:extLst>
          </p:cNvPr>
          <p:cNvGrpSpPr/>
          <p:nvPr/>
        </p:nvGrpSpPr>
        <p:grpSpPr>
          <a:xfrm>
            <a:off x="503685" y="1974148"/>
            <a:ext cx="10307189" cy="4236151"/>
            <a:chOff x="421493" y="1518461"/>
            <a:chExt cx="7562624" cy="2909702"/>
          </a:xfrm>
        </p:grpSpPr>
        <p:pic>
          <p:nvPicPr>
            <p:cNvPr id="7" name="Kuva 6" descr="Kuva, joka sisältää kohteen pöytä&#10;&#10;Kuvaus luotu automaattisesti">
              <a:extLst>
                <a:ext uri="{FF2B5EF4-FFF2-40B4-BE49-F238E27FC236}">
                  <a16:creationId xmlns:a16="http://schemas.microsoft.com/office/drawing/2014/main" id="{996A2C04-6158-4BC3-8D87-CEA86255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493" y="1518461"/>
              <a:ext cx="7562623" cy="2909702"/>
            </a:xfrm>
            <a:prstGeom prst="rect">
              <a:avLst/>
            </a:prstGeom>
          </p:spPr>
        </p:pic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D8836A7D-2407-4C2A-B589-574AAC0C7CE4}"/>
                </a:ext>
              </a:extLst>
            </p:cNvPr>
            <p:cNvSpPr txBox="1"/>
            <p:nvPr/>
          </p:nvSpPr>
          <p:spPr>
            <a:xfrm>
              <a:off x="3615887" y="1665194"/>
              <a:ext cx="1972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Oma tulos</a:t>
              </a:r>
            </a:p>
          </p:txBody>
        </p:sp>
        <p:sp>
          <p:nvSpPr>
            <p:cNvPr id="10" name="Nuoli: Ylös 9">
              <a:extLst>
                <a:ext uri="{FF2B5EF4-FFF2-40B4-BE49-F238E27FC236}">
                  <a16:creationId xmlns:a16="http://schemas.microsoft.com/office/drawing/2014/main" id="{1ED112AE-7C06-45BB-B721-5C267770A3EE}"/>
                </a:ext>
              </a:extLst>
            </p:cNvPr>
            <p:cNvSpPr/>
            <p:nvPr/>
          </p:nvSpPr>
          <p:spPr>
            <a:xfrm rot="16200000">
              <a:off x="2859211" y="1470610"/>
              <a:ext cx="431515" cy="7268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20A6722F-E681-48D9-82D7-0F01155C0410}"/>
                </a:ext>
              </a:extLst>
            </p:cNvPr>
            <p:cNvSpPr/>
            <p:nvPr/>
          </p:nvSpPr>
          <p:spPr>
            <a:xfrm>
              <a:off x="421494" y="1518461"/>
              <a:ext cx="7562623" cy="12966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F03FA06-4421-4572-BE79-0791E69FDAB7}"/>
              </a:ext>
            </a:extLst>
          </p:cNvPr>
          <p:cNvSpPr txBox="1"/>
          <p:nvPr/>
        </p:nvSpPr>
        <p:spPr>
          <a:xfrm>
            <a:off x="7081520" y="4439467"/>
            <a:ext cx="473456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Tavoite: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3000 kg (vuonna 2030)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600 kg (vuonna 2050)</a:t>
            </a:r>
          </a:p>
        </p:txBody>
      </p:sp>
    </p:spTree>
    <p:extLst>
      <p:ext uri="{BB962C8B-B14F-4D97-AF65-F5344CB8AC3E}">
        <p14:creationId xmlns:p14="http://schemas.microsoft.com/office/powerpoint/2010/main" val="9463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75A8FE-93D8-47AB-B3F7-96F47C0F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https://www.sitra.fi/hankkeet/100-fiksua-arjen-tekoa/#100-fiksua-tekoa</a:t>
            </a:r>
            <a:r>
              <a:rPr lang="fi-FI" dirty="0"/>
              <a:t> </a:t>
            </a:r>
          </a:p>
        </p:txBody>
      </p:sp>
      <p:pic>
        <p:nvPicPr>
          <p:cNvPr id="5" name="Kuva 4" descr="Kuva, joka sisältää kohteen teksti, erilainen&#10;&#10;Kuvaus luotu automaattisesti">
            <a:extLst>
              <a:ext uri="{FF2B5EF4-FFF2-40B4-BE49-F238E27FC236}">
                <a16:creationId xmlns:a16="http://schemas.microsoft.com/office/drawing/2014/main" id="{5AD76E39-80F0-43E6-9E91-7A6FE0FF3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1" y="2346182"/>
            <a:ext cx="11081319" cy="36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3FC2F6B-1D3E-1390-583F-C4B66882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115" y="623276"/>
            <a:ext cx="8074815" cy="1226692"/>
          </a:xfrm>
        </p:spPr>
        <p:txBody>
          <a:bodyPr anchor="ctr">
            <a:normAutofit/>
          </a:bodyPr>
          <a:lstStyle/>
          <a:p>
            <a:r>
              <a:rPr lang="fi-FI" dirty="0"/>
              <a:t>Kasvihuoneilmiö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F32D5A-CD4D-D5AD-D302-45F4DBB43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12" y="1674814"/>
            <a:ext cx="8612738" cy="4468811"/>
          </a:xfrm>
        </p:spPr>
        <p:txBody>
          <a:bodyPr anchor="t">
            <a:normAutofit fontScale="92500" lnSpcReduction="10000"/>
          </a:bodyPr>
          <a:lstStyle/>
          <a:p>
            <a:r>
              <a:rPr lang="fi-FI" sz="2400" dirty="0"/>
              <a:t>Maapallolla kaikki energia saadaan auringosta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Kasvihuoneilmiössä energia tulee auringosta lyhytaaltoisena sähkömagneettisena säteilynä </a:t>
            </a:r>
          </a:p>
          <a:p>
            <a:pPr marL="0" indent="0">
              <a:buNone/>
            </a:pPr>
            <a:endParaRPr lang="fi-FI" sz="1500" dirty="0"/>
          </a:p>
          <a:p>
            <a:r>
              <a:rPr lang="fi-FI" sz="2000" dirty="0"/>
              <a:t>Luonnollinen kasvihuoneilmiö on tärkeää maapallon elinsuhteiden kannalta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Tämän seurauksena ilmakehä toimii ikään kuin lämmittävänä peittona maapallollemme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 Maapallolla olisi paljon kylmempää ilman sitä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 Kasvihuoneilmiö onkin välttämätön elämän ylläpitämiseen ja tarpeisiin</a:t>
            </a:r>
          </a:p>
          <a:p>
            <a:r>
              <a:rPr lang="fi-FI" sz="2000" dirty="0"/>
              <a:t>Maan ilmakehä toimii samantapaisesti kuin kasvihuoneen lasit. Ilmakehä estää Auringon tuottamaa lämpöä karkaamasta takaisin avaruuteen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Kasvihuoneilmiön aiheuttavat kasvihuonekaasut, joita ovat muun muassa hiilidioksidi (C0²), metaani(CH⁴), dityppioksidi (N²O =ilokaasu), otsoni (O³) ja vesihöyry (H²O)</a:t>
            </a:r>
          </a:p>
          <a:p>
            <a:endParaRPr lang="fi-FI" sz="1500" dirty="0"/>
          </a:p>
        </p:txBody>
      </p:sp>
      <p:pic>
        <p:nvPicPr>
          <p:cNvPr id="5" name="Kuva 4" descr="Lämmittelevä kissa">
            <a:extLst>
              <a:ext uri="{FF2B5EF4-FFF2-40B4-BE49-F238E27FC236}">
                <a16:creationId xmlns:a16="http://schemas.microsoft.com/office/drawing/2014/main" id="{BD4F524F-B069-852A-B7AB-DA307E37B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18" y="1163555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9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07A905-03CB-4F87-8E83-12989C7F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92" y="5897834"/>
            <a:ext cx="5695191" cy="1171445"/>
          </a:xfrm>
        </p:spPr>
        <p:txBody>
          <a:bodyPr>
            <a:normAutofit/>
          </a:bodyPr>
          <a:lstStyle/>
          <a:p>
            <a:r>
              <a:rPr lang="fi-FI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Kuva: https://commons.wikimedia.org/wiki/File:Atmosphere_layers-fi.svg</a:t>
            </a:r>
            <a:endParaRPr lang="fi-FI" sz="11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97136A2-550A-47F6-904D-1D6ADD45F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" y="86497"/>
            <a:ext cx="1330412" cy="6771503"/>
          </a:xfrm>
        </p:spPr>
      </p:pic>
      <p:pic>
        <p:nvPicPr>
          <p:cNvPr id="2050" name="Picture 2" descr="140 &#10;130 &#10;120 &#10;110 &#10;100 &#10;90 &#10;80 &#10;70 &#10;60 &#10;50 &#10;40 &#10;30 &#10;20 &#10;10 &#10;eso &#10;Strato &#10;Tro &#10;-80 &#10;aussl &#10;aussl &#10;-60 &#10;deo &#10;ermo fããr &#10;esosfããri &#10;StratoSfããr &#10;Troposfããri &#10;mi &#10;87 &#10;81 &#10;75 &#10;68 &#10;62 &#10;56 &#10;43 &#10;37 &#10;31 &#10;25 &#10;19 &#10;12 &#10;-100 &#10;-40 &#10;-20 &#10;Lámpótila C &#10;20 &#10;40 &#10;60 ">
            <a:extLst>
              <a:ext uri="{FF2B5EF4-FFF2-40B4-BE49-F238E27FC236}">
                <a16:creationId xmlns:a16="http://schemas.microsoft.com/office/drawing/2014/main" id="{0A96243F-3501-4D2C-B728-CA916BB3E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80" y="1160504"/>
            <a:ext cx="4601519" cy="56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0BE5D1F-8F63-46C2-B285-53AED135E547}"/>
              </a:ext>
            </a:extLst>
          </p:cNvPr>
          <p:cNvSpPr txBox="1"/>
          <p:nvPr/>
        </p:nvSpPr>
        <p:spPr>
          <a:xfrm>
            <a:off x="8638254" y="709694"/>
            <a:ext cx="3867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Kuva: https://fi.wikipedia.org/wiki/Ilmakeh%C3%A4</a:t>
            </a:r>
            <a:endParaRPr lang="fi-FI" sz="11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95F48AB-1AC4-4D81-942F-D110C1FB43BD}"/>
              </a:ext>
            </a:extLst>
          </p:cNvPr>
          <p:cNvSpPr txBox="1"/>
          <p:nvPr/>
        </p:nvSpPr>
        <p:spPr>
          <a:xfrm>
            <a:off x="2507530" y="840499"/>
            <a:ext cx="432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accent1">
                    <a:lumMod val="50000"/>
                  </a:schemeClr>
                </a:solidFill>
              </a:rPr>
              <a:t>Kuvia ilmakehän kerroksista</a:t>
            </a:r>
          </a:p>
        </p:txBody>
      </p:sp>
    </p:spTree>
    <p:extLst>
      <p:ext uri="{BB962C8B-B14F-4D97-AF65-F5344CB8AC3E}">
        <p14:creationId xmlns:p14="http://schemas.microsoft.com/office/powerpoint/2010/main" val="190680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0C8B8FD-1E89-43DE-A1B1-5F7D8B81E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" y="512762"/>
            <a:ext cx="5753771" cy="482271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6E34760-531E-4442-974A-0399221E7EDC}"/>
              </a:ext>
            </a:extLst>
          </p:cNvPr>
          <p:cNvSpPr txBox="1"/>
          <p:nvPr/>
        </p:nvSpPr>
        <p:spPr>
          <a:xfrm>
            <a:off x="1072625" y="5783590"/>
            <a:ext cx="315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 Adobe </a:t>
            </a:r>
            <a:r>
              <a:rPr lang="fi-FI" sz="1100" dirty="0" err="1"/>
              <a:t>Stock</a:t>
            </a:r>
            <a:r>
              <a:rPr lang="fi-FI" sz="1100" dirty="0"/>
              <a:t>: Blueringmedia.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70EFB6C-A318-48DA-9C77-6D8E2FCDF72F}"/>
              </a:ext>
            </a:extLst>
          </p:cNvPr>
          <p:cNvSpPr txBox="1"/>
          <p:nvPr/>
        </p:nvSpPr>
        <p:spPr>
          <a:xfrm>
            <a:off x="7164279" y="630315"/>
            <a:ext cx="37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VOIMISTUNUT KASVIHUONEILMIÖ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F03DDDD-0F18-46FF-9559-99A7D4A11B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6" b="5906"/>
          <a:stretch/>
        </p:blipFill>
        <p:spPr>
          <a:xfrm>
            <a:off x="6565965" y="1363366"/>
            <a:ext cx="5489911" cy="4131267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E2481067-CD05-4992-B292-0F6C6F6071FE}"/>
              </a:ext>
            </a:extLst>
          </p:cNvPr>
          <p:cNvSpPr txBox="1"/>
          <p:nvPr/>
        </p:nvSpPr>
        <p:spPr>
          <a:xfrm>
            <a:off x="6968971" y="5783590"/>
            <a:ext cx="3355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i-FI" sz="1100" dirty="0">
                <a:solidFill>
                  <a:srgbClr val="8E8E8E"/>
                </a:solidFill>
                <a:latin typeface="adobe-clean"/>
              </a:rPr>
              <a:t>Kuva: Adobe </a:t>
            </a:r>
            <a:r>
              <a:rPr lang="fi-FI" sz="1100" dirty="0" err="1">
                <a:solidFill>
                  <a:srgbClr val="8E8E8E"/>
                </a:solidFill>
                <a:latin typeface="adobe-clean"/>
              </a:rPr>
              <a:t>Stock</a:t>
            </a:r>
            <a:r>
              <a:rPr lang="fi-FI" sz="1100" dirty="0">
                <a:solidFill>
                  <a:srgbClr val="8E8E8E"/>
                </a:solidFill>
                <a:latin typeface="adobe-clean"/>
              </a:rPr>
              <a:t>:</a:t>
            </a:r>
            <a:r>
              <a:rPr lang="fi-FI" sz="1100" dirty="0">
                <a:solidFill>
                  <a:srgbClr val="8E8E8E"/>
                </a:solidFill>
                <a:effectLst/>
                <a:latin typeface="adobe-clean"/>
              </a:rPr>
              <a:t> </a:t>
            </a:r>
            <a:r>
              <a:rPr lang="fi-FI" sz="1100" dirty="0">
                <a:effectLst/>
                <a:latin typeface="adobe-clean"/>
              </a:rPr>
              <a:t>B</a:t>
            </a:r>
            <a:r>
              <a:rPr lang="fi-FI" sz="1100" strike="noStrike" dirty="0">
                <a:effectLst/>
                <a:latin typeface="adobe-clean"/>
              </a:rPr>
              <a:t>lueringmedia</a:t>
            </a:r>
            <a:endParaRPr lang="fi-FI" sz="1100" dirty="0">
              <a:effectLst/>
              <a:latin typeface="adobe-clean"/>
            </a:endParaRPr>
          </a:p>
        </p:txBody>
      </p:sp>
    </p:spTree>
    <p:extLst>
      <p:ext uri="{BB962C8B-B14F-4D97-AF65-F5344CB8AC3E}">
        <p14:creationId xmlns:p14="http://schemas.microsoft.com/office/powerpoint/2010/main" val="101941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F76F5CA-8B4C-4541-A775-973655A4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fi-FI" sz="5000"/>
              <a:t>Yhteenveto kasvihuonekaasuista: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561F9C-0843-429C-83DC-A7787B172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fi-FI" sz="2000"/>
              <a:t>Ilmakehän kasvihuonekaasut aiheuttavat kasvihuoneilmiön</a:t>
            </a:r>
          </a:p>
          <a:p>
            <a:pPr marL="0" indent="0">
              <a:buNone/>
            </a:pPr>
            <a:r>
              <a:rPr lang="fi-FI" sz="2000"/>
              <a:t> </a:t>
            </a:r>
          </a:p>
          <a:p>
            <a:endParaRPr lang="fi-FI" sz="2000"/>
          </a:p>
          <a:p>
            <a:r>
              <a:rPr lang="fi-FI" sz="2000"/>
              <a:t>Ihmistoiminta on lisännyt ilmakehän kasvihuonekaasupitoisuuksia ja voimistanut kasvihuoneilmiötä</a:t>
            </a:r>
          </a:p>
          <a:p>
            <a:endParaRPr lang="fi-FI" sz="2000"/>
          </a:p>
          <a:p>
            <a:pPr marL="0" indent="0">
              <a:buNone/>
            </a:pPr>
            <a:r>
              <a:rPr lang="fi-FI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109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3AB5084-9639-4B08-952D-BD98ABEB1059}"/>
              </a:ext>
            </a:extLst>
          </p:cNvPr>
          <p:cNvSpPr txBox="1"/>
          <p:nvPr/>
        </p:nvSpPr>
        <p:spPr>
          <a:xfrm>
            <a:off x="9036544" y="2023110"/>
            <a:ext cx="2948310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Kuva: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Suomen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kasvihuonekaasupäästöt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sektoreittain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Päästödata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vuodelta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2019.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latin typeface="+mj-lt"/>
                <a:ea typeface="+mj-ea"/>
                <a:cs typeface="+mj-cs"/>
              </a:rPr>
              <a:t>Lähde</a:t>
            </a:r>
            <a:r>
              <a:rPr lang="en-US" sz="2400" dirty="0">
                <a:latin typeface="+mj-lt"/>
                <a:ea typeface="+mj-ea"/>
                <a:cs typeface="+mj-cs"/>
              </a:rPr>
              <a:t>: </a:t>
            </a:r>
            <a:r>
              <a:rPr lang="en-US" sz="2400" dirty="0" err="1">
                <a:latin typeface="+mj-lt"/>
                <a:ea typeface="+mj-ea"/>
                <a:cs typeface="+mj-cs"/>
              </a:rPr>
              <a:t>Tilastokeskus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D50615F-2394-4F87-8B7F-F5ABF538C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8" y="906186"/>
            <a:ext cx="7608304" cy="5116583"/>
          </a:xfrm>
          <a:prstGeom prst="rect">
            <a:avLst/>
          </a:prstGeom>
        </p:spPr>
      </p:pic>
      <p:sp>
        <p:nvSpPr>
          <p:cNvPr id="35" name="Rectangle 2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00805C-082F-4D08-8C11-9FBD409FC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fi-FI" sz="6000"/>
              <a:t>Hiilen kierto</a:t>
            </a:r>
          </a:p>
        </p:txBody>
      </p:sp>
      <p:pic>
        <p:nvPicPr>
          <p:cNvPr id="4" name="Online-media 3" title="Hiilen kierto">
            <a:hlinkClick r:id="" action="ppaction://media"/>
            <a:extLst>
              <a:ext uri="{FF2B5EF4-FFF2-40B4-BE49-F238E27FC236}">
                <a16:creationId xmlns:a16="http://schemas.microsoft.com/office/drawing/2014/main" id="{DA9C6C99-88A9-4EDD-BF19-07C7E40CE7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3357" y="3384075"/>
            <a:ext cx="3533985" cy="199670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6784B-C436-4C00-B787-D2296F57C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63" y="1506829"/>
            <a:ext cx="4768360" cy="324272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i-FI" sz="800" dirty="0"/>
          </a:p>
          <a:p>
            <a:r>
              <a:rPr lang="fi-FI" sz="2000" dirty="0"/>
              <a:t>Hiilidioksiinipitoisuuden nousun lisääntyminen ilmakehässä on merkittävä ilmastonmuutoksen aiheuttaja.  </a:t>
            </a:r>
          </a:p>
          <a:p>
            <a:pPr marL="0" indent="0">
              <a:buNone/>
            </a:pPr>
            <a:r>
              <a:rPr lang="fi-FI" sz="2000" dirty="0"/>
              <a:t>  </a:t>
            </a:r>
          </a:p>
          <a:p>
            <a:endParaRPr lang="fi-FI" sz="2000" dirty="0"/>
          </a:p>
          <a:p>
            <a:pPr marL="0" indent="0">
              <a:buNone/>
            </a:pPr>
            <a:r>
              <a:rPr lang="fi-FI" sz="2000" dirty="0"/>
              <a:t>Videossa kuvataan hiilen kierto ja sen ilmastovaikutukset yleisellä tasolla. </a:t>
            </a:r>
          </a:p>
        </p:txBody>
      </p:sp>
    </p:spTree>
    <p:extLst>
      <p:ext uri="{BB962C8B-B14F-4D97-AF65-F5344CB8AC3E}">
        <p14:creationId xmlns:p14="http://schemas.microsoft.com/office/powerpoint/2010/main" val="8691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6013E2-ADD8-DD20-0E49-0805E28F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Ilmastonmuutos     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15BCE8-E8E2-6BA6-499F-1C8471ED0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  </a:t>
            </a:r>
            <a:r>
              <a:rPr lang="fi-FI" dirty="0">
                <a:hlinkClick r:id="rId3"/>
              </a:rPr>
              <a:t>https://youtu.be/oYIilMaVlwI</a:t>
            </a:r>
            <a:endParaRPr lang="fi-FI" dirty="0"/>
          </a:p>
          <a:p>
            <a:endParaRPr lang="fi-FI" dirty="0"/>
          </a:p>
        </p:txBody>
      </p:sp>
      <p:pic>
        <p:nvPicPr>
          <p:cNvPr id="4" name="Online-media 3" title="Ilmastonmuutos nyt: IPCC:n kuudennen arviointiraportin viestit">
            <a:hlinkClick r:id="" action="ppaction://media"/>
            <a:extLst>
              <a:ext uri="{FF2B5EF4-FFF2-40B4-BE49-F238E27FC236}">
                <a16:creationId xmlns:a16="http://schemas.microsoft.com/office/drawing/2014/main" id="{9B3E074B-5BB5-77AF-B83B-07E981CEAA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83631" y="2533896"/>
            <a:ext cx="5539924" cy="31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C4A73B-5A91-B9C0-F961-A50E8E9B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fi-FI" sz="7200"/>
              <a:t>Ilmastonmuutos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6F6A5B-AF50-E0E7-8B7B-E4B6A15E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fi-FI" sz="2200"/>
              <a:t>Ilmastonmuutos tarkoittaa elämän perustan muutosta</a:t>
            </a:r>
          </a:p>
          <a:p>
            <a:r>
              <a:rPr lang="fi-FI" sz="2200"/>
              <a:t> Ilmastonmuutos on kasvihuoneilmiön voimistumista</a:t>
            </a:r>
          </a:p>
          <a:p>
            <a:r>
              <a:rPr lang="fi-FI" sz="2200"/>
              <a:t>Suurimmat päästöjen lähteet ovat fossiilisten polttoaineiden eli hiilen, öljyn ja maakaasun käyttäminen energiantuotannossa ja liikenteessä</a:t>
            </a:r>
          </a:p>
          <a:p>
            <a:r>
              <a:rPr lang="fi-FI" sz="2200"/>
              <a:t>Kasvihuonekaasuja syntyy myös mm. maataloudessa, teollisuuden prosesseissa, kaatopaikoilla ja metsäpaloissa</a:t>
            </a:r>
          </a:p>
          <a:p>
            <a:endParaRPr lang="fi-FI" sz="2200"/>
          </a:p>
          <a:p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1865740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301AF4E9DAC42A5079868F6B6304B" ma:contentTypeVersion="3" ma:contentTypeDescription="Create a new document." ma:contentTypeScope="" ma:versionID="eb5a93ba6085b771f798282c720b9aa1">
  <xsd:schema xmlns:xsd="http://www.w3.org/2001/XMLSchema" xmlns:xs="http://www.w3.org/2001/XMLSchema" xmlns:p="http://schemas.microsoft.com/office/2006/metadata/properties" xmlns:ns2="98345901-c97e-4210-af20-6b9566ed92c9" targetNamespace="http://schemas.microsoft.com/office/2006/metadata/properties" ma:root="true" ma:fieldsID="68418c5613243866094cc37077bf411c" ns2:_="">
    <xsd:import namespace="98345901-c97e-4210-af20-6b9566ed92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45901-c97e-4210-af20-6b9566ed9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8F799B-F140-4C5C-AE9B-0AAB9C85C6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3F988A-5321-4F48-A1DC-929C26346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345901-c97e-4210-af20-6b9566ed92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87F211-05A9-4264-B7B0-EF021E1A3592}">
  <ds:schemaRefs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622</Words>
  <Application>Microsoft Office PowerPoint</Application>
  <PresentationFormat>Laajakuva</PresentationFormat>
  <Paragraphs>99</Paragraphs>
  <Slides>17</Slides>
  <Notes>0</Notes>
  <HiddenSlides>0</HiddenSlides>
  <MMClips>2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7" baseType="lpstr">
      <vt:lpstr>adobe-clean</vt:lpstr>
      <vt:lpstr>Aptos</vt:lpstr>
      <vt:lpstr>Aptos Display</vt:lpstr>
      <vt:lpstr>Arial</vt:lpstr>
      <vt:lpstr>Arial Black</vt:lpstr>
      <vt:lpstr>brandon-grotesque</vt:lpstr>
      <vt:lpstr>Calibri</vt:lpstr>
      <vt:lpstr>Georgia</vt:lpstr>
      <vt:lpstr>Wingdings</vt:lpstr>
      <vt:lpstr>Office-teema</vt:lpstr>
      <vt:lpstr>Ilmastonmuutos</vt:lpstr>
      <vt:lpstr>Kasvihuoneilmiö</vt:lpstr>
      <vt:lpstr>Kuva: https://commons.wikimedia.org/wiki/File:Atmosphere_layers-fi.svg</vt:lpstr>
      <vt:lpstr>PowerPoint-esitys</vt:lpstr>
      <vt:lpstr>Yhteenveto kasvihuonekaasuista:</vt:lpstr>
      <vt:lpstr>PowerPoint-esitys</vt:lpstr>
      <vt:lpstr>Hiilen kierto</vt:lpstr>
      <vt:lpstr>                  Ilmastonmuutos       </vt:lpstr>
      <vt:lpstr>Ilmastonmuutos</vt:lpstr>
      <vt:lpstr>Ilmastonmuutoksen vaikutuksia</vt:lpstr>
      <vt:lpstr>PowerPoint-esitys</vt:lpstr>
      <vt:lpstr>Hiilijalanjälki</vt:lpstr>
      <vt:lpstr>PowerPoint-esitys</vt:lpstr>
      <vt:lpstr>Sitoumus 2050:</vt:lpstr>
      <vt:lpstr>PowerPoint-esitys</vt:lpstr>
      <vt:lpstr>Mitä Elämäntapatestin tulos tarkoittaa?</vt:lpstr>
      <vt:lpstr>https://www.sitra.fi/hankkeet/100-fiksua-arjen-tekoa/#100-fiksua-tekoa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Ilmastonmuutos</dc:title>
  <dc:creator>Kati Saarinen</dc:creator>
  <cp:lastModifiedBy>Kati Saarinen</cp:lastModifiedBy>
  <cp:revision>6</cp:revision>
  <dcterms:created xsi:type="dcterms:W3CDTF">2023-08-21T10:10:12Z</dcterms:created>
  <dcterms:modified xsi:type="dcterms:W3CDTF">2024-06-12T13:59:17Z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0x0101000C6301AF4E9DAC42A5079868F6B6304B</vt:lpwstr>
  </property>
</Properties>
</file>