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1.jpg" ContentType="image/jpg"/>
  <Override PartName="/ppt/media/image22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62" r:id="rId7"/>
    <p:sldId id="1710" r:id="rId8"/>
    <p:sldId id="265" r:id="rId9"/>
    <p:sldId id="1669" r:id="rId10"/>
    <p:sldId id="259" r:id="rId11"/>
    <p:sldId id="1708" r:id="rId12"/>
    <p:sldId id="266" r:id="rId13"/>
    <p:sldId id="267" r:id="rId14"/>
    <p:sldId id="268" r:id="rId15"/>
    <p:sldId id="1709" r:id="rId16"/>
    <p:sldId id="270" r:id="rId17"/>
    <p:sldId id="309" r:id="rId18"/>
    <p:sldId id="312" r:id="rId19"/>
    <p:sldId id="313" r:id="rId20"/>
    <p:sldId id="271" r:id="rId21"/>
    <p:sldId id="1670" r:id="rId22"/>
    <p:sldId id="170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974" autoAdjust="0"/>
  </p:normalViewPr>
  <p:slideViewPr>
    <p:cSldViewPr snapToGrid="0">
      <p:cViewPr varScale="1">
        <p:scale>
          <a:sx n="72" d="100"/>
          <a:sy n="72" d="100"/>
        </p:scale>
        <p:origin x="92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1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FA169-8DE9-4872-8E78-1ED2C61D025A}" type="doc">
      <dgm:prSet loTypeId="urn:microsoft.com/office/officeart/2005/8/layout/cycle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i-FI"/>
        </a:p>
      </dgm:t>
    </dgm:pt>
    <dgm:pt modelId="{175BF617-53DF-4AD8-A00D-D7E5809E2E00}">
      <dgm:prSet phldrT="[Teksti]" custT="1"/>
      <dgm:spPr/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VELVOLLISUUS</a:t>
          </a:r>
        </a:p>
      </dgm:t>
    </dgm:pt>
    <dgm:pt modelId="{38E7F97F-2F53-4DB5-9C37-65F60EE77FA9}" type="parTrans" cxnId="{74970630-A09A-4242-866F-5E1FDFAEEFD2}">
      <dgm:prSet/>
      <dgm:spPr/>
      <dgm:t>
        <a:bodyPr/>
        <a:lstStyle/>
        <a:p>
          <a:endParaRPr lang="fi-FI"/>
        </a:p>
      </dgm:t>
    </dgm:pt>
    <dgm:pt modelId="{3654B0F6-471D-4D69-AD62-DBFB96C956ED}" type="sibTrans" cxnId="{74970630-A09A-4242-866F-5E1FDFAEEFD2}">
      <dgm:prSet/>
      <dgm:spPr/>
      <dgm:t>
        <a:bodyPr/>
        <a:lstStyle/>
        <a:p>
          <a:endParaRPr lang="fi-FI"/>
        </a:p>
      </dgm:t>
    </dgm:pt>
    <dgm:pt modelId="{6A029405-A6B6-4943-B3E2-AE2F4ABFB997}">
      <dgm:prSet phldrT="[Teksti]" custT="1"/>
      <dgm:spPr/>
      <dgm:t>
        <a:bodyPr/>
        <a:lstStyle/>
        <a:p>
          <a:r>
            <a:rPr lang="fi-FI" sz="1200" dirty="0">
              <a:latin typeface="Arial" panose="020B0604020202020204" pitchFamily="34" charset="0"/>
              <a:cs typeface="Arial" panose="020B0604020202020204" pitchFamily="34" charset="0"/>
            </a:rPr>
            <a:t>Jokaisella velvollisuus toimia oikein omien mahdollisuuksiensa mukaan</a:t>
          </a:r>
        </a:p>
      </dgm:t>
    </dgm:pt>
    <dgm:pt modelId="{535CEAD8-40F7-483B-9468-03B86CC7D6F3}" type="parTrans" cxnId="{CC432EC1-57A6-4EC1-AEAA-F141908D877E}">
      <dgm:prSet/>
      <dgm:spPr/>
      <dgm:t>
        <a:bodyPr/>
        <a:lstStyle/>
        <a:p>
          <a:endParaRPr lang="fi-FI"/>
        </a:p>
      </dgm:t>
    </dgm:pt>
    <dgm:pt modelId="{CC1409AA-E375-47A9-93C2-5B7A434DA189}" type="sibTrans" cxnId="{CC432EC1-57A6-4EC1-AEAA-F141908D877E}">
      <dgm:prSet/>
      <dgm:spPr/>
      <dgm:t>
        <a:bodyPr/>
        <a:lstStyle/>
        <a:p>
          <a:endParaRPr lang="fi-FI"/>
        </a:p>
      </dgm:t>
    </dgm:pt>
    <dgm:pt modelId="{D1C86A54-1526-411C-8A54-5EC208F0C449}">
      <dgm:prSet phldrT="[Teksti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MORAALI</a:t>
          </a:r>
        </a:p>
      </dgm:t>
    </dgm:pt>
    <dgm:pt modelId="{F7E16C14-F581-4091-9F64-F1CD82C3E23B}" type="parTrans" cxnId="{1C4BF302-52B4-4E5A-AFF7-DBDD7EC95D6D}">
      <dgm:prSet/>
      <dgm:spPr/>
      <dgm:t>
        <a:bodyPr/>
        <a:lstStyle/>
        <a:p>
          <a:endParaRPr lang="fi-FI"/>
        </a:p>
      </dgm:t>
    </dgm:pt>
    <dgm:pt modelId="{03E9EACB-F0ED-4C2C-913B-FB1913132894}" type="sibTrans" cxnId="{1C4BF302-52B4-4E5A-AFF7-DBDD7EC95D6D}">
      <dgm:prSet/>
      <dgm:spPr/>
      <dgm:t>
        <a:bodyPr/>
        <a:lstStyle/>
        <a:p>
          <a:endParaRPr lang="fi-FI"/>
        </a:p>
      </dgm:t>
    </dgm:pt>
    <dgm:pt modelId="{CC2274A1-6B37-424D-9203-ECCF6204B280}">
      <dgm:prSet phldrT="[Teksti]" custT="1"/>
      <dgm:spPr/>
      <dgm:t>
        <a:bodyPr/>
        <a:lstStyle/>
        <a:p>
          <a:r>
            <a:rPr lang="fi-FI" sz="1200" dirty="0">
              <a:latin typeface="Arial" panose="020B0604020202020204" pitchFamily="34" charset="0"/>
              <a:cs typeface="Arial" panose="020B0604020202020204" pitchFamily="34" charset="0"/>
            </a:rPr>
            <a:t>Oikea / väärä   vapaus / vastuu</a:t>
          </a:r>
        </a:p>
      </dgm:t>
    </dgm:pt>
    <dgm:pt modelId="{E829CE27-FC9C-47F7-8D89-43D7258A0E81}" type="parTrans" cxnId="{F883F2B7-0008-4F58-951B-6E525D9CB8B2}">
      <dgm:prSet/>
      <dgm:spPr/>
      <dgm:t>
        <a:bodyPr/>
        <a:lstStyle/>
        <a:p>
          <a:endParaRPr lang="fi-FI"/>
        </a:p>
      </dgm:t>
    </dgm:pt>
    <dgm:pt modelId="{F7B9FE6E-3CBB-4614-8EA7-7F74CB2ECCF9}" type="sibTrans" cxnId="{F883F2B7-0008-4F58-951B-6E525D9CB8B2}">
      <dgm:prSet/>
      <dgm:spPr/>
      <dgm:t>
        <a:bodyPr/>
        <a:lstStyle/>
        <a:p>
          <a:endParaRPr lang="fi-FI"/>
        </a:p>
      </dgm:t>
    </dgm:pt>
    <dgm:pt modelId="{4ACCDDF2-61FA-47C7-B862-987E7B33F9AE}">
      <dgm:prSet phldrT="[Teksti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ARVOT </a:t>
          </a:r>
        </a:p>
      </dgm:t>
    </dgm:pt>
    <dgm:pt modelId="{F4727DC3-2ACB-47B6-BB50-20D70816B761}" type="parTrans" cxnId="{D0ED564D-B240-4111-B32D-209B1D41F048}">
      <dgm:prSet/>
      <dgm:spPr/>
      <dgm:t>
        <a:bodyPr/>
        <a:lstStyle/>
        <a:p>
          <a:endParaRPr lang="fi-FI"/>
        </a:p>
      </dgm:t>
    </dgm:pt>
    <dgm:pt modelId="{109ED22E-736F-42B3-BE4B-886E4563C76A}" type="sibTrans" cxnId="{D0ED564D-B240-4111-B32D-209B1D41F048}">
      <dgm:prSet/>
      <dgm:spPr/>
      <dgm:t>
        <a:bodyPr/>
        <a:lstStyle/>
        <a:p>
          <a:endParaRPr lang="fi-FI"/>
        </a:p>
      </dgm:t>
    </dgm:pt>
    <dgm:pt modelId="{8CE0343A-0FC3-4444-9AB6-CC63EC2D1BAB}">
      <dgm:prSet phldrT="[Teksti]" custT="1"/>
      <dgm:spPr/>
      <dgm:t>
        <a:bodyPr/>
        <a:lstStyle/>
        <a:p>
          <a:pPr>
            <a:buFont typeface="+mj-lt"/>
            <a:buAutoNum type="arabicPeriod"/>
          </a:pPr>
          <a:r>
            <a:rPr lang="fi-FI" sz="1200" dirty="0">
              <a:latin typeface="Arial" panose="020B0604020202020204" pitchFamily="34" charset="0"/>
              <a:cs typeface="Arial" panose="020B0604020202020204" pitchFamily="34" charset="0"/>
            </a:rPr>
            <a:t>Elämänarvot,    elämäntapa. </a:t>
          </a:r>
        </a:p>
      </dgm:t>
    </dgm:pt>
    <dgm:pt modelId="{36EFF0C4-2515-4B70-A9D0-C8642D261703}" type="parTrans" cxnId="{6A11A85F-48FD-405F-AE7C-198339814A11}">
      <dgm:prSet/>
      <dgm:spPr/>
      <dgm:t>
        <a:bodyPr/>
        <a:lstStyle/>
        <a:p>
          <a:endParaRPr lang="fi-FI"/>
        </a:p>
      </dgm:t>
    </dgm:pt>
    <dgm:pt modelId="{647B228E-A1D3-4694-8C7E-68A153973219}" type="sibTrans" cxnId="{6A11A85F-48FD-405F-AE7C-198339814A11}">
      <dgm:prSet/>
      <dgm:spPr/>
      <dgm:t>
        <a:bodyPr/>
        <a:lstStyle/>
        <a:p>
          <a:endParaRPr lang="fi-FI"/>
        </a:p>
      </dgm:t>
    </dgm:pt>
    <dgm:pt modelId="{41ABA8C5-D631-4A2E-B019-C60AE3875E74}">
      <dgm:prSet phldrT="[Teksti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EMPAATTISUUS</a:t>
          </a:r>
        </a:p>
      </dgm:t>
    </dgm:pt>
    <dgm:pt modelId="{6E72B956-8FA4-4F78-8A71-61B5A644454D}" type="parTrans" cxnId="{4275A223-DE23-4FDB-BC32-915058A017DD}">
      <dgm:prSet/>
      <dgm:spPr/>
      <dgm:t>
        <a:bodyPr/>
        <a:lstStyle/>
        <a:p>
          <a:endParaRPr lang="fi-FI"/>
        </a:p>
      </dgm:t>
    </dgm:pt>
    <dgm:pt modelId="{E290E0DB-DACF-4871-9060-7E665264CDA5}" type="sibTrans" cxnId="{4275A223-DE23-4FDB-BC32-915058A017DD}">
      <dgm:prSet/>
      <dgm:spPr/>
      <dgm:t>
        <a:bodyPr/>
        <a:lstStyle/>
        <a:p>
          <a:endParaRPr lang="fi-FI"/>
        </a:p>
      </dgm:t>
    </dgm:pt>
    <dgm:pt modelId="{C06F9DB7-C5BA-4C78-9AD8-08CC2C22A049}">
      <dgm:prSet phldrT="[Teksti]"/>
      <dgm:spPr/>
      <dgm:t>
        <a:bodyPr/>
        <a:lstStyle/>
        <a:p>
          <a:r>
            <a:rPr lang="fi-FI" dirty="0">
              <a:latin typeface="Arial" panose="020B0604020202020204" pitchFamily="34" charset="0"/>
              <a:cs typeface="Arial" panose="020B0604020202020204" pitchFamily="34" charset="0"/>
            </a:rPr>
            <a:t>Osataan asettua toisen asemaan</a:t>
          </a:r>
        </a:p>
      </dgm:t>
    </dgm:pt>
    <dgm:pt modelId="{DC6E42CA-4C40-4A6B-92EB-F271565DE0D2}" type="parTrans" cxnId="{B6CD2AE6-3794-4E88-80E1-960CB409D282}">
      <dgm:prSet/>
      <dgm:spPr/>
      <dgm:t>
        <a:bodyPr/>
        <a:lstStyle/>
        <a:p>
          <a:endParaRPr lang="fi-FI"/>
        </a:p>
      </dgm:t>
    </dgm:pt>
    <dgm:pt modelId="{BB6BF86E-FEB2-45D7-8ED2-4F417D3752C2}" type="sibTrans" cxnId="{B6CD2AE6-3794-4E88-80E1-960CB409D282}">
      <dgm:prSet/>
      <dgm:spPr/>
      <dgm:t>
        <a:bodyPr/>
        <a:lstStyle/>
        <a:p>
          <a:endParaRPr lang="fi-FI"/>
        </a:p>
      </dgm:t>
    </dgm:pt>
    <dgm:pt modelId="{8183DC84-E6E0-4E26-9057-63A946BB5E56}">
      <dgm:prSet phldrT="[Teksti]" custT="1"/>
      <dgm:spPr/>
      <dgm:t>
        <a:bodyPr/>
        <a:lstStyle/>
        <a:p>
          <a:r>
            <a:rPr lang="fi-FI" sz="1200" dirty="0">
              <a:latin typeface="Arial" panose="020B0604020202020204" pitchFamily="34" charset="0"/>
              <a:cs typeface="Arial" panose="020B0604020202020204" pitchFamily="34" charset="0"/>
            </a:rPr>
            <a:t>Yksilön oma käsitys</a:t>
          </a:r>
        </a:p>
      </dgm:t>
    </dgm:pt>
    <dgm:pt modelId="{17159E1D-8986-4DF7-9D5C-B6F637E43DC7}" type="parTrans" cxnId="{C1B22175-7563-4EFA-9FC8-1990B9F7B22C}">
      <dgm:prSet/>
      <dgm:spPr/>
      <dgm:t>
        <a:bodyPr/>
        <a:lstStyle/>
        <a:p>
          <a:endParaRPr lang="fi-FI"/>
        </a:p>
      </dgm:t>
    </dgm:pt>
    <dgm:pt modelId="{6A18E16D-1141-4CB9-92D9-91A3C111A1DD}" type="sibTrans" cxnId="{C1B22175-7563-4EFA-9FC8-1990B9F7B22C}">
      <dgm:prSet/>
      <dgm:spPr/>
      <dgm:t>
        <a:bodyPr/>
        <a:lstStyle/>
        <a:p>
          <a:endParaRPr lang="fi-FI"/>
        </a:p>
      </dgm:t>
    </dgm:pt>
    <dgm:pt modelId="{C845C78D-BA1C-4C66-BF43-FA8C5A890B01}">
      <dgm:prSet custT="1"/>
      <dgm:spPr/>
      <dgm:t>
        <a:bodyPr/>
        <a:lstStyle/>
        <a:p>
          <a:r>
            <a:rPr lang="fi-FI" sz="1200" dirty="0">
              <a:latin typeface="Arial" panose="020B0604020202020204" pitchFamily="34" charset="0"/>
              <a:cs typeface="Arial" panose="020B0604020202020204" pitchFamily="34" charset="0"/>
            </a:rPr>
            <a:t>Yhteisön käsitys</a:t>
          </a:r>
        </a:p>
      </dgm:t>
    </dgm:pt>
    <dgm:pt modelId="{0E8939BB-3553-42CD-915D-5E0832F8693A}" type="parTrans" cxnId="{252E7420-7F31-4AA3-9E1E-7521E3D716DF}">
      <dgm:prSet/>
      <dgm:spPr/>
      <dgm:t>
        <a:bodyPr/>
        <a:lstStyle/>
        <a:p>
          <a:endParaRPr lang="fi-FI"/>
        </a:p>
      </dgm:t>
    </dgm:pt>
    <dgm:pt modelId="{63D45E1E-6697-4AF2-98D3-2AA832D329A2}" type="sibTrans" cxnId="{252E7420-7F31-4AA3-9E1E-7521E3D716DF}">
      <dgm:prSet/>
      <dgm:spPr/>
      <dgm:t>
        <a:bodyPr/>
        <a:lstStyle/>
        <a:p>
          <a:endParaRPr lang="fi-FI"/>
        </a:p>
      </dgm:t>
    </dgm:pt>
    <dgm:pt modelId="{8B7486A5-156A-47AC-B023-E964AF42E2F1}">
      <dgm:prSet phldrT="[Teksti]"/>
      <dgm:spPr/>
      <dgm:t>
        <a:bodyPr/>
        <a:lstStyle/>
        <a:p>
          <a:r>
            <a:rPr lang="fi-FI" dirty="0">
              <a:latin typeface="Arial" panose="020B0604020202020204" pitchFamily="34" charset="0"/>
              <a:cs typeface="Arial" panose="020B0604020202020204" pitchFamily="34" charset="0"/>
            </a:rPr>
            <a:t>Myötätunto</a:t>
          </a:r>
        </a:p>
      </dgm:t>
    </dgm:pt>
    <dgm:pt modelId="{F8CA3F60-3160-4182-A44F-DE204DAB9DA5}" type="parTrans" cxnId="{392AB648-E5AF-4148-A483-171FF43616AA}">
      <dgm:prSet/>
      <dgm:spPr/>
      <dgm:t>
        <a:bodyPr/>
        <a:lstStyle/>
        <a:p>
          <a:endParaRPr lang="fi-FI"/>
        </a:p>
      </dgm:t>
    </dgm:pt>
    <dgm:pt modelId="{26A267F2-06F8-4A55-B1B5-837A541A9483}" type="sibTrans" cxnId="{392AB648-E5AF-4148-A483-171FF43616AA}">
      <dgm:prSet/>
      <dgm:spPr/>
      <dgm:t>
        <a:bodyPr/>
        <a:lstStyle/>
        <a:p>
          <a:endParaRPr lang="fi-FI"/>
        </a:p>
      </dgm:t>
    </dgm:pt>
    <dgm:pt modelId="{4C6E8502-DF6B-41CE-B205-1D8E9A594F71}">
      <dgm:prSet phldrT="[Teksti]" custT="1"/>
      <dgm:spPr/>
      <dgm:t>
        <a:bodyPr/>
        <a:lstStyle/>
        <a:p>
          <a:r>
            <a:rPr lang="fi-FI" sz="1200" dirty="0">
              <a:latin typeface="Arial" panose="020B0604020202020204" pitchFamily="34" charset="0"/>
              <a:cs typeface="Arial" panose="020B0604020202020204" pitchFamily="34" charset="0"/>
            </a:rPr>
            <a:t>Mikä elämässä on tärkeää?</a:t>
          </a:r>
        </a:p>
      </dgm:t>
    </dgm:pt>
    <dgm:pt modelId="{85FBAB2D-E6F9-4ED6-930E-98BE99448760}" type="parTrans" cxnId="{0B009E97-20D6-4A92-9B93-E6012D9A73F5}">
      <dgm:prSet/>
      <dgm:spPr/>
      <dgm:t>
        <a:bodyPr/>
        <a:lstStyle/>
        <a:p>
          <a:endParaRPr lang="fi-FI"/>
        </a:p>
      </dgm:t>
    </dgm:pt>
    <dgm:pt modelId="{0CD24A43-E886-4CCC-9BC7-B9C98E4E9B59}" type="sibTrans" cxnId="{0B009E97-20D6-4A92-9B93-E6012D9A73F5}">
      <dgm:prSet/>
      <dgm:spPr/>
      <dgm:t>
        <a:bodyPr/>
        <a:lstStyle/>
        <a:p>
          <a:endParaRPr lang="fi-FI"/>
        </a:p>
      </dgm:t>
    </dgm:pt>
    <dgm:pt modelId="{81BBBA63-F404-43BA-A45B-C1478F2DA6CC}" type="pres">
      <dgm:prSet presAssocID="{B6AFA169-8DE9-4872-8E78-1ED2C61D025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5456F09-88B1-42E3-9BD6-C2906C9366FE}" type="pres">
      <dgm:prSet presAssocID="{B6AFA169-8DE9-4872-8E78-1ED2C61D025A}" presName="children" presStyleCnt="0"/>
      <dgm:spPr/>
    </dgm:pt>
    <dgm:pt modelId="{5C50FE80-C67E-492C-8271-362B9F894B11}" type="pres">
      <dgm:prSet presAssocID="{B6AFA169-8DE9-4872-8E78-1ED2C61D025A}" presName="child1group" presStyleCnt="0"/>
      <dgm:spPr/>
    </dgm:pt>
    <dgm:pt modelId="{E5F515F7-CCE4-414B-9F84-633D17EFB306}" type="pres">
      <dgm:prSet presAssocID="{B6AFA169-8DE9-4872-8E78-1ED2C61D025A}" presName="child1" presStyleLbl="bgAcc1" presStyleIdx="0" presStyleCnt="4" custScaleX="117051" custScaleY="105049" custLinFactNeighborX="-9874"/>
      <dgm:spPr/>
    </dgm:pt>
    <dgm:pt modelId="{FEE4A6F7-9770-40AD-8ADA-8C24D9E50F4A}" type="pres">
      <dgm:prSet presAssocID="{B6AFA169-8DE9-4872-8E78-1ED2C61D025A}" presName="child1Text" presStyleLbl="bgAcc1" presStyleIdx="0" presStyleCnt="4">
        <dgm:presLayoutVars>
          <dgm:bulletEnabled val="1"/>
        </dgm:presLayoutVars>
      </dgm:prSet>
      <dgm:spPr/>
    </dgm:pt>
    <dgm:pt modelId="{DE389A75-AA60-4F51-B1F6-367D757CA083}" type="pres">
      <dgm:prSet presAssocID="{B6AFA169-8DE9-4872-8E78-1ED2C61D025A}" presName="child2group" presStyleCnt="0"/>
      <dgm:spPr/>
    </dgm:pt>
    <dgm:pt modelId="{51EA4C57-3C65-4773-995A-B661983D5E2D}" type="pres">
      <dgm:prSet presAssocID="{B6AFA169-8DE9-4872-8E78-1ED2C61D025A}" presName="child2" presStyleLbl="bgAcc1" presStyleIdx="1" presStyleCnt="4" custLinFactNeighborX="4937" custLinFactNeighborY="-762"/>
      <dgm:spPr/>
    </dgm:pt>
    <dgm:pt modelId="{3138233C-0F39-4349-B669-48FC1D4C8291}" type="pres">
      <dgm:prSet presAssocID="{B6AFA169-8DE9-4872-8E78-1ED2C61D025A}" presName="child2Text" presStyleLbl="bgAcc1" presStyleIdx="1" presStyleCnt="4">
        <dgm:presLayoutVars>
          <dgm:bulletEnabled val="1"/>
        </dgm:presLayoutVars>
      </dgm:prSet>
      <dgm:spPr/>
    </dgm:pt>
    <dgm:pt modelId="{ECF061CA-ECA5-41BC-9187-DE77736D9169}" type="pres">
      <dgm:prSet presAssocID="{B6AFA169-8DE9-4872-8E78-1ED2C61D025A}" presName="child3group" presStyleCnt="0"/>
      <dgm:spPr/>
    </dgm:pt>
    <dgm:pt modelId="{A3891952-05A4-4AE7-A664-6C41AD9EF65B}" type="pres">
      <dgm:prSet presAssocID="{B6AFA169-8DE9-4872-8E78-1ED2C61D025A}" presName="child3" presStyleLbl="bgAcc1" presStyleIdx="2" presStyleCnt="4" custLinFactNeighborX="6418" custLinFactNeighborY="2908"/>
      <dgm:spPr/>
    </dgm:pt>
    <dgm:pt modelId="{34954045-F4ED-445B-AFDE-880FF2A736A8}" type="pres">
      <dgm:prSet presAssocID="{B6AFA169-8DE9-4872-8E78-1ED2C61D025A}" presName="child3Text" presStyleLbl="bgAcc1" presStyleIdx="2" presStyleCnt="4">
        <dgm:presLayoutVars>
          <dgm:bulletEnabled val="1"/>
        </dgm:presLayoutVars>
      </dgm:prSet>
      <dgm:spPr/>
    </dgm:pt>
    <dgm:pt modelId="{F3B03A01-F774-40D9-B326-13C1290A14EF}" type="pres">
      <dgm:prSet presAssocID="{B6AFA169-8DE9-4872-8E78-1ED2C61D025A}" presName="child4group" presStyleCnt="0"/>
      <dgm:spPr/>
    </dgm:pt>
    <dgm:pt modelId="{916A76DB-0346-497E-A854-7EA1A797BA25}" type="pres">
      <dgm:prSet presAssocID="{B6AFA169-8DE9-4872-8E78-1ED2C61D025A}" presName="child4" presStyleLbl="bgAcc1" presStyleIdx="3" presStyleCnt="4" custLinFactNeighborX="-12343" custLinFactNeighborY="2908"/>
      <dgm:spPr/>
    </dgm:pt>
    <dgm:pt modelId="{FC95BB9B-787B-4466-8D60-0EC0A2B3A5B8}" type="pres">
      <dgm:prSet presAssocID="{B6AFA169-8DE9-4872-8E78-1ED2C61D025A}" presName="child4Text" presStyleLbl="bgAcc1" presStyleIdx="3" presStyleCnt="4">
        <dgm:presLayoutVars>
          <dgm:bulletEnabled val="1"/>
        </dgm:presLayoutVars>
      </dgm:prSet>
      <dgm:spPr/>
    </dgm:pt>
    <dgm:pt modelId="{98D61928-F94A-4F71-9906-6A2E18ABCC39}" type="pres">
      <dgm:prSet presAssocID="{B6AFA169-8DE9-4872-8E78-1ED2C61D025A}" presName="childPlaceholder" presStyleCnt="0"/>
      <dgm:spPr/>
    </dgm:pt>
    <dgm:pt modelId="{60FE6A20-64EE-4D64-BA7E-4FBC9A870FFD}" type="pres">
      <dgm:prSet presAssocID="{B6AFA169-8DE9-4872-8E78-1ED2C61D025A}" presName="circle" presStyleCnt="0"/>
      <dgm:spPr/>
    </dgm:pt>
    <dgm:pt modelId="{98A9CD18-424A-48B9-B6D4-46BE93BEE3FA}" type="pres">
      <dgm:prSet presAssocID="{B6AFA169-8DE9-4872-8E78-1ED2C61D025A}" presName="quadrant1" presStyleLbl="node1" presStyleIdx="0" presStyleCnt="4" custScaleX="116723">
        <dgm:presLayoutVars>
          <dgm:chMax val="1"/>
          <dgm:bulletEnabled val="1"/>
        </dgm:presLayoutVars>
      </dgm:prSet>
      <dgm:spPr/>
    </dgm:pt>
    <dgm:pt modelId="{64C23319-F596-4C76-914E-DB95D8FFE493}" type="pres">
      <dgm:prSet presAssocID="{B6AFA169-8DE9-4872-8E78-1ED2C61D025A}" presName="quadrant2" presStyleLbl="node1" presStyleIdx="1" presStyleCnt="4" custScaleX="104378">
        <dgm:presLayoutVars>
          <dgm:chMax val="1"/>
          <dgm:bulletEnabled val="1"/>
        </dgm:presLayoutVars>
      </dgm:prSet>
      <dgm:spPr/>
    </dgm:pt>
    <dgm:pt modelId="{6CBE1DF2-EB8C-4071-8EA2-203B6EEECE83}" type="pres">
      <dgm:prSet presAssocID="{B6AFA169-8DE9-4872-8E78-1ED2C61D025A}" presName="quadrant3" presStyleLbl="node1" presStyleIdx="2" presStyleCnt="4" custScaleX="104378">
        <dgm:presLayoutVars>
          <dgm:chMax val="1"/>
          <dgm:bulletEnabled val="1"/>
        </dgm:presLayoutVars>
      </dgm:prSet>
      <dgm:spPr/>
    </dgm:pt>
    <dgm:pt modelId="{D02B35A0-35EA-4170-9856-5AF73EFBDBEC}" type="pres">
      <dgm:prSet presAssocID="{B6AFA169-8DE9-4872-8E78-1ED2C61D025A}" presName="quadrant4" presStyleLbl="node1" presStyleIdx="3" presStyleCnt="4" custScaleX="114470">
        <dgm:presLayoutVars>
          <dgm:chMax val="1"/>
          <dgm:bulletEnabled val="1"/>
        </dgm:presLayoutVars>
      </dgm:prSet>
      <dgm:spPr/>
    </dgm:pt>
    <dgm:pt modelId="{CBB0D791-0111-4D4D-A9CF-457E8265B1FA}" type="pres">
      <dgm:prSet presAssocID="{B6AFA169-8DE9-4872-8E78-1ED2C61D025A}" presName="quadrantPlaceholder" presStyleCnt="0"/>
      <dgm:spPr/>
    </dgm:pt>
    <dgm:pt modelId="{CF041837-24FA-4460-89D8-5149DDA1373C}" type="pres">
      <dgm:prSet presAssocID="{B6AFA169-8DE9-4872-8E78-1ED2C61D025A}" presName="center1" presStyleLbl="fgShp" presStyleIdx="0" presStyleCnt="2"/>
      <dgm:spPr/>
    </dgm:pt>
    <dgm:pt modelId="{7699D79E-4D17-45A7-AC09-4E6871D89AE5}" type="pres">
      <dgm:prSet presAssocID="{B6AFA169-8DE9-4872-8E78-1ED2C61D025A}" presName="center2" presStyleLbl="fgShp" presStyleIdx="1" presStyleCnt="2"/>
      <dgm:spPr/>
    </dgm:pt>
  </dgm:ptLst>
  <dgm:cxnLst>
    <dgm:cxn modelId="{1C4BF302-52B4-4E5A-AFF7-DBDD7EC95D6D}" srcId="{B6AFA169-8DE9-4872-8E78-1ED2C61D025A}" destId="{D1C86A54-1526-411C-8A54-5EC208F0C449}" srcOrd="1" destOrd="0" parTransId="{F7E16C14-F581-4091-9F64-F1CD82C3E23B}" sibTransId="{03E9EACB-F0ED-4C2C-913B-FB1913132894}"/>
    <dgm:cxn modelId="{252E7420-7F31-4AA3-9E1E-7521E3D716DF}" srcId="{D1C86A54-1526-411C-8A54-5EC208F0C449}" destId="{C845C78D-BA1C-4C66-BF43-FA8C5A890B01}" srcOrd="2" destOrd="0" parTransId="{0E8939BB-3553-42CD-915D-5E0832F8693A}" sibTransId="{63D45E1E-6697-4AF2-98D3-2AA832D329A2}"/>
    <dgm:cxn modelId="{0D9CCC20-12FF-468B-9F44-D05C77F5F763}" type="presOf" srcId="{8183DC84-E6E0-4E26-9057-63A946BB5E56}" destId="{51EA4C57-3C65-4773-995A-B661983D5E2D}" srcOrd="0" destOrd="1" presId="urn:microsoft.com/office/officeart/2005/8/layout/cycle4"/>
    <dgm:cxn modelId="{4275A223-DE23-4FDB-BC32-915058A017DD}" srcId="{B6AFA169-8DE9-4872-8E78-1ED2C61D025A}" destId="{41ABA8C5-D631-4A2E-B019-C60AE3875E74}" srcOrd="3" destOrd="0" parTransId="{6E72B956-8FA4-4F78-8A71-61B5A644454D}" sibTransId="{E290E0DB-DACF-4871-9060-7E665264CDA5}"/>
    <dgm:cxn modelId="{0088B028-7B45-49FB-A3A6-B33D1DF32159}" type="presOf" srcId="{C845C78D-BA1C-4C66-BF43-FA8C5A890B01}" destId="{51EA4C57-3C65-4773-995A-B661983D5E2D}" srcOrd="0" destOrd="2" presId="urn:microsoft.com/office/officeart/2005/8/layout/cycle4"/>
    <dgm:cxn modelId="{74970630-A09A-4242-866F-5E1FDFAEEFD2}" srcId="{B6AFA169-8DE9-4872-8E78-1ED2C61D025A}" destId="{175BF617-53DF-4AD8-A00D-D7E5809E2E00}" srcOrd="0" destOrd="0" parTransId="{38E7F97F-2F53-4DB5-9C37-65F60EE77FA9}" sibTransId="{3654B0F6-471D-4D69-AD62-DBFB96C956ED}"/>
    <dgm:cxn modelId="{5AEC0538-5B1F-4249-9D0E-D9B7FCBD6DE4}" type="presOf" srcId="{41ABA8C5-D631-4A2E-B019-C60AE3875E74}" destId="{D02B35A0-35EA-4170-9856-5AF73EFBDBEC}" srcOrd="0" destOrd="0" presId="urn:microsoft.com/office/officeart/2005/8/layout/cycle4"/>
    <dgm:cxn modelId="{47BB845B-A8B4-4E8C-B922-2909D8D3BA8E}" type="presOf" srcId="{CC2274A1-6B37-424D-9203-ECCF6204B280}" destId="{51EA4C57-3C65-4773-995A-B661983D5E2D}" srcOrd="0" destOrd="0" presId="urn:microsoft.com/office/officeart/2005/8/layout/cycle4"/>
    <dgm:cxn modelId="{6A11A85F-48FD-405F-AE7C-198339814A11}" srcId="{4ACCDDF2-61FA-47C7-B862-987E7B33F9AE}" destId="{8CE0343A-0FC3-4444-9AB6-CC63EC2D1BAB}" srcOrd="0" destOrd="0" parTransId="{36EFF0C4-2515-4B70-A9D0-C8642D261703}" sibTransId="{647B228E-A1D3-4694-8C7E-68A153973219}"/>
    <dgm:cxn modelId="{5BEF9E61-AF9F-420C-AB56-E0167ABB222A}" type="presOf" srcId="{4ACCDDF2-61FA-47C7-B862-987E7B33F9AE}" destId="{6CBE1DF2-EB8C-4071-8EA2-203B6EEECE83}" srcOrd="0" destOrd="0" presId="urn:microsoft.com/office/officeart/2005/8/layout/cycle4"/>
    <dgm:cxn modelId="{392AB648-E5AF-4148-A483-171FF43616AA}" srcId="{41ABA8C5-D631-4A2E-B019-C60AE3875E74}" destId="{8B7486A5-156A-47AC-B023-E964AF42E2F1}" srcOrd="1" destOrd="0" parTransId="{F8CA3F60-3160-4182-A44F-DE204DAB9DA5}" sibTransId="{26A267F2-06F8-4A55-B1B5-837A541A9483}"/>
    <dgm:cxn modelId="{D0ED564D-B240-4111-B32D-209B1D41F048}" srcId="{B6AFA169-8DE9-4872-8E78-1ED2C61D025A}" destId="{4ACCDDF2-61FA-47C7-B862-987E7B33F9AE}" srcOrd="2" destOrd="0" parTransId="{F4727DC3-2ACB-47B6-BB50-20D70816B761}" sibTransId="{109ED22E-736F-42B3-BE4B-886E4563C76A}"/>
    <dgm:cxn modelId="{C52EB772-DF1C-46C1-9651-3043F40713AD}" type="presOf" srcId="{175BF617-53DF-4AD8-A00D-D7E5809E2E00}" destId="{98A9CD18-424A-48B9-B6D4-46BE93BEE3FA}" srcOrd="0" destOrd="0" presId="urn:microsoft.com/office/officeart/2005/8/layout/cycle4"/>
    <dgm:cxn modelId="{C1B22175-7563-4EFA-9FC8-1990B9F7B22C}" srcId="{D1C86A54-1526-411C-8A54-5EC208F0C449}" destId="{8183DC84-E6E0-4E26-9057-63A946BB5E56}" srcOrd="1" destOrd="0" parTransId="{17159E1D-8986-4DF7-9D5C-B6F637E43DC7}" sibTransId="{6A18E16D-1141-4CB9-92D9-91A3C111A1DD}"/>
    <dgm:cxn modelId="{A72C3555-4B03-4584-B8C0-8BB020F36593}" type="presOf" srcId="{8183DC84-E6E0-4E26-9057-63A946BB5E56}" destId="{3138233C-0F39-4349-B669-48FC1D4C8291}" srcOrd="1" destOrd="1" presId="urn:microsoft.com/office/officeart/2005/8/layout/cycle4"/>
    <dgm:cxn modelId="{7906BC75-D2B2-4F31-8F11-02D5E03EB58C}" type="presOf" srcId="{B6AFA169-8DE9-4872-8E78-1ED2C61D025A}" destId="{81BBBA63-F404-43BA-A45B-C1478F2DA6CC}" srcOrd="0" destOrd="0" presId="urn:microsoft.com/office/officeart/2005/8/layout/cycle4"/>
    <dgm:cxn modelId="{F6DA3F7A-DA1C-4407-BC7F-16AEBBE51150}" type="presOf" srcId="{8CE0343A-0FC3-4444-9AB6-CC63EC2D1BAB}" destId="{34954045-F4ED-445B-AFDE-880FF2A736A8}" srcOrd="1" destOrd="0" presId="urn:microsoft.com/office/officeart/2005/8/layout/cycle4"/>
    <dgm:cxn modelId="{EF7B5880-4F3A-49E7-9B2E-6DCEB53775D9}" type="presOf" srcId="{CC2274A1-6B37-424D-9203-ECCF6204B280}" destId="{3138233C-0F39-4349-B669-48FC1D4C8291}" srcOrd="1" destOrd="0" presId="urn:microsoft.com/office/officeart/2005/8/layout/cycle4"/>
    <dgm:cxn modelId="{870A6985-24CB-43F5-A0D9-241870BE927F}" type="presOf" srcId="{C06F9DB7-C5BA-4C78-9AD8-08CC2C22A049}" destId="{FC95BB9B-787B-4466-8D60-0EC0A2B3A5B8}" srcOrd="1" destOrd="0" presId="urn:microsoft.com/office/officeart/2005/8/layout/cycle4"/>
    <dgm:cxn modelId="{0B037A8C-E7CA-4B27-8F63-698C114B5B22}" type="presOf" srcId="{8CE0343A-0FC3-4444-9AB6-CC63EC2D1BAB}" destId="{A3891952-05A4-4AE7-A664-6C41AD9EF65B}" srcOrd="0" destOrd="0" presId="urn:microsoft.com/office/officeart/2005/8/layout/cycle4"/>
    <dgm:cxn modelId="{0B009E97-20D6-4A92-9B93-E6012D9A73F5}" srcId="{4ACCDDF2-61FA-47C7-B862-987E7B33F9AE}" destId="{4C6E8502-DF6B-41CE-B205-1D8E9A594F71}" srcOrd="1" destOrd="0" parTransId="{85FBAB2D-E6F9-4ED6-930E-98BE99448760}" sibTransId="{0CD24A43-E886-4CCC-9BC7-B9C98E4E9B59}"/>
    <dgm:cxn modelId="{D56C489B-490C-426B-861D-3D5093F4EE6E}" type="presOf" srcId="{D1C86A54-1526-411C-8A54-5EC208F0C449}" destId="{64C23319-F596-4C76-914E-DB95D8FFE493}" srcOrd="0" destOrd="0" presId="urn:microsoft.com/office/officeart/2005/8/layout/cycle4"/>
    <dgm:cxn modelId="{438EF29D-F4D3-412F-8E28-CC890BC37341}" type="presOf" srcId="{8B7486A5-156A-47AC-B023-E964AF42E2F1}" destId="{FC95BB9B-787B-4466-8D60-0EC0A2B3A5B8}" srcOrd="1" destOrd="1" presId="urn:microsoft.com/office/officeart/2005/8/layout/cycle4"/>
    <dgm:cxn modelId="{98EE06A6-2B1B-4CD6-8191-17F63639EA94}" type="presOf" srcId="{4C6E8502-DF6B-41CE-B205-1D8E9A594F71}" destId="{34954045-F4ED-445B-AFDE-880FF2A736A8}" srcOrd="1" destOrd="1" presId="urn:microsoft.com/office/officeart/2005/8/layout/cycle4"/>
    <dgm:cxn modelId="{F883F2B7-0008-4F58-951B-6E525D9CB8B2}" srcId="{D1C86A54-1526-411C-8A54-5EC208F0C449}" destId="{CC2274A1-6B37-424D-9203-ECCF6204B280}" srcOrd="0" destOrd="0" parTransId="{E829CE27-FC9C-47F7-8D89-43D7258A0E81}" sibTransId="{F7B9FE6E-3CBB-4614-8EA7-7F74CB2ECCF9}"/>
    <dgm:cxn modelId="{7265F3B8-2F00-4105-B40F-CE9E81A2F1CB}" type="presOf" srcId="{4C6E8502-DF6B-41CE-B205-1D8E9A594F71}" destId="{A3891952-05A4-4AE7-A664-6C41AD9EF65B}" srcOrd="0" destOrd="1" presId="urn:microsoft.com/office/officeart/2005/8/layout/cycle4"/>
    <dgm:cxn modelId="{CC432EC1-57A6-4EC1-AEAA-F141908D877E}" srcId="{175BF617-53DF-4AD8-A00D-D7E5809E2E00}" destId="{6A029405-A6B6-4943-B3E2-AE2F4ABFB997}" srcOrd="0" destOrd="0" parTransId="{535CEAD8-40F7-483B-9468-03B86CC7D6F3}" sibTransId="{CC1409AA-E375-47A9-93C2-5B7A434DA189}"/>
    <dgm:cxn modelId="{A6FA70CA-448D-439E-8E5C-BFC5E832D506}" type="presOf" srcId="{6A029405-A6B6-4943-B3E2-AE2F4ABFB997}" destId="{FEE4A6F7-9770-40AD-8ADA-8C24D9E50F4A}" srcOrd="1" destOrd="0" presId="urn:microsoft.com/office/officeart/2005/8/layout/cycle4"/>
    <dgm:cxn modelId="{DFC71FCE-2BD1-4B29-B601-A5C53F31B0C5}" type="presOf" srcId="{8B7486A5-156A-47AC-B023-E964AF42E2F1}" destId="{916A76DB-0346-497E-A854-7EA1A797BA25}" srcOrd="0" destOrd="1" presId="urn:microsoft.com/office/officeart/2005/8/layout/cycle4"/>
    <dgm:cxn modelId="{B6CD2AE6-3794-4E88-80E1-960CB409D282}" srcId="{41ABA8C5-D631-4A2E-B019-C60AE3875E74}" destId="{C06F9DB7-C5BA-4C78-9AD8-08CC2C22A049}" srcOrd="0" destOrd="0" parTransId="{DC6E42CA-4C40-4A6B-92EB-F271565DE0D2}" sibTransId="{BB6BF86E-FEB2-45D7-8ED2-4F417D3752C2}"/>
    <dgm:cxn modelId="{8858C1EE-FA66-4956-8B7E-9706CAD93C62}" type="presOf" srcId="{C845C78D-BA1C-4C66-BF43-FA8C5A890B01}" destId="{3138233C-0F39-4349-B669-48FC1D4C8291}" srcOrd="1" destOrd="2" presId="urn:microsoft.com/office/officeart/2005/8/layout/cycle4"/>
    <dgm:cxn modelId="{6B4310F3-E49F-4BD5-BCA3-3161A1B0D0E1}" type="presOf" srcId="{6A029405-A6B6-4943-B3E2-AE2F4ABFB997}" destId="{E5F515F7-CCE4-414B-9F84-633D17EFB306}" srcOrd="0" destOrd="0" presId="urn:microsoft.com/office/officeart/2005/8/layout/cycle4"/>
    <dgm:cxn modelId="{674D2CFE-E767-41A5-A833-04997D418A39}" type="presOf" srcId="{C06F9DB7-C5BA-4C78-9AD8-08CC2C22A049}" destId="{916A76DB-0346-497E-A854-7EA1A797BA25}" srcOrd="0" destOrd="0" presId="urn:microsoft.com/office/officeart/2005/8/layout/cycle4"/>
    <dgm:cxn modelId="{AFD8E721-3C83-4B4F-9270-7ABD48AEB10F}" type="presParOf" srcId="{81BBBA63-F404-43BA-A45B-C1478F2DA6CC}" destId="{A5456F09-88B1-42E3-9BD6-C2906C9366FE}" srcOrd="0" destOrd="0" presId="urn:microsoft.com/office/officeart/2005/8/layout/cycle4"/>
    <dgm:cxn modelId="{E367FA94-E574-4003-8C37-F2E89EAA5A8A}" type="presParOf" srcId="{A5456F09-88B1-42E3-9BD6-C2906C9366FE}" destId="{5C50FE80-C67E-492C-8271-362B9F894B11}" srcOrd="0" destOrd="0" presId="urn:microsoft.com/office/officeart/2005/8/layout/cycle4"/>
    <dgm:cxn modelId="{75F6FDF2-6871-4D1F-A2BF-5626145842EC}" type="presParOf" srcId="{5C50FE80-C67E-492C-8271-362B9F894B11}" destId="{E5F515F7-CCE4-414B-9F84-633D17EFB306}" srcOrd="0" destOrd="0" presId="urn:microsoft.com/office/officeart/2005/8/layout/cycle4"/>
    <dgm:cxn modelId="{8DC9F153-DC46-40B8-846C-BFFA0F148E96}" type="presParOf" srcId="{5C50FE80-C67E-492C-8271-362B9F894B11}" destId="{FEE4A6F7-9770-40AD-8ADA-8C24D9E50F4A}" srcOrd="1" destOrd="0" presId="urn:microsoft.com/office/officeart/2005/8/layout/cycle4"/>
    <dgm:cxn modelId="{8AD0DEF4-9004-4B43-B5E6-3ECDAFE6526B}" type="presParOf" srcId="{A5456F09-88B1-42E3-9BD6-C2906C9366FE}" destId="{DE389A75-AA60-4F51-B1F6-367D757CA083}" srcOrd="1" destOrd="0" presId="urn:microsoft.com/office/officeart/2005/8/layout/cycle4"/>
    <dgm:cxn modelId="{B7DDD6D7-E1C2-49EE-8483-274100C3A055}" type="presParOf" srcId="{DE389A75-AA60-4F51-B1F6-367D757CA083}" destId="{51EA4C57-3C65-4773-995A-B661983D5E2D}" srcOrd="0" destOrd="0" presId="urn:microsoft.com/office/officeart/2005/8/layout/cycle4"/>
    <dgm:cxn modelId="{A7BA94D1-EFC8-43A4-A4A9-258709CBAC20}" type="presParOf" srcId="{DE389A75-AA60-4F51-B1F6-367D757CA083}" destId="{3138233C-0F39-4349-B669-48FC1D4C8291}" srcOrd="1" destOrd="0" presId="urn:microsoft.com/office/officeart/2005/8/layout/cycle4"/>
    <dgm:cxn modelId="{C6A6B0DF-1363-43C4-8B4D-4B6604C428AC}" type="presParOf" srcId="{A5456F09-88B1-42E3-9BD6-C2906C9366FE}" destId="{ECF061CA-ECA5-41BC-9187-DE77736D9169}" srcOrd="2" destOrd="0" presId="urn:microsoft.com/office/officeart/2005/8/layout/cycle4"/>
    <dgm:cxn modelId="{52D67633-2B9E-429B-9A82-6DE331FF2FA5}" type="presParOf" srcId="{ECF061CA-ECA5-41BC-9187-DE77736D9169}" destId="{A3891952-05A4-4AE7-A664-6C41AD9EF65B}" srcOrd="0" destOrd="0" presId="urn:microsoft.com/office/officeart/2005/8/layout/cycle4"/>
    <dgm:cxn modelId="{E470730E-9217-46DE-809D-F0D98058FF00}" type="presParOf" srcId="{ECF061CA-ECA5-41BC-9187-DE77736D9169}" destId="{34954045-F4ED-445B-AFDE-880FF2A736A8}" srcOrd="1" destOrd="0" presId="urn:microsoft.com/office/officeart/2005/8/layout/cycle4"/>
    <dgm:cxn modelId="{7448A4B8-B5AF-4CC9-9789-973E8EBC1DC6}" type="presParOf" srcId="{A5456F09-88B1-42E3-9BD6-C2906C9366FE}" destId="{F3B03A01-F774-40D9-B326-13C1290A14EF}" srcOrd="3" destOrd="0" presId="urn:microsoft.com/office/officeart/2005/8/layout/cycle4"/>
    <dgm:cxn modelId="{64721987-8203-46B7-9465-4145C9D28E37}" type="presParOf" srcId="{F3B03A01-F774-40D9-B326-13C1290A14EF}" destId="{916A76DB-0346-497E-A854-7EA1A797BA25}" srcOrd="0" destOrd="0" presId="urn:microsoft.com/office/officeart/2005/8/layout/cycle4"/>
    <dgm:cxn modelId="{A26659D4-B010-471E-A9C7-5C4340BEE190}" type="presParOf" srcId="{F3B03A01-F774-40D9-B326-13C1290A14EF}" destId="{FC95BB9B-787B-4466-8D60-0EC0A2B3A5B8}" srcOrd="1" destOrd="0" presId="urn:microsoft.com/office/officeart/2005/8/layout/cycle4"/>
    <dgm:cxn modelId="{6F2271EB-CBC3-4EBE-83B1-BF76971644C7}" type="presParOf" srcId="{A5456F09-88B1-42E3-9BD6-C2906C9366FE}" destId="{98D61928-F94A-4F71-9906-6A2E18ABCC39}" srcOrd="4" destOrd="0" presId="urn:microsoft.com/office/officeart/2005/8/layout/cycle4"/>
    <dgm:cxn modelId="{99A0DAF4-710B-4FAE-9406-A5ECF6855CAC}" type="presParOf" srcId="{81BBBA63-F404-43BA-A45B-C1478F2DA6CC}" destId="{60FE6A20-64EE-4D64-BA7E-4FBC9A870FFD}" srcOrd="1" destOrd="0" presId="urn:microsoft.com/office/officeart/2005/8/layout/cycle4"/>
    <dgm:cxn modelId="{1542DD7E-A5B8-433D-A873-386489C116B1}" type="presParOf" srcId="{60FE6A20-64EE-4D64-BA7E-4FBC9A870FFD}" destId="{98A9CD18-424A-48B9-B6D4-46BE93BEE3FA}" srcOrd="0" destOrd="0" presId="urn:microsoft.com/office/officeart/2005/8/layout/cycle4"/>
    <dgm:cxn modelId="{A810FB1E-B6D2-444B-BC52-8ED757DCB22B}" type="presParOf" srcId="{60FE6A20-64EE-4D64-BA7E-4FBC9A870FFD}" destId="{64C23319-F596-4C76-914E-DB95D8FFE493}" srcOrd="1" destOrd="0" presId="urn:microsoft.com/office/officeart/2005/8/layout/cycle4"/>
    <dgm:cxn modelId="{24F56A29-A819-4AA8-A8B7-2A12DD7D412B}" type="presParOf" srcId="{60FE6A20-64EE-4D64-BA7E-4FBC9A870FFD}" destId="{6CBE1DF2-EB8C-4071-8EA2-203B6EEECE83}" srcOrd="2" destOrd="0" presId="urn:microsoft.com/office/officeart/2005/8/layout/cycle4"/>
    <dgm:cxn modelId="{D98B7E3D-B10B-4558-835F-EDAFB5CE2CDE}" type="presParOf" srcId="{60FE6A20-64EE-4D64-BA7E-4FBC9A870FFD}" destId="{D02B35A0-35EA-4170-9856-5AF73EFBDBEC}" srcOrd="3" destOrd="0" presId="urn:microsoft.com/office/officeart/2005/8/layout/cycle4"/>
    <dgm:cxn modelId="{ADF71061-4544-4964-96EB-CF3171E7A07B}" type="presParOf" srcId="{60FE6A20-64EE-4D64-BA7E-4FBC9A870FFD}" destId="{CBB0D791-0111-4D4D-A9CF-457E8265B1FA}" srcOrd="4" destOrd="0" presId="urn:microsoft.com/office/officeart/2005/8/layout/cycle4"/>
    <dgm:cxn modelId="{631F1911-4500-4A57-AC15-F9CAE3661EAA}" type="presParOf" srcId="{81BBBA63-F404-43BA-A45B-C1478F2DA6CC}" destId="{CF041837-24FA-4460-89D8-5149DDA1373C}" srcOrd="2" destOrd="0" presId="urn:microsoft.com/office/officeart/2005/8/layout/cycle4"/>
    <dgm:cxn modelId="{A7AB3CA0-CFFC-4A21-8D07-C3D570EDD90C}" type="presParOf" srcId="{81BBBA63-F404-43BA-A45B-C1478F2DA6CC}" destId="{7699D79E-4D17-45A7-AC09-4E6871D89A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1952-05A4-4AE7-A664-6C41AD9EF65B}">
      <dsp:nvSpPr>
        <dsp:cNvPr id="0" name=""/>
        <dsp:cNvSpPr/>
      </dsp:nvSpPr>
      <dsp:spPr>
        <a:xfrm>
          <a:off x="5911830" y="2707503"/>
          <a:ext cx="1949550" cy="126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fi-FI" sz="1200" kern="1200" dirty="0">
              <a:latin typeface="Arial" panose="020B0604020202020204" pitchFamily="34" charset="0"/>
              <a:cs typeface="Arial" panose="020B0604020202020204" pitchFamily="34" charset="0"/>
            </a:rPr>
            <a:t>Elämänarvot,    elämäntapa.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latin typeface="Arial" panose="020B0604020202020204" pitchFamily="34" charset="0"/>
              <a:cs typeface="Arial" panose="020B0604020202020204" pitchFamily="34" charset="0"/>
            </a:rPr>
            <a:t>Mikä elämässä on tärkeää?</a:t>
          </a:r>
        </a:p>
      </dsp:txBody>
      <dsp:txXfrm>
        <a:off x="6524436" y="3050960"/>
        <a:ext cx="1309203" cy="891668"/>
      </dsp:txXfrm>
    </dsp:sp>
    <dsp:sp modelId="{916A76DB-0346-497E-A854-7EA1A797BA25}">
      <dsp:nvSpPr>
        <dsp:cNvPr id="0" name=""/>
        <dsp:cNvSpPr/>
      </dsp:nvSpPr>
      <dsp:spPr>
        <a:xfrm>
          <a:off x="2365228" y="2707503"/>
          <a:ext cx="1949550" cy="126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>
              <a:latin typeface="Arial" panose="020B0604020202020204" pitchFamily="34" charset="0"/>
              <a:cs typeface="Arial" panose="020B0604020202020204" pitchFamily="34" charset="0"/>
            </a:rPr>
            <a:t>Osataan asettua toisen asemaan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>
              <a:latin typeface="Arial" panose="020B0604020202020204" pitchFamily="34" charset="0"/>
              <a:cs typeface="Arial" panose="020B0604020202020204" pitchFamily="34" charset="0"/>
            </a:rPr>
            <a:t>Myötätunto</a:t>
          </a:r>
        </a:p>
      </dsp:txBody>
      <dsp:txXfrm>
        <a:off x="2392969" y="3050960"/>
        <a:ext cx="1309203" cy="891668"/>
      </dsp:txXfrm>
    </dsp:sp>
    <dsp:sp modelId="{51EA4C57-3C65-4773-995A-B661983D5E2D}">
      <dsp:nvSpPr>
        <dsp:cNvPr id="0" name=""/>
        <dsp:cNvSpPr/>
      </dsp:nvSpPr>
      <dsp:spPr>
        <a:xfrm>
          <a:off x="5882957" y="14287"/>
          <a:ext cx="1949550" cy="1262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latin typeface="Arial" panose="020B0604020202020204" pitchFamily="34" charset="0"/>
              <a:cs typeface="Arial" panose="020B0604020202020204" pitchFamily="34" charset="0"/>
            </a:rPr>
            <a:t>Oikea / väärä   vapaus / vastuu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latin typeface="Arial" panose="020B0604020202020204" pitchFamily="34" charset="0"/>
              <a:cs typeface="Arial" panose="020B0604020202020204" pitchFamily="34" charset="0"/>
            </a:rPr>
            <a:t>Yksilön oma käsitys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latin typeface="Arial" panose="020B0604020202020204" pitchFamily="34" charset="0"/>
              <a:cs typeface="Arial" panose="020B0604020202020204" pitchFamily="34" charset="0"/>
            </a:rPr>
            <a:t>Yhteisön käsitys</a:t>
          </a:r>
        </a:p>
      </dsp:txBody>
      <dsp:txXfrm>
        <a:off x="6495563" y="42028"/>
        <a:ext cx="1309203" cy="891668"/>
      </dsp:txXfrm>
    </dsp:sp>
    <dsp:sp modelId="{E5F515F7-CCE4-414B-9F84-633D17EFB306}">
      <dsp:nvSpPr>
        <dsp:cNvPr id="0" name=""/>
        <dsp:cNvSpPr/>
      </dsp:nvSpPr>
      <dsp:spPr>
        <a:xfrm>
          <a:off x="2247154" y="-7970"/>
          <a:ext cx="2281968" cy="1326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latin typeface="Arial" panose="020B0604020202020204" pitchFamily="34" charset="0"/>
              <a:cs typeface="Arial" panose="020B0604020202020204" pitchFamily="34" charset="0"/>
            </a:rPr>
            <a:t>Jokaisella velvollisuus toimia oikein omien mahdollisuuksiensa mukaan</a:t>
          </a:r>
        </a:p>
      </dsp:txBody>
      <dsp:txXfrm>
        <a:off x="2276296" y="21172"/>
        <a:ext cx="1539094" cy="936687"/>
      </dsp:txXfrm>
    </dsp:sp>
    <dsp:sp modelId="{98A9CD18-424A-48B9-B6D4-46BE93BEE3FA}">
      <dsp:nvSpPr>
        <dsp:cNvPr id="0" name=""/>
        <dsp:cNvSpPr/>
      </dsp:nvSpPr>
      <dsp:spPr>
        <a:xfrm>
          <a:off x="3196791" y="232918"/>
          <a:ext cx="1994582" cy="1708816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VELVOLLISUUS</a:t>
          </a:r>
        </a:p>
      </dsp:txBody>
      <dsp:txXfrm>
        <a:off x="3780991" y="733419"/>
        <a:ext cx="1410382" cy="1208315"/>
      </dsp:txXfrm>
    </dsp:sp>
    <dsp:sp modelId="{64C23319-F596-4C76-914E-DB95D8FFE493}">
      <dsp:nvSpPr>
        <dsp:cNvPr id="0" name=""/>
        <dsp:cNvSpPr/>
      </dsp:nvSpPr>
      <dsp:spPr>
        <a:xfrm rot="5400000">
          <a:off x="5127420" y="195512"/>
          <a:ext cx="1708816" cy="1783628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 dirty="0">
              <a:solidFill>
                <a:schemeClr val="tx1"/>
              </a:solidFill>
            </a:rPr>
            <a:t>MORAALI</a:t>
          </a:r>
        </a:p>
      </dsp:txBody>
      <dsp:txXfrm rot="-5400000">
        <a:off x="5090014" y="733419"/>
        <a:ext cx="1261215" cy="1208315"/>
      </dsp:txXfrm>
    </dsp:sp>
    <dsp:sp modelId="{6CBE1DF2-EB8C-4071-8EA2-203B6EEECE83}">
      <dsp:nvSpPr>
        <dsp:cNvPr id="0" name=""/>
        <dsp:cNvSpPr/>
      </dsp:nvSpPr>
      <dsp:spPr>
        <a:xfrm rot="10800000">
          <a:off x="5090014" y="2020664"/>
          <a:ext cx="1783628" cy="1708816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 dirty="0">
              <a:solidFill>
                <a:schemeClr val="tx1"/>
              </a:solidFill>
            </a:rPr>
            <a:t>ARVOT </a:t>
          </a:r>
        </a:p>
      </dsp:txBody>
      <dsp:txXfrm rot="10800000">
        <a:off x="5090014" y="2020664"/>
        <a:ext cx="1261215" cy="1208315"/>
      </dsp:txXfrm>
    </dsp:sp>
    <dsp:sp modelId="{D02B35A0-35EA-4170-9856-5AF73EFBDBEC}">
      <dsp:nvSpPr>
        <dsp:cNvPr id="0" name=""/>
        <dsp:cNvSpPr/>
      </dsp:nvSpPr>
      <dsp:spPr>
        <a:xfrm rot="16200000">
          <a:off x="3339674" y="1897031"/>
          <a:ext cx="1708816" cy="1956082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 dirty="0">
              <a:solidFill>
                <a:schemeClr val="tx1"/>
              </a:solidFill>
            </a:rPr>
            <a:t>EMPAATTISUUS</a:t>
          </a:r>
        </a:p>
      </dsp:txBody>
      <dsp:txXfrm rot="5400000">
        <a:off x="3788964" y="2020664"/>
        <a:ext cx="1383159" cy="1208315"/>
      </dsp:txXfrm>
    </dsp:sp>
    <dsp:sp modelId="{CF041837-24FA-4460-89D8-5149DDA1373C}">
      <dsp:nvSpPr>
        <dsp:cNvPr id="0" name=""/>
        <dsp:cNvSpPr/>
      </dsp:nvSpPr>
      <dsp:spPr>
        <a:xfrm>
          <a:off x="4792958" y="1626018"/>
          <a:ext cx="589995" cy="513039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9D79E-4D17-45A7-AC09-4E6871D89AE5}">
      <dsp:nvSpPr>
        <dsp:cNvPr id="0" name=""/>
        <dsp:cNvSpPr/>
      </dsp:nvSpPr>
      <dsp:spPr>
        <a:xfrm rot="10800000">
          <a:off x="4792958" y="1823341"/>
          <a:ext cx="589995" cy="513039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46A93-4BDC-48D4-BF67-B48216133731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69CA2-D5FB-4C95-81A8-2D50ACAFC8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34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C784-19A7-4F5F-805E-37E1E8C6FC61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36D51-36CE-4CD4-A753-B3178D82F2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87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Omnian logo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78005"/>
          </a:xfrm>
          <a:prstGeom prst="rect">
            <a:avLst/>
          </a:prstGeom>
        </p:spPr>
      </p:pic>
      <p:pic>
        <p:nvPicPr>
          <p:cNvPr id="6" name="Kuva 5" descr="Oppiva Espoo, Kestävän kehityksen tavoitteet, Intelligent community of the year ja Unevoc -logot.">
            <a:extLst>
              <a:ext uri="{FF2B5EF4-FFF2-40B4-BE49-F238E27FC236}">
                <a16:creationId xmlns:a16="http://schemas.microsoft.com/office/drawing/2014/main" id="{19C62A86-9182-413E-964A-A2B6EAD20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accent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10822272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1082166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C92422-54CE-4904-9B69-D06D8FC32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10822272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517652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6361807" y="1956647"/>
            <a:ext cx="517652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5982BA3-839D-4DD7-B508-13AF3E73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624" y="-18000"/>
            <a:ext cx="3476094" cy="687599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77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8000"/>
            <a:ext cx="3476094" cy="687599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4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8000"/>
            <a:ext cx="3476093" cy="687599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61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624" y="-17999"/>
            <a:ext cx="3476092" cy="6875997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9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7999"/>
            <a:ext cx="3476092" cy="6875997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7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624" y="-17997"/>
            <a:ext cx="3476091" cy="6875993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00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Omnian logo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5" cy="6878004"/>
          </a:xfrm>
          <a:prstGeom prst="rect">
            <a:avLst/>
          </a:prstGeom>
        </p:spPr>
      </p:pic>
      <p:pic>
        <p:nvPicPr>
          <p:cNvPr id="6" name="Kuva 5" descr="Oppiva Espoo, Kestävän kehityksen tavoitteet, Intelligent community of the year ja Unevoc -logot.">
            <a:extLst>
              <a:ext uri="{FF2B5EF4-FFF2-40B4-BE49-F238E27FC236}">
                <a16:creationId xmlns:a16="http://schemas.microsoft.com/office/drawing/2014/main" id="{886B19AA-56B8-41FA-BA6E-379B9649B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7997"/>
            <a:ext cx="3476090" cy="6875993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0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ältösivu_kuvall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7995"/>
            <a:ext cx="3476089" cy="687598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74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CD9CF8-5C63-426B-946F-FED9C47C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FABD59-DA34-4EB4-B33A-1C6D3AD8D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275C43-B1A4-4D60-85EC-CACC43C5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11.2.2026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D4E109-ABF7-42C0-96C4-17FDF4DA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45A75A-5679-4E66-95BD-099E00C2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69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Omnian logo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6878004"/>
          </a:xfrm>
          <a:prstGeom prst="rect">
            <a:avLst/>
          </a:prstGeom>
        </p:spPr>
      </p:pic>
      <p:pic>
        <p:nvPicPr>
          <p:cNvPr id="6" name="Kuva 5" descr="Oppiva Espoo, Kestävän kehityksen tavoitteet, Intelligent community of the year ja Unevoc -logot.">
            <a:extLst>
              <a:ext uri="{FF2B5EF4-FFF2-40B4-BE49-F238E27FC236}">
                <a16:creationId xmlns:a16="http://schemas.microsoft.com/office/drawing/2014/main" id="{2F6A5477-3799-4214-A3A9-0462506959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raina otsiko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1977"/>
            <a:ext cx="12192003" cy="361950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4247220"/>
            <a:ext cx="12192000" cy="204880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839AED1-62A7-4BFE-AD40-2277E6598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raina otsiko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732160"/>
            <a:ext cx="12189819" cy="180441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3124200"/>
            <a:ext cx="12192000" cy="21526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214544E-56A5-435A-942F-6E5506A85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raina otsiko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732000"/>
            <a:ext cx="12191974" cy="180473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3124200"/>
            <a:ext cx="12192000" cy="21526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0704DA2-0329-4B16-9A98-89AC99A35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raina otsikolla ja leipiks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732000"/>
            <a:ext cx="12191974" cy="180473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2956758"/>
            <a:ext cx="12192000" cy="103872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3995484"/>
            <a:ext cx="12191983" cy="24053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latin typeface="+mn-lt"/>
              </a:defRPr>
            </a:lvl1pPr>
            <a:lvl2pPr marL="38295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latin typeface="+mn-lt"/>
              </a:defRPr>
            </a:lvl2pPr>
            <a:lvl3pPr marL="91440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3EFD37C-F55A-448C-85B7-9A1D8BE2D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0" r:id="rId2"/>
    <p:sldLayoutId id="2147483684" r:id="rId3"/>
    <p:sldLayoutId id="2147483675" r:id="rId4"/>
    <p:sldLayoutId id="2147483672" r:id="rId5"/>
    <p:sldLayoutId id="2147483674" r:id="rId6"/>
    <p:sldLayoutId id="2147483676" r:id="rId7"/>
    <p:sldLayoutId id="2147483654" r:id="rId8"/>
    <p:sldLayoutId id="2147483681" r:id="rId9"/>
    <p:sldLayoutId id="2147483682" r:id="rId10"/>
    <p:sldLayoutId id="2147483683" r:id="rId11"/>
    <p:sldLayoutId id="2147483657" r:id="rId12"/>
    <p:sldLayoutId id="2147483661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9" r:id="rId21"/>
    <p:sldLayoutId id="214748368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artat.fi/marttakoulu/ruoka/kestava-ruoka/vastuullinen-kokki/vastuullisuusmerkit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WSmi4DKri6Q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hmisoikeudet.net/ihmisoikeudet/" TargetMode="External"/><Relationship Id="rId2" Type="http://schemas.openxmlformats.org/officeDocument/2006/relationships/hyperlink" Target="https://europa.eu/european-union/about-eu/easy-to-read_fi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4CD2786-4B3C-41BE-956A-ACAC4567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" y="2956758"/>
            <a:ext cx="12192000" cy="1038726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dirty="0" err="1"/>
              <a:t>Eettinen</a:t>
            </a:r>
            <a:r>
              <a:rPr lang="en-US" dirty="0"/>
              <a:t> </a:t>
            </a:r>
            <a:r>
              <a:rPr lang="en-US" dirty="0" err="1"/>
              <a:t>näkökulma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</a:t>
            </a:r>
            <a:r>
              <a:rPr lang="en-US" dirty="0" err="1"/>
              <a:t>etiikka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9B3D836-CD4A-4556-9321-B96137D2377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AF8F3B0-6424-4CC7-AD02-FD04C30E00E7}" type="datetime1">
              <a:rPr lang="fi-FI" smtClean="0"/>
              <a:pPr>
                <a:spcAft>
                  <a:spcPts val="600"/>
                </a:spcAft>
              </a:pPr>
              <a:t>11.2.2026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E4CD225-06B6-42D9-9A6D-4015A403E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</p:spPr>
        <p:txBody>
          <a:bodyPr/>
          <a:lstStyle/>
          <a:p>
            <a:endParaRPr lang="fi-FI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A89E2D6-DD54-4D8F-9CA9-51671538A1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" y="4285770"/>
            <a:ext cx="12191983" cy="2405316"/>
          </a:xfrm>
        </p:spPr>
        <p:txBody>
          <a:bodyPr/>
          <a:lstStyle/>
          <a:p>
            <a:r>
              <a:rPr lang="en-US" dirty="0"/>
              <a:t>KESTÄVÄ KEHITYS PAKOLLINEN 1 OSP</a:t>
            </a:r>
          </a:p>
        </p:txBody>
      </p:sp>
    </p:spTree>
    <p:extLst>
      <p:ext uri="{BB962C8B-B14F-4D97-AF65-F5344CB8AC3E}">
        <p14:creationId xmlns:p14="http://schemas.microsoft.com/office/powerpoint/2010/main" val="33102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4A4E9C-EF14-4CC1-B76A-0A967082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Luontoarvot;</a:t>
            </a:r>
            <a:br>
              <a:rPr lang="fi-FI" dirty="0"/>
            </a:br>
            <a:r>
              <a:rPr lang="fi-FI" dirty="0"/>
              <a:t>ihmisen ja luonnon suhde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613350-0D48-40AB-80AA-1180599D5C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Ympäristö- ja luontoarvot -  Mitä voi hyväksyä?  Mitä ei voi hyväksyä?</a:t>
            </a:r>
          </a:p>
          <a:p>
            <a:pPr marL="0" indent="0">
              <a:buNone/>
            </a:pPr>
            <a:r>
              <a:rPr lang="fi-FI" dirty="0"/>
              <a:t>	Esim. 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Ympäristön saastuttaminen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Monimuotoisuuden katoaminen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Fossiilisten polttoaineiden käyttö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Salametsästys tai liikakalastus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Turkiseläinten kasvatus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Uusiomateriaalin käyttö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Ekologiset ostosvalinnat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3EAF67-36D2-4557-9C86-509F1CE6DF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D8EFA1-C025-4439-9E25-994203199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82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945AC-97E2-4894-9615-9F0FC9AC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Yhteiskunnalliset arvot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6149A4-F3C7-40FE-91B0-EF535EC55B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3865" y="1657290"/>
            <a:ext cx="7109249" cy="4067164"/>
          </a:xfrm>
        </p:spPr>
        <p:txBody>
          <a:bodyPr lIns="91440" tIns="45720" rIns="91440" bIns="45720" anchor="t"/>
          <a:lstStyle/>
          <a:p>
            <a:r>
              <a:rPr lang="en-US" sz="1600" b="1" dirty="0" err="1">
                <a:latin typeface="Arial"/>
                <a:cs typeface="Arial"/>
              </a:rPr>
              <a:t>Yhteiskunnalliset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arvot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= </a:t>
            </a:r>
            <a:r>
              <a:rPr lang="en-US" sz="1600" dirty="0" err="1">
                <a:latin typeface="Arial"/>
                <a:cs typeface="Arial"/>
              </a:rPr>
              <a:t>miten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suhtaudutaan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yhteiskuntaan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vaikuttaviin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asioihin</a:t>
            </a:r>
            <a:endParaRPr lang="en-US" sz="1600" dirty="0">
              <a:latin typeface="Arial"/>
              <a:cs typeface="Arial"/>
            </a:endParaRPr>
          </a:p>
          <a:p>
            <a:pPr lvl="1" indent="-359410"/>
            <a:r>
              <a:rPr lang="en-US" sz="1800" dirty="0" err="1">
                <a:latin typeface="Arial"/>
                <a:cs typeface="Arial"/>
              </a:rPr>
              <a:t>Päätöksenteko</a:t>
            </a:r>
            <a:endParaRPr lang="en-US" sz="1800" dirty="0">
              <a:latin typeface="Arial"/>
              <a:cs typeface="Arial"/>
            </a:endParaRPr>
          </a:p>
          <a:p>
            <a:pPr lvl="2"/>
            <a:r>
              <a:rPr lang="en-US" sz="1600" dirty="0" err="1">
                <a:latin typeface="Arial"/>
                <a:cs typeface="Arial"/>
              </a:rPr>
              <a:t>demokratian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kunnioittaminen</a:t>
            </a:r>
            <a:endParaRPr lang="en-US" sz="1600" dirty="0">
              <a:latin typeface="Arial"/>
              <a:cs typeface="Arial"/>
            </a:endParaRPr>
          </a:p>
          <a:p>
            <a:pPr lvl="1" indent="-359410"/>
            <a:r>
              <a:rPr lang="en-US" sz="1800" dirty="0">
                <a:latin typeface="Arial"/>
                <a:cs typeface="Arial"/>
              </a:rPr>
              <a:t>Media</a:t>
            </a:r>
          </a:p>
          <a:p>
            <a:pPr lvl="2"/>
            <a:r>
              <a:rPr lang="en-US" sz="1600" dirty="0" err="1">
                <a:latin typeface="Arial"/>
                <a:cs typeface="Arial"/>
              </a:rPr>
              <a:t>Kriittinen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lukutaito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Mitä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meille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halutaan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viestiä</a:t>
            </a:r>
            <a:r>
              <a:rPr lang="en-US" sz="1600" dirty="0">
                <a:latin typeface="Arial"/>
                <a:cs typeface="Arial"/>
              </a:rPr>
              <a:t>? Miten </a:t>
            </a:r>
            <a:r>
              <a:rPr lang="en-US" sz="1600" dirty="0" err="1">
                <a:latin typeface="Arial"/>
                <a:cs typeface="Arial"/>
              </a:rPr>
              <a:t>viesti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vaikuttaa</a:t>
            </a:r>
            <a:r>
              <a:rPr lang="en-US" sz="1600" dirty="0">
                <a:latin typeface="Arial"/>
                <a:cs typeface="Arial"/>
              </a:rPr>
              <a:t>?</a:t>
            </a:r>
          </a:p>
          <a:p>
            <a:pPr lvl="1" indent="-359410"/>
            <a:r>
              <a:rPr lang="en-US" sz="1800" dirty="0" err="1">
                <a:latin typeface="Arial"/>
                <a:cs typeface="Arial"/>
              </a:rPr>
              <a:t>Sosiaalinen</a:t>
            </a:r>
            <a:r>
              <a:rPr lang="en-US" sz="1800" dirty="0">
                <a:latin typeface="Arial"/>
                <a:cs typeface="Arial"/>
              </a:rPr>
              <a:t> media</a:t>
            </a:r>
          </a:p>
          <a:p>
            <a:pPr lvl="2"/>
            <a:r>
              <a:rPr lang="en-US" sz="1600" dirty="0" err="1">
                <a:latin typeface="Arial"/>
                <a:cs typeface="Arial"/>
              </a:rPr>
              <a:t>Mitä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seurataan</a:t>
            </a:r>
            <a:r>
              <a:rPr lang="en-US" sz="1600" dirty="0">
                <a:latin typeface="Arial"/>
                <a:cs typeface="Arial"/>
              </a:rPr>
              <a:t>?</a:t>
            </a:r>
          </a:p>
          <a:p>
            <a:pPr lvl="2"/>
            <a:r>
              <a:rPr lang="en-US" sz="1600" dirty="0">
                <a:latin typeface="Arial"/>
                <a:cs typeface="Arial"/>
              </a:rPr>
              <a:t>Miten </a:t>
            </a:r>
            <a:r>
              <a:rPr lang="en-US" sz="1600" dirty="0" err="1">
                <a:latin typeface="Arial"/>
                <a:cs typeface="Arial"/>
              </a:rPr>
              <a:t>itse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viestitään</a:t>
            </a:r>
            <a:r>
              <a:rPr lang="en-US" sz="1600" dirty="0">
                <a:latin typeface="Arial"/>
                <a:cs typeface="Arial"/>
              </a:rPr>
              <a:t>?</a:t>
            </a:r>
          </a:p>
          <a:p>
            <a:pPr lvl="1" indent="-359410"/>
            <a:r>
              <a:rPr lang="en-US" sz="1600" err="1">
                <a:latin typeface="Arial"/>
                <a:cs typeface="Arial"/>
              </a:rPr>
              <a:t>Ohjeiden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noudattaminen</a:t>
            </a:r>
            <a:endParaRPr lang="en-US" sz="1600">
              <a:latin typeface="Arial"/>
              <a:cs typeface="Arial"/>
            </a:endParaRPr>
          </a:p>
          <a:p>
            <a:pPr lvl="1" indent="-359410"/>
            <a:r>
              <a:rPr lang="en-US" sz="1600" dirty="0">
                <a:latin typeface="Arial"/>
                <a:cs typeface="Arial"/>
              </a:rPr>
              <a:t>Miten </a:t>
            </a:r>
            <a:r>
              <a:rPr lang="en-US" sz="1600" err="1">
                <a:latin typeface="Arial"/>
                <a:cs typeface="Arial"/>
              </a:rPr>
              <a:t>omat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teot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vaikuttavat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toisiin</a:t>
            </a:r>
            <a:r>
              <a:rPr lang="en-US" sz="1600" dirty="0">
                <a:latin typeface="Arial"/>
                <a:cs typeface="Arial"/>
              </a:rPr>
              <a:t>?</a:t>
            </a:r>
          </a:p>
          <a:p>
            <a:pPr lvl="1" indent="-359410"/>
            <a:r>
              <a:rPr lang="en-US" sz="1600" err="1">
                <a:latin typeface="Arial"/>
                <a:cs typeface="Arial"/>
              </a:rPr>
              <a:t>Tekijänoikeudet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err="1">
                <a:latin typeface="Arial"/>
                <a:cs typeface="Arial"/>
              </a:rPr>
              <a:t>Materiaalin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lähdetiedot</a:t>
            </a:r>
            <a:r>
              <a:rPr lang="en-US" sz="1600" dirty="0">
                <a:latin typeface="Arial"/>
                <a:cs typeface="Arial"/>
              </a:rPr>
              <a:t>  </a:t>
            </a:r>
            <a:r>
              <a:rPr lang="en-US" sz="1600" err="1">
                <a:latin typeface="Arial"/>
                <a:cs typeface="Arial"/>
              </a:rPr>
              <a:t>esiin</a:t>
            </a:r>
            <a:r>
              <a:rPr lang="en-US" sz="1600" dirty="0">
                <a:latin typeface="Arial"/>
                <a:cs typeface="Arial"/>
              </a:rPr>
              <a:t> – </a:t>
            </a:r>
            <a:r>
              <a:rPr lang="en-US" sz="1600" err="1">
                <a:latin typeface="Arial"/>
                <a:cs typeface="Arial"/>
              </a:rPr>
              <a:t>älä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kopioi</a:t>
            </a:r>
            <a:r>
              <a:rPr lang="en-US" sz="1600" dirty="0">
                <a:latin typeface="Arial"/>
                <a:cs typeface="Arial"/>
              </a:rPr>
              <a:t>!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50FCE8-6F1B-4B5C-B68F-1D8261BD18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159AB4-69B0-4946-AF2E-F1C283E04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22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BED42-CAED-4931-BE9F-3952BA6E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67" y="903018"/>
            <a:ext cx="10822272" cy="923333"/>
          </a:xfrm>
        </p:spPr>
        <p:txBody>
          <a:bodyPr/>
          <a:lstStyle/>
          <a:p>
            <a:r>
              <a:rPr lang="fi-FI"/>
              <a:t>Eettinen kuluttaminen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DA48E8-8008-4D68-AA02-BEC82FA307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561" y="1740024"/>
            <a:ext cx="10821666" cy="4696286"/>
          </a:xfrm>
        </p:spPr>
        <p:txBody>
          <a:bodyPr/>
          <a:lstStyle/>
          <a:p>
            <a:r>
              <a:rPr lang="fi-FI" dirty="0"/>
              <a:t>Etiikkaa tarvitaan aina, kun on kysymys valinnoista</a:t>
            </a:r>
          </a:p>
          <a:p>
            <a:r>
              <a:rPr lang="fi-FI" dirty="0"/>
              <a:t>Kuluttaminen on aina valintoja: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Ostanko uuden kännykän, vaikka vanhakin toimii?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Vaihdanko vaatekaapin sisällön uusien muotitrendien mukaan?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Mitä valitsen ruoaksi ja mistä ruokani tulee?</a:t>
            </a:r>
          </a:p>
          <a:p>
            <a:r>
              <a:rPr lang="fi-FI" dirty="0"/>
              <a:t>Eettisesti oikeisiin valintoihin kuuluu tarkastella kestävän kehityksen mukaista toimintaa ja sen kaikkia näkökulmia</a:t>
            </a:r>
          </a:p>
          <a:p>
            <a:r>
              <a:rPr lang="fi-FI" dirty="0"/>
              <a:t>Eettisissä valinnoissa ympäristöä rasitetaan mahdollisimman vähän, huomioidaan ihmisten hyvinvointi sekä taloudellisesti vastuullinen toiminta</a:t>
            </a:r>
          </a:p>
          <a:p>
            <a:r>
              <a:rPr lang="fi-FI" dirty="0"/>
              <a:t> Eettisesti arveluttavia tai tuomittavia keinoja voi sisältyä ihan arkisiin tavaroihin ympärillämme.</a:t>
            </a:r>
          </a:p>
          <a:p>
            <a:pPr marL="0" indent="0">
              <a:buNone/>
            </a:pPr>
            <a:endParaRPr lang="fi-FI" b="1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FE7A09-DF70-4338-81D4-E5818ABD8D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8F3B0-6424-4CC7-AD02-FD04C30E00E7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11.2.2026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D3649A-1D4A-481B-9466-BB67A94B7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E83AD-46AF-4B5C-BD85-092DF75D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Eettinen ja vastuullinen kuluttaja - </a:t>
            </a:r>
            <a:br>
              <a:rPr lang="fi-FI" dirty="0"/>
            </a:br>
            <a:r>
              <a:rPr lang="fi-FI" dirty="0"/>
              <a:t>millaisia ostosvalintoja teemme?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BC3C47-3370-45F0-80D1-59C28F40DA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Eettisyys ja vastuullisuus ruoan sekä hyödykkeiden tuotannossa tarkoittaa, että raaka-aineiden  tuotantoprosessi sekä työntekijöiden olosuhteet ovat hyvät ja kestävällä pohjalla.</a:t>
            </a:r>
          </a:p>
          <a:p>
            <a:r>
              <a:rPr lang="fi-FI" dirty="0"/>
              <a:t>Kaiken tuotannon pitää olla kestävää, eettistä ja vastuullista – tästä tietoa tuovat </a:t>
            </a:r>
            <a:r>
              <a:rPr lang="fi-FI" dirty="0">
                <a:hlinkClick r:id="rId2"/>
              </a:rPr>
              <a:t>Vastuullisuusmerkit </a:t>
            </a:r>
            <a:endParaRPr lang="fi-FI" dirty="0"/>
          </a:p>
          <a:p>
            <a:r>
              <a:rPr lang="fi-FI" dirty="0">
                <a:cs typeface="Arial"/>
              </a:rPr>
              <a:t>Viralliset ympäristö- ja vastuullisuusmerkit</a:t>
            </a:r>
            <a:r>
              <a:rPr lang="fi-FI" spc="-45" dirty="0">
                <a:cs typeface="Arial"/>
              </a:rPr>
              <a:t> </a:t>
            </a:r>
            <a:r>
              <a:rPr lang="fi-FI" dirty="0">
                <a:cs typeface="Arial"/>
              </a:rPr>
              <a:t>kertovat,</a:t>
            </a:r>
            <a:r>
              <a:rPr lang="fi-FI" spc="-45" dirty="0">
                <a:cs typeface="Arial"/>
              </a:rPr>
              <a:t> </a:t>
            </a:r>
            <a:r>
              <a:rPr lang="fi-FI" spc="-5" dirty="0">
                <a:cs typeface="Arial"/>
              </a:rPr>
              <a:t>että</a:t>
            </a:r>
            <a:r>
              <a:rPr lang="fi-FI" spc="-15" dirty="0">
                <a:cs typeface="Arial"/>
              </a:rPr>
              <a:t> </a:t>
            </a:r>
            <a:r>
              <a:rPr lang="fi-FI" dirty="0">
                <a:cs typeface="Arial"/>
              </a:rPr>
              <a:t>tuotteen</a:t>
            </a:r>
            <a:r>
              <a:rPr lang="fi-FI" spc="-30" dirty="0">
                <a:cs typeface="Arial"/>
              </a:rPr>
              <a:t> </a:t>
            </a:r>
            <a:r>
              <a:rPr lang="fi-FI" dirty="0">
                <a:cs typeface="Arial"/>
              </a:rPr>
              <a:t>tai</a:t>
            </a:r>
            <a:r>
              <a:rPr lang="fi-FI" spc="-10" dirty="0">
                <a:cs typeface="Arial"/>
              </a:rPr>
              <a:t> </a:t>
            </a:r>
            <a:r>
              <a:rPr lang="fi-FI" dirty="0">
                <a:cs typeface="Arial"/>
              </a:rPr>
              <a:t>palvelun elinkaarenaikaiset sosiaaliset ja ympäristövaikutukset</a:t>
            </a:r>
            <a:r>
              <a:rPr lang="fi-FI" spc="-70" dirty="0">
                <a:cs typeface="Arial"/>
              </a:rPr>
              <a:t> </a:t>
            </a:r>
            <a:r>
              <a:rPr lang="fi-FI" dirty="0">
                <a:cs typeface="Arial"/>
              </a:rPr>
              <a:t>on</a:t>
            </a:r>
            <a:r>
              <a:rPr lang="fi-FI" spc="-35" dirty="0">
                <a:cs typeface="Arial"/>
              </a:rPr>
              <a:t> </a:t>
            </a:r>
            <a:r>
              <a:rPr lang="fi-FI" dirty="0">
                <a:cs typeface="Arial"/>
              </a:rPr>
              <a:t>huomioitu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A4722E-4999-4E93-A4D6-3281461172D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E897A8-90CE-4970-B1F2-A59104FDF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85ACB29-6188-459F-BB52-12748E1FE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999" y="4269251"/>
            <a:ext cx="1111685" cy="115615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7A610DA-1E7F-4CFC-9534-89D2761FE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258" y="2387655"/>
            <a:ext cx="5364448" cy="179933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030C85B-0E1D-4240-86E5-6FBF04E2C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982" y="4320078"/>
            <a:ext cx="1194920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364236"/>
            <a:ext cx="11470005" cy="6132830"/>
          </a:xfrm>
          <a:custGeom>
            <a:avLst/>
            <a:gdLst/>
            <a:ahLst/>
            <a:cxnLst/>
            <a:rect l="l" t="t" r="r" b="b"/>
            <a:pathLst>
              <a:path w="11470005" h="6132830">
                <a:moveTo>
                  <a:pt x="0" y="6132576"/>
                </a:moveTo>
                <a:lnTo>
                  <a:pt x="11469624" y="6132576"/>
                </a:lnTo>
                <a:lnTo>
                  <a:pt x="11469624" y="0"/>
                </a:lnTo>
                <a:lnTo>
                  <a:pt x="0" y="0"/>
                </a:lnTo>
                <a:lnTo>
                  <a:pt x="0" y="6132576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402" y="698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90">
                <a:latin typeface="Arial"/>
                <a:cs typeface="Arial"/>
              </a:rPr>
              <a:t>5</a:t>
            </a:r>
            <a:r>
              <a:rPr sz="900">
                <a:latin typeface="Georgia"/>
                <a:cs typeface="Georgia"/>
              </a:rPr>
              <a:t>5</a:t>
            </a:r>
            <a:r>
              <a:rPr sz="900" spc="-505">
                <a:latin typeface="Georgia"/>
                <a:cs typeface="Georgia"/>
              </a:rPr>
              <a:t>4</a:t>
            </a:r>
            <a:r>
              <a:rPr sz="900" spc="-5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744816"/>
            <a:ext cx="10515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5"/>
              </a:spcBef>
            </a:pPr>
            <a:r>
              <a:rPr lang="fi-FI" sz="2800" spc="245" dirty="0">
                <a:latin typeface="Arial Black" panose="020B0A04020102020204" pitchFamily="34" charset="0"/>
              </a:rPr>
              <a:t>VASTUULLISUUS- </a:t>
            </a:r>
            <a:r>
              <a:rPr sz="2800" b="1" spc="245" dirty="0">
                <a:latin typeface="Arial Black" panose="020B0A04020102020204" pitchFamily="34" charset="0"/>
              </a:rPr>
              <a:t>YMPÄRISTÖMERKKEJÄ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74494" y="1956053"/>
            <a:ext cx="9239250" cy="35680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sz="1800" dirty="0">
                <a:cs typeface="Arial"/>
              </a:rPr>
              <a:t>TCO</a:t>
            </a:r>
            <a:r>
              <a:rPr lang="fi-FI" sz="1800" b="1" spc="-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on</a:t>
            </a:r>
            <a:r>
              <a:rPr lang="fi-FI" sz="1800" spc="1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kansainvälinen</a:t>
            </a:r>
            <a:r>
              <a:rPr lang="fi-FI" sz="1800" spc="4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kestävän</a:t>
            </a:r>
            <a:r>
              <a:rPr lang="fi-FI" sz="1800" spc="1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kehityksen</a:t>
            </a:r>
            <a:r>
              <a:rPr lang="fi-FI" sz="1800" spc="3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sertifikaatti</a:t>
            </a:r>
            <a:r>
              <a:rPr lang="fi-FI" sz="1800" spc="5" dirty="0">
                <a:cs typeface="Arial"/>
              </a:rPr>
              <a:t> </a:t>
            </a:r>
            <a:r>
              <a:rPr lang="fi-FI" sz="1800" spc="-10" dirty="0">
                <a:cs typeface="Arial"/>
              </a:rPr>
              <a:t>IT-tuotteille. </a:t>
            </a:r>
            <a:r>
              <a:rPr lang="fi-FI" sz="1800" spc="-5" dirty="0">
                <a:cs typeface="Arial"/>
              </a:rPr>
              <a:t>Sen</a:t>
            </a:r>
            <a:r>
              <a:rPr lang="fi-FI" sz="1800" spc="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kriteerit </a:t>
            </a:r>
            <a:r>
              <a:rPr lang="fi-FI" sz="180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koskevat</a:t>
            </a:r>
            <a:r>
              <a:rPr lang="fi-FI" sz="1800" spc="1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tuotteiden</a:t>
            </a:r>
            <a:r>
              <a:rPr lang="fi-FI" sz="1800" spc="2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koko</a:t>
            </a:r>
            <a:r>
              <a:rPr lang="fi-FI" sz="1800" spc="1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elinkaaren</a:t>
            </a:r>
            <a:r>
              <a:rPr lang="fi-FI" sz="1800" spc="3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ympäristövaikutuksia,</a:t>
            </a:r>
            <a:r>
              <a:rPr lang="fi-FI" sz="1800" spc="6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laitosten</a:t>
            </a:r>
            <a:r>
              <a:rPr lang="fi-FI" sz="1800" spc="1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yhteiskuntavastuuta </a:t>
            </a:r>
            <a:r>
              <a:rPr lang="fi-FI" sz="1800" spc="-484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ja</a:t>
            </a:r>
            <a:r>
              <a:rPr lang="fi-FI" sz="1800" spc="-1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sosiaalisia</a:t>
            </a:r>
            <a:r>
              <a:rPr lang="fi-FI" sz="1800" spc="3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oloja.</a:t>
            </a:r>
            <a:r>
              <a:rPr lang="fi-FI" sz="1800" spc="10" dirty="0">
                <a:cs typeface="Arial"/>
              </a:rPr>
              <a:t> </a:t>
            </a:r>
            <a:r>
              <a:rPr lang="fi-FI" sz="1800" spc="-10" dirty="0">
                <a:cs typeface="Arial"/>
              </a:rPr>
              <a:t>Myös</a:t>
            </a:r>
            <a:r>
              <a:rPr lang="fi-FI" sz="1800" spc="2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ergonominen</a:t>
            </a:r>
            <a:r>
              <a:rPr lang="fi-FI" sz="1800" spc="2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muotoilu</a:t>
            </a:r>
            <a:r>
              <a:rPr lang="fi-FI" sz="1800" spc="2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ja käyttäjäturvallisuus</a:t>
            </a:r>
            <a:r>
              <a:rPr lang="fi-FI" sz="1800" spc="5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on</a:t>
            </a:r>
            <a:r>
              <a:rPr lang="fi-FI" sz="1800" spc="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huomioitu.</a:t>
            </a:r>
            <a:endParaRPr lang="fi-FI" sz="18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lang="fi-FI" sz="2700" dirty="0">
              <a:cs typeface="Arial"/>
            </a:endParaRPr>
          </a:p>
          <a:p>
            <a:pPr marL="355600" marR="457200" indent="-342900" algn="just">
              <a:lnSpc>
                <a:spcPct val="90000"/>
              </a:lnSpc>
              <a:buFont typeface="Wingdings"/>
              <a:buChar char=""/>
              <a:tabLst>
                <a:tab pos="355600" algn="l"/>
              </a:tabLst>
            </a:pPr>
            <a:r>
              <a:rPr lang="fi-FI" sz="1800" spc="-10" dirty="0">
                <a:cs typeface="Arial"/>
              </a:rPr>
              <a:t>Pohjoismainen </a:t>
            </a:r>
            <a:r>
              <a:rPr lang="fi-FI" sz="1800" spc="-5" dirty="0">
                <a:cs typeface="Arial"/>
              </a:rPr>
              <a:t>ympäristömerkki eli Joutsenmerkki on Suomessa parhaiten tunnettu </a:t>
            </a:r>
            <a:r>
              <a:rPr lang="fi-FI" sz="1800" spc="-49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virallinen ympäristömerkki.</a:t>
            </a:r>
            <a:r>
              <a:rPr lang="fi-FI" sz="180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Merkki voidaan </a:t>
            </a:r>
            <a:r>
              <a:rPr lang="fi-FI" sz="1800" spc="-10" dirty="0">
                <a:cs typeface="Arial"/>
              </a:rPr>
              <a:t>myöntää </a:t>
            </a:r>
            <a:r>
              <a:rPr lang="fi-FI" sz="1800" spc="-5" dirty="0">
                <a:cs typeface="Arial"/>
              </a:rPr>
              <a:t>tuotteille ja palveluille, joille on </a:t>
            </a:r>
            <a:r>
              <a:rPr lang="fi-FI" sz="1800" spc="-49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laadittu kriteerit. Tällaisia ovat tuoteryhmistä esimerkiksi maalit ja lakat, pesuaineet, </a:t>
            </a:r>
            <a:r>
              <a:rPr lang="fi-FI" sz="1800" spc="-49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paristot</a:t>
            </a:r>
            <a:r>
              <a:rPr lang="fi-FI" sz="1800" spc="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ja</a:t>
            </a:r>
            <a:r>
              <a:rPr lang="fi-FI" sz="1800" spc="1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toimistolaitteet.</a:t>
            </a:r>
            <a:r>
              <a:rPr lang="fi-FI" sz="1800" spc="1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Palveluista</a:t>
            </a:r>
            <a:r>
              <a:rPr lang="fi-FI" sz="1800" spc="3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hotellit,</a:t>
            </a:r>
            <a:r>
              <a:rPr lang="fi-FI" sz="1800" spc="2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ravintolat,</a:t>
            </a:r>
            <a:r>
              <a:rPr lang="fi-FI" sz="1800" spc="1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kauppa</a:t>
            </a:r>
            <a:r>
              <a:rPr lang="fi-FI" sz="1800" spc="2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ja</a:t>
            </a:r>
            <a:r>
              <a:rPr lang="fi-FI" sz="180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painopalvelut.</a:t>
            </a:r>
            <a:endParaRPr lang="fi-FI" sz="18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"/>
            </a:pPr>
            <a:endParaRPr lang="fi-FI" sz="2700" dirty="0">
              <a:cs typeface="Arial"/>
            </a:endParaRPr>
          </a:p>
          <a:p>
            <a:pPr marL="355600" marR="224154" indent="-342900">
              <a:lnSpc>
                <a:spcPct val="9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sz="1800" spc="-5" dirty="0">
                <a:cs typeface="Arial"/>
              </a:rPr>
              <a:t>EU-ympäristömerkki</a:t>
            </a:r>
            <a:r>
              <a:rPr lang="fi-FI" sz="1800" spc="4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on</a:t>
            </a:r>
            <a:r>
              <a:rPr lang="fi-FI" sz="180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virallinen</a:t>
            </a:r>
            <a:r>
              <a:rPr lang="fi-FI" sz="1800" spc="2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ympäristömerkki.</a:t>
            </a:r>
            <a:r>
              <a:rPr lang="fi-FI" sz="1800" spc="45" dirty="0">
                <a:cs typeface="Arial"/>
              </a:rPr>
              <a:t> </a:t>
            </a:r>
            <a:r>
              <a:rPr lang="fi-FI" sz="1800" dirty="0">
                <a:cs typeface="Arial"/>
              </a:rPr>
              <a:t>Se on</a:t>
            </a:r>
            <a:r>
              <a:rPr lang="fi-FI" sz="1800" spc="5" dirty="0">
                <a:cs typeface="Arial"/>
              </a:rPr>
              <a:t> </a:t>
            </a:r>
            <a:r>
              <a:rPr lang="fi-FI" sz="1800" spc="-10" dirty="0">
                <a:cs typeface="Arial"/>
              </a:rPr>
              <a:t>käytössä</a:t>
            </a:r>
            <a:r>
              <a:rPr lang="fi-FI" sz="1800" spc="2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EU-maiden</a:t>
            </a:r>
            <a:r>
              <a:rPr lang="fi-FI" sz="1800" spc="2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lisäksi </a:t>
            </a:r>
            <a:r>
              <a:rPr lang="fi-FI" sz="1800" spc="-484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Islannissa,</a:t>
            </a:r>
            <a:r>
              <a:rPr lang="fi-FI" sz="1800" spc="2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Liechtensteinissa,</a:t>
            </a:r>
            <a:r>
              <a:rPr lang="fi-FI" sz="1800" spc="4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Norjassa</a:t>
            </a:r>
            <a:r>
              <a:rPr lang="fi-FI" sz="1800" spc="3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ja</a:t>
            </a:r>
            <a:r>
              <a:rPr lang="fi-FI" sz="1800" spc="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Sveitsissä.</a:t>
            </a:r>
            <a:r>
              <a:rPr lang="fi-FI" sz="1800" spc="1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EU-ympäristömerkitty</a:t>
            </a:r>
            <a:r>
              <a:rPr lang="fi-FI" sz="1800" spc="4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tuote</a:t>
            </a:r>
            <a:r>
              <a:rPr lang="fi-FI" sz="1800" spc="1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tai </a:t>
            </a:r>
            <a:r>
              <a:rPr lang="fi-FI" sz="180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palvelu</a:t>
            </a:r>
            <a:r>
              <a:rPr lang="fi-FI" sz="1800" spc="2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täyttää</a:t>
            </a:r>
            <a:r>
              <a:rPr lang="fi-FI" sz="1800" spc="1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tiukat</a:t>
            </a:r>
            <a:r>
              <a:rPr lang="fi-FI" sz="1800" spc="1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vaatimukset,</a:t>
            </a:r>
            <a:r>
              <a:rPr lang="fi-FI" sz="1800" spc="3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jotka</a:t>
            </a:r>
            <a:r>
              <a:rPr lang="fi-FI" sz="1800" spc="1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koskevat</a:t>
            </a:r>
            <a:r>
              <a:rPr lang="fi-FI" sz="1800" spc="1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tuotteesta</a:t>
            </a:r>
            <a:r>
              <a:rPr lang="fi-FI" sz="1800" spc="1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tai</a:t>
            </a:r>
            <a:r>
              <a:rPr lang="fi-FI" sz="180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palvelusta</a:t>
            </a:r>
            <a:r>
              <a:rPr lang="fi-FI" sz="1800" spc="3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aiheutuvia </a:t>
            </a:r>
            <a:r>
              <a:rPr lang="fi-FI" sz="180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ympäristövaikutuksia</a:t>
            </a:r>
            <a:r>
              <a:rPr lang="fi-FI" sz="1800" spc="4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sekä</a:t>
            </a:r>
            <a:r>
              <a:rPr lang="fi-FI" sz="1800" spc="1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tuotteen</a:t>
            </a:r>
            <a:r>
              <a:rPr lang="fi-FI" sz="180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toimivuutta</a:t>
            </a:r>
            <a:r>
              <a:rPr lang="fi-FI" sz="1800" spc="15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ja turvallisuutta</a:t>
            </a:r>
            <a:r>
              <a:rPr lang="fi-FI" sz="1800" spc="10" dirty="0">
                <a:cs typeface="Arial"/>
              </a:rPr>
              <a:t> </a:t>
            </a:r>
            <a:r>
              <a:rPr lang="fi-FI" sz="1800" spc="-5" dirty="0">
                <a:cs typeface="Arial"/>
              </a:rPr>
              <a:t>käyttäjälle.</a:t>
            </a:r>
            <a:endParaRPr lang="fi-FI" sz="1800" dirty="0"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42772" y="1956816"/>
            <a:ext cx="1056640" cy="3444240"/>
            <a:chOff x="842772" y="1956816"/>
            <a:chExt cx="1056640" cy="34442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772" y="1956816"/>
              <a:ext cx="990600" cy="7254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304" y="2970276"/>
              <a:ext cx="859535" cy="10469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304" y="4410455"/>
              <a:ext cx="990599" cy="990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364236"/>
            <a:ext cx="11470005" cy="6132830"/>
          </a:xfrm>
          <a:custGeom>
            <a:avLst/>
            <a:gdLst/>
            <a:ahLst/>
            <a:cxnLst/>
            <a:rect l="l" t="t" r="r" b="b"/>
            <a:pathLst>
              <a:path w="11470005" h="6132830">
                <a:moveTo>
                  <a:pt x="0" y="6132576"/>
                </a:moveTo>
                <a:lnTo>
                  <a:pt x="11469624" y="6132576"/>
                </a:lnTo>
                <a:lnTo>
                  <a:pt x="11469624" y="0"/>
                </a:lnTo>
                <a:lnTo>
                  <a:pt x="0" y="0"/>
                </a:lnTo>
                <a:lnTo>
                  <a:pt x="0" y="6132576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402" y="698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90">
                <a:latin typeface="Arial"/>
                <a:cs typeface="Arial"/>
              </a:rPr>
              <a:t>5</a:t>
            </a:r>
            <a:r>
              <a:rPr sz="900">
                <a:latin typeface="Georgia"/>
                <a:cs typeface="Georgia"/>
              </a:rPr>
              <a:t>5</a:t>
            </a:r>
            <a:r>
              <a:rPr sz="900" spc="-505">
                <a:latin typeface="Georgia"/>
                <a:cs typeface="Georgia"/>
              </a:rPr>
              <a:t>4</a:t>
            </a:r>
            <a:r>
              <a:rPr sz="900" spc="-5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744816"/>
            <a:ext cx="10515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5"/>
              </a:spcBef>
            </a:pPr>
            <a:r>
              <a:rPr lang="fi-FI" sz="2800" spc="245" dirty="0">
                <a:latin typeface="Arial Black" panose="020B0A04020102020204" pitchFamily="34" charset="0"/>
              </a:rPr>
              <a:t>VASTUULLISUUS- </a:t>
            </a:r>
            <a:r>
              <a:rPr sz="2800" b="1" spc="245" dirty="0">
                <a:latin typeface="Arial Black" panose="020B0A04020102020204" pitchFamily="34" charset="0"/>
              </a:rPr>
              <a:t>YMPÄRISTÖMERKKEJÄ</a:t>
            </a:r>
          </a:p>
        </p:txBody>
      </p:sp>
      <p:grpSp>
        <p:nvGrpSpPr>
          <p:cNvPr id="10" name="object 6">
            <a:extLst>
              <a:ext uri="{FF2B5EF4-FFF2-40B4-BE49-F238E27FC236}">
                <a16:creationId xmlns:a16="http://schemas.microsoft.com/office/drawing/2014/main" id="{6257735F-5794-4F2C-BA74-D31CAA36D0F5}"/>
              </a:ext>
            </a:extLst>
          </p:cNvPr>
          <p:cNvGrpSpPr/>
          <p:nvPr/>
        </p:nvGrpSpPr>
        <p:grpSpPr>
          <a:xfrm>
            <a:off x="891539" y="1935479"/>
            <a:ext cx="2025650" cy="3961765"/>
            <a:chOff x="891539" y="1935479"/>
            <a:chExt cx="2025650" cy="3961765"/>
          </a:xfrm>
        </p:grpSpPr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3A88EAAD-6DD6-40E0-9D8C-B139C41922D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731" y="1935479"/>
              <a:ext cx="984504" cy="984503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DED811D-BF5A-4849-AB3F-1241BC0E65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2223" y="1990371"/>
              <a:ext cx="1124460" cy="1019584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052BBF-54F3-4DA5-9CEA-9810411A91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027" y="3352799"/>
              <a:ext cx="819911" cy="984504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E3942520-E602-4641-97F3-71BFB128C33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539" y="4920995"/>
              <a:ext cx="1956149" cy="976115"/>
            </a:xfrm>
            <a:prstGeom prst="rect">
              <a:avLst/>
            </a:prstGeom>
          </p:spPr>
        </p:pic>
      </p:grpSp>
      <p:sp>
        <p:nvSpPr>
          <p:cNvPr id="15" name="object 5">
            <a:extLst>
              <a:ext uri="{FF2B5EF4-FFF2-40B4-BE49-F238E27FC236}">
                <a16:creationId xmlns:a16="http://schemas.microsoft.com/office/drawing/2014/main" id="{D03CAD15-EFAA-4767-BB20-BAE10885DC30}"/>
              </a:ext>
            </a:extLst>
          </p:cNvPr>
          <p:cNvSpPr txBox="1"/>
          <p:nvPr/>
        </p:nvSpPr>
        <p:spPr>
          <a:xfrm>
            <a:off x="3338958" y="2124415"/>
            <a:ext cx="7867015" cy="358918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236220" indent="-342900">
              <a:lnSpc>
                <a:spcPct val="90000"/>
              </a:lnSpc>
              <a:spcBef>
                <a:spcPts val="34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dirty="0">
                <a:cs typeface="Arial"/>
              </a:rPr>
              <a:t>Sustainable-cleaning.com </a:t>
            </a:r>
            <a:r>
              <a:rPr lang="fi-FI" spc="5" dirty="0">
                <a:cs typeface="Arial"/>
              </a:rPr>
              <a:t>sekä </a:t>
            </a:r>
            <a:r>
              <a:rPr lang="fi-FI" dirty="0">
                <a:cs typeface="Arial"/>
              </a:rPr>
              <a:t>Cleanright merkit ovat </a:t>
            </a:r>
            <a:r>
              <a:rPr lang="fi-FI" spc="-5" dirty="0">
                <a:cs typeface="Arial"/>
              </a:rPr>
              <a:t>A.I.S.E </a:t>
            </a:r>
            <a:r>
              <a:rPr lang="fi-FI" dirty="0">
                <a:cs typeface="Arial"/>
              </a:rPr>
              <a:t> kansainvälinen pesu- ja puhdistusainejärjestön merkkejä, joihin </a:t>
            </a:r>
            <a:r>
              <a:rPr lang="fi-FI" spc="5" dirty="0">
                <a:cs typeface="Arial"/>
              </a:rPr>
              <a:t> </a:t>
            </a:r>
            <a:r>
              <a:rPr lang="fi-FI" dirty="0">
                <a:cs typeface="Arial"/>
              </a:rPr>
              <a:t>yritykset </a:t>
            </a:r>
            <a:r>
              <a:rPr lang="fi-FI" spc="-5" dirty="0">
                <a:cs typeface="Arial"/>
              </a:rPr>
              <a:t>voivat </a:t>
            </a:r>
            <a:r>
              <a:rPr lang="fi-FI" dirty="0">
                <a:cs typeface="Arial"/>
              </a:rPr>
              <a:t>vapaaehtoisesti </a:t>
            </a:r>
            <a:r>
              <a:rPr lang="fi-FI" spc="-5" dirty="0">
                <a:cs typeface="Arial"/>
              </a:rPr>
              <a:t>liittyä, </a:t>
            </a:r>
            <a:r>
              <a:rPr lang="fi-FI" dirty="0">
                <a:cs typeface="Arial"/>
              </a:rPr>
              <a:t>mikäli </a:t>
            </a:r>
            <a:r>
              <a:rPr lang="fi-FI" spc="-5" dirty="0">
                <a:cs typeface="Arial"/>
              </a:rPr>
              <a:t>täyttävät </a:t>
            </a:r>
            <a:r>
              <a:rPr lang="fi-FI" dirty="0">
                <a:cs typeface="Arial"/>
              </a:rPr>
              <a:t>merkkeihin </a:t>
            </a:r>
            <a:r>
              <a:rPr lang="fi-FI" spc="-545" dirty="0">
                <a:cs typeface="Arial"/>
              </a:rPr>
              <a:t> </a:t>
            </a:r>
            <a:r>
              <a:rPr lang="fi-FI" spc="-5" dirty="0">
                <a:cs typeface="Arial"/>
              </a:rPr>
              <a:t>liittyvät </a:t>
            </a:r>
            <a:r>
              <a:rPr lang="fi-FI" dirty="0">
                <a:cs typeface="Arial"/>
              </a:rPr>
              <a:t>kriteerit.</a:t>
            </a:r>
            <a:r>
              <a:rPr lang="fi-FI" spc="-40" dirty="0">
                <a:cs typeface="Arial"/>
              </a:rPr>
              <a:t> </a:t>
            </a:r>
            <a:r>
              <a:rPr lang="fi-FI" dirty="0">
                <a:cs typeface="Arial"/>
              </a:rPr>
              <a:t>Merkin</a:t>
            </a:r>
            <a:r>
              <a:rPr lang="fi-FI" spc="-30" dirty="0">
                <a:cs typeface="Arial"/>
              </a:rPr>
              <a:t> </a:t>
            </a:r>
            <a:r>
              <a:rPr lang="fi-FI" dirty="0">
                <a:cs typeface="Arial"/>
              </a:rPr>
              <a:t>kriteerit</a:t>
            </a:r>
            <a:r>
              <a:rPr lang="fi-FI" spc="-45" dirty="0">
                <a:cs typeface="Arial"/>
              </a:rPr>
              <a:t> </a:t>
            </a:r>
            <a:r>
              <a:rPr lang="fi-FI" dirty="0">
                <a:cs typeface="Arial"/>
              </a:rPr>
              <a:t>on</a:t>
            </a:r>
            <a:r>
              <a:rPr lang="fi-FI" spc="-15" dirty="0">
                <a:cs typeface="Arial"/>
              </a:rPr>
              <a:t> </a:t>
            </a:r>
            <a:r>
              <a:rPr lang="fi-FI" dirty="0">
                <a:cs typeface="Arial"/>
              </a:rPr>
              <a:t>uudistettu</a:t>
            </a:r>
            <a:r>
              <a:rPr lang="fi-FI" spc="-35" dirty="0">
                <a:cs typeface="Arial"/>
              </a:rPr>
              <a:t> </a:t>
            </a:r>
            <a:r>
              <a:rPr lang="fi-FI" dirty="0">
                <a:cs typeface="Arial"/>
              </a:rPr>
              <a:t>2020.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lang="fi-FI" dirty="0"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dirty="0">
                <a:cs typeface="Arial"/>
              </a:rPr>
              <a:t>Reilu kaupan</a:t>
            </a:r>
            <a:r>
              <a:rPr lang="fi-FI" spc="-25" dirty="0">
                <a:cs typeface="Arial"/>
              </a:rPr>
              <a:t> </a:t>
            </a:r>
            <a:r>
              <a:rPr lang="fi-FI" dirty="0">
                <a:cs typeface="Arial"/>
              </a:rPr>
              <a:t>yhdistys</a:t>
            </a:r>
            <a:r>
              <a:rPr lang="fi-FI" spc="-15" dirty="0">
                <a:cs typeface="Arial"/>
              </a:rPr>
              <a:t> </a:t>
            </a:r>
            <a:r>
              <a:rPr lang="fi-FI" dirty="0">
                <a:cs typeface="Arial"/>
              </a:rPr>
              <a:t>edistää</a:t>
            </a:r>
            <a:r>
              <a:rPr lang="fi-FI" spc="-30" dirty="0">
                <a:cs typeface="Arial"/>
              </a:rPr>
              <a:t> </a:t>
            </a:r>
            <a:r>
              <a:rPr lang="fi-FI" dirty="0">
                <a:cs typeface="Arial"/>
              </a:rPr>
              <a:t>vastuullista</a:t>
            </a:r>
            <a:r>
              <a:rPr lang="fi-FI" spc="-15" dirty="0">
                <a:cs typeface="Arial"/>
              </a:rPr>
              <a:t> </a:t>
            </a:r>
            <a:r>
              <a:rPr lang="fi-FI" dirty="0">
                <a:cs typeface="Arial"/>
              </a:rPr>
              <a:t>kauppaa.</a:t>
            </a:r>
            <a:r>
              <a:rPr lang="fi-FI" spc="-45" dirty="0">
                <a:cs typeface="Arial"/>
              </a:rPr>
              <a:t> </a:t>
            </a:r>
            <a:r>
              <a:rPr lang="fi-FI" dirty="0">
                <a:cs typeface="Arial"/>
              </a:rPr>
              <a:t>Reilun kaupan </a:t>
            </a:r>
            <a:r>
              <a:rPr lang="fi-FI" spc="-540" dirty="0">
                <a:cs typeface="Arial"/>
              </a:rPr>
              <a:t> </a:t>
            </a:r>
            <a:r>
              <a:rPr lang="fi-FI" dirty="0">
                <a:cs typeface="Arial"/>
              </a:rPr>
              <a:t>sertifioidut tuotteet </a:t>
            </a:r>
            <a:r>
              <a:rPr lang="fi-FI" spc="-5" dirty="0">
                <a:cs typeface="Arial"/>
              </a:rPr>
              <a:t>täyttävät </a:t>
            </a:r>
            <a:r>
              <a:rPr lang="fi-FI" dirty="0">
                <a:cs typeface="Arial"/>
              </a:rPr>
              <a:t>kattavat kriteerit, jotka huomioivat niin </a:t>
            </a:r>
            <a:r>
              <a:rPr lang="fi-FI" spc="5" dirty="0">
                <a:cs typeface="Arial"/>
              </a:rPr>
              <a:t> </a:t>
            </a:r>
            <a:r>
              <a:rPr lang="fi-FI" dirty="0">
                <a:cs typeface="Arial"/>
              </a:rPr>
              <a:t>viljelijälle ja työntekijälle maksettavan korvauksen, työntekijöiden </a:t>
            </a:r>
            <a:r>
              <a:rPr lang="fi-FI" spc="5" dirty="0">
                <a:cs typeface="Arial"/>
              </a:rPr>
              <a:t> </a:t>
            </a:r>
            <a:r>
              <a:rPr lang="fi-FI" dirty="0">
                <a:cs typeface="Arial"/>
              </a:rPr>
              <a:t>oikeudet,</a:t>
            </a:r>
            <a:r>
              <a:rPr lang="fi-FI" spc="-45" dirty="0">
                <a:cs typeface="Arial"/>
              </a:rPr>
              <a:t> </a:t>
            </a:r>
            <a:r>
              <a:rPr lang="fi-FI" spc="-5" dirty="0">
                <a:cs typeface="Arial"/>
              </a:rPr>
              <a:t>työolot</a:t>
            </a:r>
            <a:r>
              <a:rPr lang="fi-FI" spc="-20" dirty="0">
                <a:cs typeface="Arial"/>
              </a:rPr>
              <a:t> </a:t>
            </a:r>
            <a:r>
              <a:rPr lang="fi-FI" dirty="0">
                <a:cs typeface="Arial"/>
              </a:rPr>
              <a:t>kuin</a:t>
            </a:r>
            <a:r>
              <a:rPr lang="fi-FI" spc="-15" dirty="0">
                <a:cs typeface="Arial"/>
              </a:rPr>
              <a:t> </a:t>
            </a:r>
            <a:r>
              <a:rPr lang="fi-FI" dirty="0">
                <a:cs typeface="Arial"/>
              </a:rPr>
              <a:t>ympäristönkin.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lang="fi-FI" dirty="0">
              <a:cs typeface="Arial"/>
            </a:endParaRPr>
          </a:p>
          <a:p>
            <a:pPr marL="355600" marR="251460" indent="-342900">
              <a:lnSpc>
                <a:spcPct val="9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dirty="0">
                <a:cs typeface="Arial"/>
              </a:rPr>
              <a:t>EKOenergia-merkki</a:t>
            </a:r>
            <a:r>
              <a:rPr lang="fi-FI" spc="-35" dirty="0">
                <a:cs typeface="Arial"/>
              </a:rPr>
              <a:t> </a:t>
            </a:r>
            <a:r>
              <a:rPr lang="fi-FI" dirty="0">
                <a:cs typeface="Arial"/>
              </a:rPr>
              <a:t>on</a:t>
            </a:r>
            <a:r>
              <a:rPr lang="fi-FI" spc="-10" dirty="0">
                <a:cs typeface="Arial"/>
              </a:rPr>
              <a:t> </a:t>
            </a:r>
            <a:r>
              <a:rPr lang="fi-FI" dirty="0">
                <a:cs typeface="Arial"/>
              </a:rPr>
              <a:t>Suomen</a:t>
            </a:r>
            <a:r>
              <a:rPr lang="fi-FI" spc="-5" dirty="0">
                <a:cs typeface="Arial"/>
              </a:rPr>
              <a:t> </a:t>
            </a:r>
            <a:r>
              <a:rPr lang="fi-FI" dirty="0">
                <a:cs typeface="Arial"/>
              </a:rPr>
              <a:t>Luonnonsuojeluliiton</a:t>
            </a:r>
            <a:r>
              <a:rPr lang="fi-FI" spc="-20" dirty="0">
                <a:cs typeface="Arial"/>
              </a:rPr>
              <a:t> </a:t>
            </a:r>
            <a:r>
              <a:rPr lang="fi-FI" dirty="0">
                <a:cs typeface="Arial"/>
              </a:rPr>
              <a:t>perustama </a:t>
            </a:r>
            <a:r>
              <a:rPr lang="fi-FI" spc="-540" dirty="0">
                <a:cs typeface="Arial"/>
              </a:rPr>
              <a:t> </a:t>
            </a:r>
            <a:r>
              <a:rPr lang="fi-FI" dirty="0">
                <a:cs typeface="Arial"/>
              </a:rPr>
              <a:t>ympäristömerkki. EKOenergia-merkki voidaan myöntää kriteerit </a:t>
            </a:r>
            <a:r>
              <a:rPr lang="fi-FI" spc="5" dirty="0">
                <a:cs typeface="Arial"/>
              </a:rPr>
              <a:t> </a:t>
            </a:r>
            <a:r>
              <a:rPr lang="fi-FI" spc="-5" dirty="0">
                <a:cs typeface="Arial"/>
              </a:rPr>
              <a:t>täyttävälle </a:t>
            </a:r>
            <a:r>
              <a:rPr lang="fi-FI" dirty="0">
                <a:cs typeface="Arial"/>
              </a:rPr>
              <a:t>tuulivoimalle, biopolttoaineille, vesivoimalle ja </a:t>
            </a:r>
            <a:r>
              <a:rPr lang="fi-FI" spc="5" dirty="0">
                <a:cs typeface="Arial"/>
              </a:rPr>
              <a:t> </a:t>
            </a:r>
            <a:r>
              <a:rPr lang="fi-FI" dirty="0">
                <a:cs typeface="Arial"/>
              </a:rPr>
              <a:t>aurinkopaneeleilla tuotetulle energialle sekä energiansäästöä </a:t>
            </a:r>
            <a:r>
              <a:rPr lang="fi-FI" spc="5" dirty="0">
                <a:cs typeface="Arial"/>
              </a:rPr>
              <a:t> </a:t>
            </a:r>
            <a:r>
              <a:rPr lang="fi-FI" dirty="0">
                <a:cs typeface="Arial"/>
              </a:rPr>
              <a:t>edistäville</a:t>
            </a:r>
            <a:r>
              <a:rPr lang="fi-FI" spc="-5" dirty="0">
                <a:cs typeface="Arial"/>
              </a:rPr>
              <a:t> </a:t>
            </a:r>
            <a:r>
              <a:rPr lang="fi-FI" dirty="0">
                <a:cs typeface="Arial"/>
              </a:rPr>
              <a:t>palveluille.</a:t>
            </a:r>
          </a:p>
        </p:txBody>
      </p:sp>
    </p:spTree>
    <p:extLst>
      <p:ext uri="{BB962C8B-B14F-4D97-AF65-F5344CB8AC3E}">
        <p14:creationId xmlns:p14="http://schemas.microsoft.com/office/powerpoint/2010/main" val="222248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364236"/>
            <a:ext cx="11470005" cy="6132830"/>
          </a:xfrm>
          <a:custGeom>
            <a:avLst/>
            <a:gdLst/>
            <a:ahLst/>
            <a:cxnLst/>
            <a:rect l="l" t="t" r="r" b="b"/>
            <a:pathLst>
              <a:path w="11470005" h="6132830">
                <a:moveTo>
                  <a:pt x="0" y="6132576"/>
                </a:moveTo>
                <a:lnTo>
                  <a:pt x="11469624" y="6132576"/>
                </a:lnTo>
                <a:lnTo>
                  <a:pt x="11469624" y="0"/>
                </a:lnTo>
                <a:lnTo>
                  <a:pt x="0" y="0"/>
                </a:lnTo>
                <a:lnTo>
                  <a:pt x="0" y="6132576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402" y="698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90">
                <a:latin typeface="Arial"/>
                <a:cs typeface="Arial"/>
              </a:rPr>
              <a:t>5</a:t>
            </a:r>
            <a:r>
              <a:rPr sz="900">
                <a:latin typeface="Georgia"/>
                <a:cs typeface="Georgia"/>
              </a:rPr>
              <a:t>5</a:t>
            </a:r>
            <a:r>
              <a:rPr sz="900" spc="-505">
                <a:latin typeface="Georgia"/>
                <a:cs typeface="Georgia"/>
              </a:rPr>
              <a:t>4</a:t>
            </a:r>
            <a:r>
              <a:rPr sz="900" spc="-5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744816"/>
            <a:ext cx="10515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5"/>
              </a:spcBef>
            </a:pPr>
            <a:r>
              <a:rPr lang="fi-FI" sz="2800" spc="245" dirty="0">
                <a:latin typeface="Arial Black" panose="020B0A04020102020204" pitchFamily="34" charset="0"/>
              </a:rPr>
              <a:t>VASTUULLISUUS- </a:t>
            </a:r>
            <a:r>
              <a:rPr sz="2800" b="1" spc="245" dirty="0">
                <a:latin typeface="Arial Black" panose="020B0A04020102020204" pitchFamily="34" charset="0"/>
              </a:rPr>
              <a:t>YMPÄRISTÖMERKKEJÄ</a:t>
            </a:r>
          </a:p>
        </p:txBody>
      </p:sp>
      <p:pic>
        <p:nvPicPr>
          <p:cNvPr id="16" name="object 6">
            <a:extLst>
              <a:ext uri="{FF2B5EF4-FFF2-40B4-BE49-F238E27FC236}">
                <a16:creationId xmlns:a16="http://schemas.microsoft.com/office/drawing/2014/main" id="{214D9122-1D0C-4167-BAD5-F48151C4C9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1"/>
            <a:ext cx="2286000" cy="403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A1D67EC-504D-4DA0-8019-4F426A4B9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906" y="2011557"/>
            <a:ext cx="7815749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5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851707-5232-4AA1-82B0-B3619BA6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Etiikka työelämässä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C327A3-FC88-40DF-BA99-50A9D5F053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Monilla yrityksillä on </a:t>
            </a:r>
            <a:r>
              <a:rPr lang="fi-FI" dirty="0" err="1"/>
              <a:t>code</a:t>
            </a:r>
            <a:r>
              <a:rPr lang="fi-FI" dirty="0"/>
              <a:t> of </a:t>
            </a:r>
            <a:r>
              <a:rPr lang="fi-FI" dirty="0" err="1"/>
              <a:t>conduct</a:t>
            </a:r>
            <a:r>
              <a:rPr lang="fi-FI" dirty="0"/>
              <a:t> eli eettinen toimintaohje, joka kertoo henkilöstölle, miten toimia yrityksen arvojen mukaisesti.</a:t>
            </a:r>
          </a:p>
          <a:p>
            <a:r>
              <a:rPr lang="fi-FI" dirty="0">
                <a:hlinkClick r:id="rId2"/>
              </a:rPr>
              <a:t>Video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9F8939-03DC-4BDE-B16D-9F3F89F8D1B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792DAD-F1BC-440A-B32F-2C902C739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F899C89-F4E4-4A19-904F-972481B02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138" y="1956647"/>
            <a:ext cx="3218967" cy="285317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1E07955-F302-4A02-9F33-FB5273AE9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412" y="3608482"/>
            <a:ext cx="285317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197D32-645F-4761-AE49-9443E17A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Etiikka työelämässä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03BC49-ECA4-4AB8-AEF8-213AD08AC9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Eettisten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periaatteiden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tärkein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tehtävä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tarjota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työntekijöille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yhteiset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pelisäännöt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siitä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mikä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organisaatiossa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sallittua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mikä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mikä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yhteinen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tapa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toimia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Usein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säännöt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koskevat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myös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yhteistyökumppaneita</a:t>
            </a:r>
            <a:r>
              <a:rPr lang="en-US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Termejä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ovat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mm.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vastuullisuus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rehellisyys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ekologisuus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kestävyys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eettisyys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1534BA-25A9-4576-B06A-C277893DB6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ABEB4B-1B80-4357-A9E4-648483D4C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1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82E3AD-8033-4F72-A512-5F150EDD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88" y="655928"/>
            <a:ext cx="10822272" cy="923333"/>
          </a:xfrm>
        </p:spPr>
        <p:txBody>
          <a:bodyPr/>
          <a:lstStyle/>
          <a:p>
            <a:r>
              <a:rPr lang="fi-FI" sz="2400" err="1"/>
              <a:t>Code</a:t>
            </a:r>
            <a:r>
              <a:rPr lang="fi-FI" sz="2400"/>
              <a:t> of </a:t>
            </a:r>
            <a:r>
              <a:rPr lang="fi-FI" sz="2400" err="1"/>
              <a:t>conduct</a:t>
            </a:r>
            <a:r>
              <a:rPr lang="fi-FI" sz="2400"/>
              <a:t> eli organisaation eettiset periaatteet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83E001-B80D-42B4-B85A-E4C6C992A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987" y="1395418"/>
            <a:ext cx="10821666" cy="4067164"/>
          </a:xfrm>
        </p:spPr>
        <p:txBody>
          <a:bodyPr/>
          <a:lstStyle/>
          <a:p>
            <a:pPr marL="0" indent="0">
              <a:buNone/>
            </a:pPr>
            <a:r>
              <a:rPr lang="fi-FI" sz="1800"/>
              <a:t>Esimerkkejä, mitä eettiset periaatteet yleensä sisältävät (”universaaleja”)</a:t>
            </a:r>
          </a:p>
          <a:p>
            <a:pPr marL="457200" indent="-457200">
              <a:buAutoNum type="arabicPeriod"/>
            </a:pPr>
            <a:r>
              <a:rPr lang="fi-FI" sz="1800"/>
              <a:t>Henkilöstön vastuut ja velvollisuudet</a:t>
            </a:r>
          </a:p>
          <a:p>
            <a:pPr marL="457200" indent="-457200">
              <a:buAutoNum type="arabicPeriod"/>
            </a:pPr>
            <a:r>
              <a:rPr lang="fi-FI" sz="1800"/>
              <a:t>Yhdenvertaisuus ja syrjimättömyys; miten ihmisiä kohdellaan</a:t>
            </a:r>
          </a:p>
          <a:p>
            <a:pPr marL="457200" indent="-457200">
              <a:buAutoNum type="arabicPeriod"/>
            </a:pPr>
            <a:r>
              <a:rPr lang="fi-FI" sz="1800"/>
              <a:t>Häirinnän vastaisuus</a:t>
            </a:r>
          </a:p>
          <a:p>
            <a:pPr marL="457200" indent="-457200">
              <a:buAutoNum type="arabicPeriod"/>
            </a:pPr>
            <a:r>
              <a:rPr lang="fi-FI" sz="1800"/>
              <a:t>Monimuotoisuus</a:t>
            </a:r>
          </a:p>
          <a:p>
            <a:pPr marL="457200" indent="-457200">
              <a:buAutoNum type="arabicPeriod"/>
            </a:pPr>
            <a:r>
              <a:rPr lang="fi-FI" sz="1800"/>
              <a:t>Lahjat, edustus ja sponsorointi (korruptio…)</a:t>
            </a:r>
          </a:p>
          <a:p>
            <a:pPr marL="457200" indent="-457200">
              <a:buAutoNum type="arabicPeriod"/>
            </a:pPr>
            <a:r>
              <a:rPr lang="fi-FI" sz="1800"/>
              <a:t>Eturistiriidat ja jääviystilanteet (sukulaisuussuhteet, missä tilanteissa noudatetaan)</a:t>
            </a:r>
          </a:p>
          <a:p>
            <a:pPr marL="457200" indent="-457200">
              <a:buAutoNum type="arabicPeriod"/>
            </a:pPr>
            <a:r>
              <a:rPr lang="fi-FI" sz="1800"/>
              <a:t>Reilu kilpailu (oikeudelliset riskit)</a:t>
            </a:r>
          </a:p>
          <a:p>
            <a:pPr marL="457200" indent="-457200">
              <a:buAutoNum type="arabicPeriod"/>
            </a:pPr>
            <a:r>
              <a:rPr lang="fi-FI" sz="1800"/>
              <a:t>Toiminta kolmansien osapuolien kanssa (koko toimitusketjun eettisyys, alihankkijat </a:t>
            </a:r>
            <a:r>
              <a:rPr lang="fi-FI" sz="1800" err="1"/>
              <a:t>jne</a:t>
            </a:r>
            <a:r>
              <a:rPr lang="fi-FI" sz="1800"/>
              <a:t>…)</a:t>
            </a:r>
          </a:p>
          <a:p>
            <a:pPr marL="457200" indent="-457200">
              <a:buAutoNum type="arabicPeriod"/>
            </a:pPr>
            <a:r>
              <a:rPr lang="fi-FI" sz="1800"/>
              <a:t>Omaisuuden suojaaminen (tiedon vaarantuminen, liikesalaisuudet)</a:t>
            </a:r>
          </a:p>
          <a:p>
            <a:pPr marL="457200" indent="-457200">
              <a:buAutoNum type="arabicPeriod"/>
            </a:pPr>
            <a:r>
              <a:rPr lang="fi-FI" sz="1800"/>
              <a:t>Tietosuoja</a:t>
            </a:r>
          </a:p>
          <a:p>
            <a:pPr marL="457200" indent="-457200">
              <a:buAutoNum type="arabicPeriod"/>
            </a:pPr>
            <a:r>
              <a:rPr lang="fi-FI" sz="1800"/>
              <a:t>Työturvallisuus (fyysinen ja psyykkinen turvallisuus, uskalletaan reagoida epäkohtiin)</a:t>
            </a:r>
          </a:p>
          <a:p>
            <a:pPr marL="457200" indent="-457200">
              <a:buAutoNum type="arabicPeriod"/>
            </a:pPr>
            <a:r>
              <a:rPr lang="fi-FI" sz="1800"/>
              <a:t>Mediakäyttäytyminen (milloin edustan organisaatiota/itseäni</a:t>
            </a:r>
          </a:p>
          <a:p>
            <a:pPr marL="457200" indent="-457200">
              <a:buAutoNum type="arabicPeriod"/>
            </a:pPr>
            <a:r>
              <a:rPr lang="fi-FI" sz="1800"/>
              <a:t>Ympäristövastuu (mitä tarkoittaa päivittäisissä käytännöissä)</a:t>
            </a:r>
          </a:p>
          <a:p>
            <a:pPr marL="457200" indent="-457200">
              <a:buAutoNum type="arabicPeriod"/>
            </a:pPr>
            <a:endParaRPr lang="fi-FI" sz="1800"/>
          </a:p>
          <a:p>
            <a:pPr marL="457200" indent="-457200">
              <a:buAutoNum type="arabicPeriod"/>
            </a:pPr>
            <a:endParaRPr lang="fi-FI" sz="1800"/>
          </a:p>
          <a:p>
            <a:pPr marL="457200" indent="-457200">
              <a:buAutoNum type="arabicPeriod"/>
            </a:pPr>
            <a:endParaRPr lang="fi-FI" sz="1800"/>
          </a:p>
          <a:p>
            <a:pPr marL="457200" indent="-457200">
              <a:buAutoNum type="arabicPeriod"/>
            </a:pPr>
            <a:endParaRPr lang="fi-FI" sz="1800"/>
          </a:p>
          <a:p>
            <a:pPr marL="457200" indent="-457200">
              <a:buAutoNum type="arabicPeriod"/>
            </a:pPr>
            <a:endParaRPr lang="fi-FI" sz="1800"/>
          </a:p>
          <a:p>
            <a:pPr marL="457200" indent="-457200">
              <a:buAutoNum type="arabicPeriod"/>
            </a:pPr>
            <a:endParaRPr lang="fi-FI" sz="1800"/>
          </a:p>
          <a:p>
            <a:endParaRPr lang="fi-FI" sz="1800"/>
          </a:p>
          <a:p>
            <a:pPr marL="457200" indent="-457200">
              <a:buFont typeface="+mj-lt"/>
              <a:buAutoNum type="arabicPeriod"/>
            </a:pPr>
            <a:endParaRPr lang="fi-FI" sz="1800"/>
          </a:p>
          <a:p>
            <a:pPr marL="0" indent="0">
              <a:buNone/>
            </a:pPr>
            <a:endParaRPr lang="fi-FI" sz="1800"/>
          </a:p>
          <a:p>
            <a:endParaRPr lang="fi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711795-7E96-42ED-9A54-264E9474A0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8F3B0-6424-4CC7-AD02-FD04C30E00E7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11.2.2026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169C99-C612-4601-9442-5FBE1CAC6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48F8421-D545-45E9-A2FF-E4CA9155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521" y="6120811"/>
            <a:ext cx="3871296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90A40B-BA77-4211-81FB-E3D191C1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+mj-lt"/>
                <a:cs typeface="Arial" panose="020B0604020202020204" pitchFamily="34" charset="0"/>
              </a:rPr>
              <a:t>Ee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ttinen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näkökulma</a:t>
            </a:r>
            <a:r>
              <a:rPr lang="en-US" kern="1200" dirty="0">
                <a:latin typeface="+mj-lt"/>
                <a:cs typeface="Arial" panose="020B0604020202020204" pitchFamily="34" charset="0"/>
              </a:rPr>
              <a:t>,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tavoitteet</a:t>
            </a:r>
            <a:endParaRPr lang="fi-FI" dirty="0"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24C524-0C42-4DCE-BEAC-C0FA416662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Opiskelija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tunnistaa työhön sisältyviä eettisiä valintoja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arvioi omia ja muiden ratkaisuja eettisesti.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13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918639-1318-4A49-9EE6-614CDD40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17" y="720683"/>
            <a:ext cx="7109855" cy="923333"/>
          </a:xfrm>
        </p:spPr>
        <p:txBody>
          <a:bodyPr lIns="91440" tIns="45720" rIns="91440" bIns="45720" anchor="t" anchorCtr="0">
            <a:noAutofit/>
          </a:bodyPr>
          <a:lstStyle/>
          <a:p>
            <a:r>
              <a:rPr lang="fi-FI" dirty="0">
                <a:latin typeface="Arial"/>
                <a:cs typeface="Arial"/>
              </a:rPr>
              <a:t>Etiikka ja kestävä kehitys; miten se näkyy eri toimissa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A22939-9B46-4E5A-980E-72D42EADCC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2223" y="1784290"/>
            <a:ext cx="7109249" cy="4067164"/>
          </a:xfrm>
        </p:spPr>
        <p:txBody>
          <a:bodyPr/>
          <a:lstStyle/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Etiikka on mukana kestävässä kehityksessä sen jokaisessa osa-alueessa. Usein etiikka tarkoittaa sitä millaisia valintoja teemme erilaisissa arkipäivän tilanteissa, siis millaisia eettisiä valintoja teemme. 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Tässä esimerkkejä:</a:t>
            </a:r>
          </a:p>
          <a:p>
            <a:pPr lvl="1"/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Ekologinen kestävä kehitys -&gt;   kierrätysmateriaalista valmistetun tuotteen hankinta</a:t>
            </a:r>
          </a:p>
          <a:p>
            <a:pPr lvl="1"/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Taloudellinen kestävä kehitys -&gt; olenko poissa töistä ilman pätevää syytä, kestävän tuotteen hankinta</a:t>
            </a:r>
          </a:p>
          <a:p>
            <a:pPr lvl="1"/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Sosiaalinen kestävä kehitys -&gt; miten edistän työyhteisön yhteishenkeä</a:t>
            </a:r>
          </a:p>
          <a:p>
            <a:pPr lvl="1"/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Teknologinen kestävä kehitys -&gt; valitsenko uutta energiatehokasta  ja älykästä tekniikkaa</a:t>
            </a:r>
          </a:p>
          <a:p>
            <a:pPr lvl="1"/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Kiertotalous -&gt; lajittelenko jätteet ohjeiden mukaan niin saadaan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raa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-ka-aineita uusille tuotteille</a:t>
            </a:r>
          </a:p>
          <a:p>
            <a:pPr lvl="1"/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Elinkaari -&gt;  koneiden huolto ja korjaus niin että ne kestävät pidempään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C4D35-5BE7-4E6C-879C-AA6D1EF581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C31F9-8220-4A76-9252-C211203E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latin typeface="+mj-lt"/>
                <a:cs typeface="Arial" panose="020B0604020202020204" pitchFamily="34" charset="0"/>
              </a:rPr>
              <a:t>Etiikan monta näkökulmaa</a:t>
            </a:r>
            <a:endParaRPr lang="fi-FI" sz="2400" dirty="0"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278583-9865-4E4F-8563-52E1AAC33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294" y="1485009"/>
            <a:ext cx="7339630" cy="4461808"/>
          </a:xfrm>
        </p:spPr>
        <p:txBody>
          <a:bodyPr/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Etiikka on filosofian osa-alue, joka tutkii moraalikysymyksiä eli kysymyksiä hyvästä ja pahasta, oikeasta ja väärästä.  </a:t>
            </a:r>
          </a:p>
          <a:p>
            <a:pPr marL="0" indent="0">
              <a:buNone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Ammattietiikka käsittelee niitä hyveitä, eettisiä periaatteita ja sääntöjä, joita ammattilaisen tulisi noudattaa työssään.</a:t>
            </a:r>
          </a:p>
          <a:p>
            <a:pPr marL="0" indent="0">
              <a:buNone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B4724B9-27F9-4D7F-AB74-686BDAD309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ECAFD7-2136-4B30-9F0C-64BD44ACF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24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00AECC-78A1-A5CB-4CFC-6E823A92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Etiikka pyrkii selittämään, millä perusteella yksilö tekee tiettyjä valintoja.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EEE5CE-E721-0C97-9824-C8F6038385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294" y="2157476"/>
            <a:ext cx="10821666" cy="4067164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Etiikassa on monta eri näkökulmaa, minkä vuoksi se ei ole aina selkeä. 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Esim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Seuraamusetiikka mm. Utilitarismi -&gt; teolla pyritään </a:t>
            </a:r>
            <a:r>
              <a:rPr lang="fi-FI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yhteiseen hyvään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– yleiseen onnellisuuteen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Oikeusetiikka-&gt; teko tehdään </a:t>
            </a:r>
            <a:r>
              <a:rPr lang="fi-FI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oikeuteen</a:t>
            </a:r>
            <a:r>
              <a:rPr lang="fi-FI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perustuen 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Sopimusetiikka -&gt; </a:t>
            </a:r>
            <a:r>
              <a:rPr lang="fi-FI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sopimus tasavertaisten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välillä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Hyve – etiikka -&gt; teko perustuu </a:t>
            </a:r>
            <a:r>
              <a:rPr lang="fi-FI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tekijän hyveeseen </a:t>
            </a:r>
            <a:endParaRPr lang="fi-FI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Liberaali etiikka -&gt; teko perustuu </a:t>
            </a:r>
            <a:r>
              <a:rPr lang="fi-FI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yksilön oikeuteen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368364-8A41-B001-3C0B-AF274523E5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A6B26B-4CC5-2A3B-2969-F84B49F7F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86EA942-BA2D-41D8-A741-CF5FE7E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Joitain etiikan termejä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2B5330A-74D9-4048-9F6E-53A44156C9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12847D-3E51-4F4A-8264-145A76AD7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7" name="Sisällön paikkamerkki 3">
            <a:extLst>
              <a:ext uri="{FF2B5EF4-FFF2-40B4-BE49-F238E27FC236}">
                <a16:creationId xmlns:a16="http://schemas.microsoft.com/office/drawing/2014/main" id="{7C531371-F733-485E-B8B7-87F1E23B7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879260"/>
              </p:ext>
            </p:extLst>
          </p:nvPr>
        </p:nvGraphicFramePr>
        <p:xfrm>
          <a:off x="720689" y="1686328"/>
          <a:ext cx="10175912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94D35-6C21-4C6A-BD9B-D1C3A72C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Etiikka, käsitteitä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CCF315-B53F-440D-8339-8BA105C26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688" y="1571637"/>
            <a:ext cx="7109249" cy="4067164"/>
          </a:xfrm>
        </p:spPr>
        <p:txBody>
          <a:bodyPr/>
          <a:lstStyle/>
          <a:p>
            <a:r>
              <a:rPr lang="fi-FI" sz="1800"/>
              <a:t>Käsitykset oikeasta ja väärästä muodostuvat arvojemme pohjalta. </a:t>
            </a:r>
          </a:p>
          <a:p>
            <a:r>
              <a:rPr lang="fi-FI" sz="1800"/>
              <a:t>Moraalikäsityksen muovautumiseen vaikuttavat mm. vanhemmat, opettajat, ystävät, media tai omat kokemukset, yhteisö/ympäröivä yhteiskunta, uskonto tai katsomus</a:t>
            </a:r>
          </a:p>
          <a:p>
            <a:r>
              <a:rPr lang="fi-FI" sz="1800"/>
              <a:t>Arvo on arvokas, hyvä ja tavoiteltava asia.</a:t>
            </a:r>
          </a:p>
          <a:p>
            <a:r>
              <a:rPr lang="fi-FI" sz="1800"/>
              <a:t>Normi on käsky, kielto tai sääntö. </a:t>
            </a:r>
          </a:p>
          <a:p>
            <a:r>
              <a:rPr lang="fi-FI" sz="1800"/>
              <a:t>Normeihin liittyy </a:t>
            </a:r>
            <a:r>
              <a:rPr lang="fi-FI" sz="1800" b="1"/>
              <a:t>sanktio eli seuraamus</a:t>
            </a:r>
          </a:p>
          <a:p>
            <a:r>
              <a:rPr lang="fi-FI" sz="1800" b="1"/>
              <a:t>Itseisarvo</a:t>
            </a:r>
            <a:r>
              <a:rPr lang="fi-FI" sz="1800"/>
              <a:t> on asia, joka on itsessään arvokas. Tällaisia ovat esimerkiksi onnellisuus tai oikeudenmukaisuus. </a:t>
            </a:r>
          </a:p>
          <a:p>
            <a:r>
              <a:rPr lang="fi-FI" sz="1800" b="1"/>
              <a:t>Välinearvolla</a:t>
            </a:r>
            <a:r>
              <a:rPr lang="fi-FI" sz="1800"/>
              <a:t> taas pyritään saavuttamaan itseisarvo. Esimerkiksi raha ei itsessään ole arvokas, mutta sen avulla voidaan saavuttaa jotain tavoiteltavaa, kuten esimerkiksi koti perheelle.</a:t>
            </a:r>
            <a:endParaRPr lang="fi-FI" sz="1800" b="1"/>
          </a:p>
          <a:p>
            <a:endParaRPr lang="fi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5B1920-5554-49D9-A2F6-D771DF70B6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E87376-4A2C-4FF2-9DB8-103431E2E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3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9D670B7-5DF3-4ACA-B9D8-B24E65D1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88" y="911183"/>
            <a:ext cx="7326032" cy="923333"/>
          </a:xfrm>
        </p:spPr>
        <p:txBody>
          <a:bodyPr/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Kulttuuri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määrittelee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eettisiä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valintoja</a:t>
            </a:r>
            <a:endParaRPr lang="fi-FI" sz="2400" dirty="0">
              <a:latin typeface="+mj-lt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0568A8B-0999-434A-B096-418C46EE8A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kulttuuri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jossa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asumme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määrittää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suurelta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arkipäivän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elämämme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toimintatapoja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Tämä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toimintakulttuuri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perintöä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monesta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tekijästä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kodista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vanhemmilta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isovanhemmilta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Paikkakunta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maa tai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maanosa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jossa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asutaan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vaikuttaa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myös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Tähän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toimintakulttuuriin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liittyy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myös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käsitys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ihmisen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ja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luonnon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suhteesta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20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378AA6-51DB-4EDA-8DBF-3A70805D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Arvot ovat tavoiteltavia, ihanteena pidettäviä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278145-7012-49F7-B277-1149E020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Arvot voivat periytyä sukupolvelta toiselle, mutta edellisten sukupolvien arvot voidaan myös kyseenalaistaa tai hylätä. 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Arvojen muuttumiseen vaikuttavat mm. yhteiskunnan muutokset, tiedon lisääntyminen, oma henkilökohtainen näkemys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E4F6D9-7705-4572-955E-1201D03335E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D2EB0B-3F17-4F9A-B1C2-5C243C9C6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627341B-7255-47C4-9A0B-5FD4601FA2C3}"/>
              </a:ext>
            </a:extLst>
          </p:cNvPr>
          <p:cNvSpPr/>
          <p:nvPr/>
        </p:nvSpPr>
        <p:spPr>
          <a:xfrm>
            <a:off x="1227615" y="432511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i="1" dirty="0">
                <a:highlight>
                  <a:srgbClr val="C0C0C0"/>
                </a:highlight>
                <a:latin typeface="Harlow Solid Italic" panose="04030604020F02020D02" pitchFamily="82" charset="0"/>
              </a:rPr>
              <a:t>hyvyys  rakkaus  totuus  vapaus   vastuullisuus luovuus  perinteet  luotettavuus  nautinto terveys hyvinvointi  luonto oikeudenmukaisuus avuliaisuus rehellisyys perhe sosiaalisuus riippumattomuus laajakatseisuus kohtuullisuus nöyryys   tasapaino  suvaitsevaisuus rauha uskollisuus </a:t>
            </a:r>
          </a:p>
        </p:txBody>
      </p:sp>
    </p:spTree>
    <p:extLst>
      <p:ext uri="{BB962C8B-B14F-4D97-AF65-F5344CB8AC3E}">
        <p14:creationId xmlns:p14="http://schemas.microsoft.com/office/powerpoint/2010/main" val="9033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53ED3-A055-41EC-8FE9-5BA14F86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2" y="673059"/>
            <a:ext cx="7109855" cy="831892"/>
          </a:xfrm>
        </p:spPr>
        <p:txBody>
          <a:bodyPr/>
          <a:lstStyle/>
          <a:p>
            <a:r>
              <a:rPr lang="fi-FI" dirty="0"/>
              <a:t>Sosiaaliset arvot – perhe, ystävät, ihmisarvo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A8E27-E18A-4364-8F6E-4E9C0FE244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294" y="1714500"/>
            <a:ext cx="7109249" cy="4470441"/>
          </a:xfrm>
        </p:spPr>
        <p:txBody>
          <a:bodyPr lIns="91440" tIns="45720" rIns="91440" bIns="45720" anchor="t"/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Tärkeimmät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ihmisoikeussopimukset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on neuvoteltu Yhdistyneiden kansakuntien  1948 (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YK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) ja </a:t>
            </a:r>
            <a:r>
              <a:rPr lang="fi-F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Euroopan neuvoston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) piirissä 1950. </a:t>
            </a:r>
            <a:r>
              <a:rPr lang="fi-F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Ihmisoikeudet</a:t>
            </a:r>
            <a:r>
              <a:rPr lang="fi-F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382905" lvl="1" indent="0">
              <a:buNone/>
            </a:pPr>
            <a:r>
              <a:rPr lang="fi-FI" dirty="0" err="1">
                <a:latin typeface="Arial"/>
                <a:cs typeface="Arial"/>
              </a:rPr>
              <a:t>Esim</a:t>
            </a:r>
            <a:r>
              <a:rPr lang="fi-FI" dirty="0">
                <a:latin typeface="Arial"/>
                <a:cs typeface="Arial"/>
              </a:rPr>
              <a:t>:  sananvapaus, yksityisyydensuoja, naisten oikeudet, lasten oikeudet, vammaisten oikeudet, yhdenvertaisuus</a:t>
            </a:r>
          </a:p>
          <a:p>
            <a:pPr marL="725805" lvl="1" indent="-342900"/>
            <a:r>
              <a:rPr lang="fi-FI" dirty="0">
                <a:latin typeface="Arial"/>
                <a:cs typeface="Arial"/>
              </a:rPr>
              <a:t>tämä</a:t>
            </a:r>
            <a:r>
              <a:rPr lang="fi-FI" sz="2000" dirty="0">
                <a:latin typeface="Arial"/>
                <a:cs typeface="Arial"/>
              </a:rPr>
              <a:t> tarkoittaa mm. sitä, että henkilö voi valita miten</a:t>
            </a:r>
            <a:r>
              <a:rPr lang="fi-FI" dirty="0">
                <a:latin typeface="Arial"/>
                <a:cs typeface="Arial"/>
              </a:rPr>
              <a:t> </a:t>
            </a:r>
            <a:r>
              <a:rPr lang="fi-FI" sz="2000" dirty="0">
                <a:latin typeface="Arial"/>
                <a:cs typeface="Arial"/>
              </a:rPr>
              <a:t>oma opiskelu etenee ja hän saa siihen sellaista tukea mitä hän tarvitsee = </a:t>
            </a:r>
            <a:r>
              <a:rPr lang="fi-FI" dirty="0">
                <a:latin typeface="Arial"/>
                <a:cs typeface="Arial"/>
              </a:rPr>
              <a:t>henkilökohtainen opiskelusuunnitelma</a:t>
            </a:r>
            <a:endParaRPr lang="fi-FI" dirty="0">
              <a:latin typeface="Georgia"/>
              <a:cs typeface="Arial"/>
            </a:endParaRPr>
          </a:p>
          <a:p>
            <a:pPr lvl="1" indent="-359410">
              <a:spcAft>
                <a:spcPts val="0"/>
              </a:spcAft>
            </a:pPr>
            <a:r>
              <a:rPr lang="fi-FI" dirty="0">
                <a:latin typeface="Arial"/>
                <a:cs typeface="Arial"/>
              </a:rPr>
              <a:t>sen avulla voit pidentää tai lyhentää	 opintoja</a:t>
            </a:r>
            <a:endParaRPr lang="fi-FI" dirty="0">
              <a:latin typeface="Georgia"/>
              <a:cs typeface="Arial"/>
            </a:endParaRPr>
          </a:p>
          <a:p>
            <a:pPr lvl="1" indent="-359410"/>
            <a:r>
              <a:rPr lang="fi-FI" dirty="0">
                <a:latin typeface="Arial"/>
                <a:cs typeface="Arial"/>
              </a:rPr>
              <a:t>jokainen voi rohkeasti hakea ja ottaa vastaan tarvitsemansa tuen  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D37F66-31D8-4691-8FB7-69D5650FCE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11.2.2026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BB04CB-6605-4A7E-8980-2BA74CB93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17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PPT_pohja_Omnia">
  <a:themeElements>
    <a:clrScheme name="Omnia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84E0F"/>
      </a:accent1>
      <a:accent2>
        <a:srgbClr val="F3C300"/>
      </a:accent2>
      <a:accent3>
        <a:srgbClr val="B2DCD6"/>
      </a:accent3>
      <a:accent4>
        <a:srgbClr val="F3C300"/>
      </a:accent4>
      <a:accent5>
        <a:srgbClr val="E84E0F"/>
      </a:accent5>
      <a:accent6>
        <a:srgbClr val="B2DCD6"/>
      </a:accent6>
      <a:hlink>
        <a:srgbClr val="E84E0F"/>
      </a:hlink>
      <a:folHlink>
        <a:srgbClr val="7F7F7F"/>
      </a:folHlink>
    </a:clrScheme>
    <a:fontScheme name="Omnia Arial/Georgia">
      <a:majorFont>
        <a:latin typeface="Arial Black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mnia_PPT_pohja_2019_FIN.pptx" id="{A48B51FE-5FC1-40B5-922C-E8AF580401EF}" vid="{379AF2A5-3697-424E-BB69-3F37649756D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227efe-47f5-4a5a-8db9-0a6dc2efdde8">
      <Terms xmlns="http://schemas.microsoft.com/office/infopath/2007/PartnerControls"/>
    </lcf76f155ced4ddcb4097134ff3c332f>
    <TaxCatchAll xmlns="0ec3f10c-ed98-4899-9355-9003d976a9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AD83B687AE64E80B8DAE9890187FB" ma:contentTypeVersion="18" ma:contentTypeDescription="Create a new document." ma:contentTypeScope="" ma:versionID="214a74c7ac30bb3124cf99b3a2439414">
  <xsd:schema xmlns:xsd="http://www.w3.org/2001/XMLSchema" xmlns:xs="http://www.w3.org/2001/XMLSchema" xmlns:p="http://schemas.microsoft.com/office/2006/metadata/properties" xmlns:ns2="c4227efe-47f5-4a5a-8db9-0a6dc2efdde8" xmlns:ns3="0ec3f10c-ed98-4899-9355-9003d976a965" targetNamespace="http://schemas.microsoft.com/office/2006/metadata/properties" ma:root="true" ma:fieldsID="338a3d13db086616bb08a196564b79fa" ns2:_="" ns3:_="">
    <xsd:import namespace="c4227efe-47f5-4a5a-8db9-0a6dc2efdde8"/>
    <xsd:import namespace="0ec3f10c-ed98-4899-9355-9003d976a9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27efe-47f5-4a5a-8db9-0a6dc2efd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0b668f-1741-4dac-b64f-fc84083dd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3f10c-ed98-4899-9355-9003d976a9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e0db65a-5944-4602-8180-c564b8d24d5f}" ma:internalName="TaxCatchAll" ma:showField="CatchAllData" ma:web="0ec3f10c-ed98-4899-9355-9003d976a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B54616-4A59-421F-B5AA-2DDC4D7F520D}">
  <ds:schemaRefs>
    <ds:schemaRef ds:uri="0ec3f10c-ed98-4899-9355-9003d976a965"/>
    <ds:schemaRef ds:uri="http://purl.org/dc/elements/1.1/"/>
    <ds:schemaRef ds:uri="http://schemas.microsoft.com/office/2006/metadata/properties"/>
    <ds:schemaRef ds:uri="http://purl.org/dc/terms/"/>
    <ds:schemaRef ds:uri="c4227efe-47f5-4a5a-8db9-0a6dc2efdde8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1A7112-53C4-46C0-8086-314210573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B19EF2-D723-4A22-8126-89E542A09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27efe-47f5-4a5a-8db9-0a6dc2efdde8"/>
    <ds:schemaRef ds:uri="0ec3f10c-ed98-4899-9355-9003d976a9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Omnia_PPT_pohja</Template>
  <TotalTime>201</TotalTime>
  <Words>1218</Words>
  <Application>Microsoft Office PowerPoint</Application>
  <PresentationFormat>Laajakuva</PresentationFormat>
  <Paragraphs>166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Georgia</vt:lpstr>
      <vt:lpstr>Harlow Solid Italic</vt:lpstr>
      <vt:lpstr>Wingdings</vt:lpstr>
      <vt:lpstr>PPT_pohja_Omnia</vt:lpstr>
      <vt:lpstr>Eettinen näkökulma,  etiikka</vt:lpstr>
      <vt:lpstr>Eettinen näkökulma, tavoitteet</vt:lpstr>
      <vt:lpstr>Etiikan monta näkökulmaa</vt:lpstr>
      <vt:lpstr>Etiikka pyrkii selittämään, millä perusteella yksilö tekee tiettyjä valintoja.</vt:lpstr>
      <vt:lpstr>                 Joitain etiikan termejä</vt:lpstr>
      <vt:lpstr>Etiikka, käsitteitä</vt:lpstr>
      <vt:lpstr>Kulttuuri määrittelee eettisiä valintoja</vt:lpstr>
      <vt:lpstr>Arvot ovat tavoiteltavia, ihanteena pidettäviä</vt:lpstr>
      <vt:lpstr>Sosiaaliset arvot – perhe, ystävät, ihmisarvo</vt:lpstr>
      <vt:lpstr>Luontoarvot; ihmisen ja luonnon suhde</vt:lpstr>
      <vt:lpstr>Yhteiskunnalliset arvot</vt:lpstr>
      <vt:lpstr>Eettinen kuluttaminen</vt:lpstr>
      <vt:lpstr>Eettinen ja vastuullinen kuluttaja -  millaisia ostosvalintoja teemme?</vt:lpstr>
      <vt:lpstr>VASTUULLISUUS- YMPÄRISTÖMERKKEJÄ</vt:lpstr>
      <vt:lpstr>VASTUULLISUUS- YMPÄRISTÖMERKKEJÄ</vt:lpstr>
      <vt:lpstr>VASTUULLISUUS- YMPÄRISTÖMERKKEJÄ</vt:lpstr>
      <vt:lpstr>Etiikka työelämässä</vt:lpstr>
      <vt:lpstr>Etiikka työelämässä</vt:lpstr>
      <vt:lpstr>Code of conduct eli organisaation eettiset periaatteet</vt:lpstr>
      <vt:lpstr>Etiikka ja kestävä kehitys; miten se näkyy eri toimissa</vt:lpstr>
    </vt:vector>
  </TitlesOfParts>
  <Company>Espoon seudun koulutuskuntayhtymä Omnia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Eettinen näkökulma, etiikka</dc:title>
  <dc:creator>Vappu Vesikukka</dc:creator>
  <cp:lastModifiedBy>Kati Kontio</cp:lastModifiedBy>
  <cp:revision>51</cp:revision>
  <dcterms:created xsi:type="dcterms:W3CDTF">2021-05-31T15:34:30Z</dcterms:created>
  <dcterms:modified xsi:type="dcterms:W3CDTF">2026-02-11T09:09:36Z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0x010100497AD83B687AE64E80B8DAE9890187FB</vt:lpwstr>
  </property>
  <property fmtid="{D5CDD505-2E9C-101B-9397-08002B2CF9AE}" pid="3" name="MediaServiceImageTags">
    <vt:lpwstr/>
  </property>
</Properties>
</file>