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7" r:id="rId5"/>
    <p:sldId id="1618" r:id="rId6"/>
    <p:sldId id="1619" r:id="rId7"/>
    <p:sldId id="1614" r:id="rId8"/>
    <p:sldId id="1564" r:id="rId9"/>
    <p:sldId id="1620" r:id="rId10"/>
    <p:sldId id="1612" r:id="rId11"/>
    <p:sldId id="1617" r:id="rId12"/>
    <p:sldId id="1562" r:id="rId13"/>
    <p:sldId id="1608" r:id="rId14"/>
    <p:sldId id="1622" r:id="rId15"/>
    <p:sldId id="1623" r:id="rId16"/>
    <p:sldId id="1624" r:id="rId17"/>
    <p:sldId id="1625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ina Rossi" initials="NR" lastIdx="1" clrIdx="0">
    <p:extLst>
      <p:ext uri="{19B8F6BF-5375-455C-9EA6-DF929625EA0E}">
        <p15:presenceInfo xmlns:p15="http://schemas.microsoft.com/office/powerpoint/2012/main" userId="S::nrossi@omnia.fi::261cbdd9-6cdb-48a8-8565-6c6871be887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77DECD-75A3-41C8-8A93-D76A4211FB16}" v="1" dt="2022-06-10T09:36:09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5T22:11:07.934" idx="1">
    <p:pos x="7528" y="255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31769-C790-4E68-B07F-84C41054A533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F6358-2C04-4009-94D2-20E72AF5EC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961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rl.europa.eu/news/fi/headlines/priorities/ilmastonmuutos/20180305STO99003/hiilidioksidipaastoja-vahentamassa-eu-n-tavoitteet-ja-toime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ommission/sites/beta-political/files/circular-economy-factsheet-general_en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ian kuvan paikkamerkki 1">
            <a:extLst>
              <a:ext uri="{FF2B5EF4-FFF2-40B4-BE49-F238E27FC236}">
                <a16:creationId xmlns:a16="http://schemas.microsoft.com/office/drawing/2014/main" id="{42FE9DE5-A8F3-4FD2-9C8A-79889A5667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Huomautusten paikkamerkki 2">
            <a:extLst>
              <a:ext uri="{FF2B5EF4-FFF2-40B4-BE49-F238E27FC236}">
                <a16:creationId xmlns:a16="http://schemas.microsoft.com/office/drawing/2014/main" id="{11A02810-17E8-4EDC-9BE6-C842EB63D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fi-FI"/>
              <a:t>Maailman väestönkasvu lisää raaka-aineiden ja muiden resurssien kysyntää, vaikka samaan aikaan raaka-ainevarannot ovat rajallisia. Varantojen käyttöönotolla on myös haitallisia vaikutuksia ympäristöön ja ilmastoon, kun energiankulutus lisääntyy ja hiilidioksidipäästöt kasvavat. Materiaalien älykkäällä uudelleen käytöllä voidaan </a:t>
            </a:r>
            <a:r>
              <a:rPr lang="fi-FI" altLang="fi-FI">
                <a:hlinkClick r:id="rId3"/>
              </a:rPr>
              <a:t>vähentää päästöjen määrää</a:t>
            </a:r>
            <a:r>
              <a:rPr lang="fi-FI" altLang="fi-FI"/>
              <a:t>.</a:t>
            </a:r>
          </a:p>
        </p:txBody>
      </p:sp>
      <p:sp>
        <p:nvSpPr>
          <p:cNvPr id="24580" name="Dian numeron paikkamerkki 3">
            <a:extLst>
              <a:ext uri="{FF2B5EF4-FFF2-40B4-BE49-F238E27FC236}">
                <a16:creationId xmlns:a16="http://schemas.microsoft.com/office/drawing/2014/main" id="{D1BA972A-48DF-4A56-B363-E7E71E123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757DB0-0100-4A60-88E7-168F670C16F7}" type="slidenum">
              <a:rPr kumimoji="0" lang="fi-FI" alt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alt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n kuvan paikkamerkki 1">
            <a:extLst>
              <a:ext uri="{FF2B5EF4-FFF2-40B4-BE49-F238E27FC236}">
                <a16:creationId xmlns:a16="http://schemas.microsoft.com/office/drawing/2014/main" id="{0D774138-8971-4AEA-9BB7-8D53C77BF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Huomautusten paikkamerkki 2">
            <a:extLst>
              <a:ext uri="{FF2B5EF4-FFF2-40B4-BE49-F238E27FC236}">
                <a16:creationId xmlns:a16="http://schemas.microsoft.com/office/drawing/2014/main" id="{8888AE81-7EA6-44CE-97D2-FE742DA1B7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fi-FI"/>
              <a:t>Yhtenä ratkaisuna pidetään kiertotaloutta. Uusia tapoja toimia taloudessa ja säästää luonnonvaroja</a:t>
            </a:r>
          </a:p>
        </p:txBody>
      </p:sp>
      <p:sp>
        <p:nvSpPr>
          <p:cNvPr id="33796" name="Dian numeron paikkamerkki 3">
            <a:extLst>
              <a:ext uri="{FF2B5EF4-FFF2-40B4-BE49-F238E27FC236}">
                <a16:creationId xmlns:a16="http://schemas.microsoft.com/office/drawing/2014/main" id="{3028FEB1-B11E-4FA3-9881-B72516CDD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EB0B0B-1EAD-4B69-94EC-F01A828BEEED}" type="slidenum">
              <a:rPr kumimoji="0" lang="fi-FI" alt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alt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ian kuvan paikkamerkki 1">
            <a:extLst>
              <a:ext uri="{FF2B5EF4-FFF2-40B4-BE49-F238E27FC236}">
                <a16:creationId xmlns:a16="http://schemas.microsoft.com/office/drawing/2014/main" id="{6C627728-301F-42DB-B702-F99AA90389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Huomautusten paikkamerkki 2">
            <a:extLst>
              <a:ext uri="{FF2B5EF4-FFF2-40B4-BE49-F238E27FC236}">
                <a16:creationId xmlns:a16="http://schemas.microsoft.com/office/drawing/2014/main" id="{7FF85D03-A775-4F5A-AFB8-0A8ECCBE58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fi-FI"/>
              <a:t>Kiertotalouteen siirtyminen vähentää myös ympäristön kuormitusta, parantaa raaka-aineiden saatavuutta, lisää kilpailukykyä ja luo uusia työpaikkoja (jopa </a:t>
            </a:r>
            <a:r>
              <a:rPr lang="fi-FI" altLang="fi-FI">
                <a:hlinkClick r:id="rId3"/>
              </a:rPr>
              <a:t>580 000 uutta työpaikkaa EU:ssa</a:t>
            </a:r>
            <a:r>
              <a:rPr lang="fi-FI" altLang="fi-FI"/>
              <a:t>).</a:t>
            </a:r>
          </a:p>
          <a:p>
            <a:pPr eaLnBrk="1" hangingPunct="1">
              <a:spcBef>
                <a:spcPct val="0"/>
              </a:spcBef>
            </a:pPr>
            <a:r>
              <a:rPr lang="fi-FI" altLang="fi-FI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fi-FI" altLang="fi-FI"/>
              <a:t>Kuluttajille kiertotalous merkitsee kestäviä, innovatiivisia ja entiseen verrattuna edullisempia tuotteita sekä parempaa elämänlaatua.</a:t>
            </a:r>
          </a:p>
          <a:p>
            <a:pPr eaLnBrk="1" hangingPunct="1">
              <a:spcBef>
                <a:spcPct val="0"/>
              </a:spcBef>
            </a:pPr>
            <a:r>
              <a:rPr lang="fi-FI" altLang="fi-FI"/>
              <a:t>kuluttamisen tapa, jossa olemassa olevat materiaalit ja tuotteet hyödynnetään mahdollisimman pitkälle lainaamalla, vuokraamalla, uudelleen käyttämällä, korjaamalla, kunnostamalla ja kierrättämällä. </a:t>
            </a:r>
          </a:p>
          <a:p>
            <a:pPr eaLnBrk="1" hangingPunct="1">
              <a:spcBef>
                <a:spcPct val="0"/>
              </a:spcBef>
            </a:pPr>
            <a:endParaRPr lang="fi-FI" altLang="fi-FI"/>
          </a:p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8676" name="Dian numeron paikkamerkki 3">
            <a:extLst>
              <a:ext uri="{FF2B5EF4-FFF2-40B4-BE49-F238E27FC236}">
                <a16:creationId xmlns:a16="http://schemas.microsoft.com/office/drawing/2014/main" id="{9E75DB76-2200-435F-BBA6-475DC2EAA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C5613D-AEF9-45E9-B70E-100D0EFBFB17}" type="slidenum">
              <a:rPr kumimoji="0" lang="fi-FI" alt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alt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ED84549-579E-4D5A-A827-1BB66AD25B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D9E0A98A-2E7C-46A4-B1FF-5B93BA1D70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863" y="6032500"/>
            <a:ext cx="21542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44731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kuvalla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1">
            <a:extLst>
              <a:ext uri="{FF2B5EF4-FFF2-40B4-BE49-F238E27FC236}">
                <a16:creationId xmlns:a16="http://schemas.microsoft.com/office/drawing/2014/main" id="{CA074D93-95A9-4555-A9C0-802F215976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-17463"/>
            <a:ext cx="34750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CA4BC7DE-34F8-42DC-BFAC-D1F378BDA617}"/>
              </a:ext>
            </a:extLst>
          </p:cNvPr>
          <p:cNvSpPr/>
          <p:nvPr userDrawn="1"/>
        </p:nvSpPr>
        <p:spPr>
          <a:xfrm>
            <a:off x="361950" y="363538"/>
            <a:ext cx="11468100" cy="6132512"/>
          </a:xfrm>
          <a:prstGeom prst="rect">
            <a:avLst/>
          </a:prstGeom>
          <a:noFill/>
          <a:ln w="88900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0CC854E-B210-47A5-8442-CBD80E861E3E}"/>
              </a:ext>
            </a:extLst>
          </p:cNvPr>
          <p:cNvSpPr txBox="1">
            <a:spLocks/>
          </p:cNvSpPr>
          <p:nvPr userDrawn="1"/>
        </p:nvSpPr>
        <p:spPr>
          <a:xfrm>
            <a:off x="11542713" y="-317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0880B88A-2306-4FF4-BF5F-40E6BA0F647E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20688" y="911183"/>
            <a:ext cx="7109855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721294" y="1956647"/>
            <a:ext cx="7109249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D4C62A0-3305-4592-A538-B89F5FF6213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6063" y="6546850"/>
            <a:ext cx="1443037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3B3F93-DD07-42B4-862E-09738529BA24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79015740-9D3D-4CCE-8CB5-7B260650A4E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82763" y="6546850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597077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sältösivu_kuvalla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1">
            <a:extLst>
              <a:ext uri="{FF2B5EF4-FFF2-40B4-BE49-F238E27FC236}">
                <a16:creationId xmlns:a16="http://schemas.microsoft.com/office/drawing/2014/main" id="{1287EEF1-2100-4404-BEA6-D4E6CD6D71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-17463"/>
            <a:ext cx="34750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DCDE8576-EFD1-465C-B901-EBC30FE9F418}"/>
              </a:ext>
            </a:extLst>
          </p:cNvPr>
          <p:cNvSpPr/>
          <p:nvPr userDrawn="1"/>
        </p:nvSpPr>
        <p:spPr>
          <a:xfrm>
            <a:off x="361950" y="363538"/>
            <a:ext cx="11468100" cy="6132512"/>
          </a:xfrm>
          <a:prstGeom prst="rect">
            <a:avLst/>
          </a:prstGeom>
          <a:noFill/>
          <a:ln w="88900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AF27CD1-8137-4236-A166-EF689BE80C7C}"/>
              </a:ext>
            </a:extLst>
          </p:cNvPr>
          <p:cNvSpPr txBox="1">
            <a:spLocks/>
          </p:cNvSpPr>
          <p:nvPr userDrawn="1"/>
        </p:nvSpPr>
        <p:spPr>
          <a:xfrm>
            <a:off x="11542713" y="-317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F0095D01-4C81-412E-BEED-2A2C79DC76EA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20688" y="911183"/>
            <a:ext cx="7109855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721294" y="1956647"/>
            <a:ext cx="7109249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E80F8FB-02EA-4DEF-B184-F9A74A6DA17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6063" y="6546850"/>
            <a:ext cx="1443037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E78D6C-8C6B-4089-BA7C-84AC293A7996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A18151A2-F590-4DE2-95B3-D10FC5DACB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82763" y="6546850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534474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tiile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D68A9640-7660-4F82-91EF-F649095518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785F91BC-6FBE-4457-B336-11EC76400243}"/>
              </a:ext>
            </a:extLst>
          </p:cNvPr>
          <p:cNvSpPr/>
          <p:nvPr userDrawn="1"/>
        </p:nvSpPr>
        <p:spPr>
          <a:xfrm>
            <a:off x="180975" y="179388"/>
            <a:ext cx="11830050" cy="649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  </a:t>
            </a:r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F5E71080-9724-470A-87D8-5EA465E11E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25" y="6281738"/>
            <a:ext cx="815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887658C-6B07-44A3-A0E0-2494AEBECA32}"/>
              </a:ext>
            </a:extLst>
          </p:cNvPr>
          <p:cNvSpPr txBox="1">
            <a:spLocks/>
          </p:cNvSpPr>
          <p:nvPr userDrawn="1"/>
        </p:nvSpPr>
        <p:spPr>
          <a:xfrm>
            <a:off x="11495088" y="18732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B3A35425-0724-4E91-B9B0-39DECEFA5DEF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20688" y="911183"/>
            <a:ext cx="10822272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721294" y="1956647"/>
            <a:ext cx="1082166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06B27292-7344-4372-9F94-F610F973877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80975" y="6367463"/>
            <a:ext cx="1443038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635D1B-D879-4F68-9771-FFC7A8904B46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886DF9FF-851E-4CF2-B125-8F30F73BE1F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17675" y="6367463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024713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293FCCC1-317F-4BE8-B036-5985B9F15B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9F7AE6D0-C13A-41D0-BF3B-0C89541F5F12}"/>
              </a:ext>
            </a:extLst>
          </p:cNvPr>
          <p:cNvSpPr/>
          <p:nvPr userDrawn="1"/>
        </p:nvSpPr>
        <p:spPr>
          <a:xfrm>
            <a:off x="180975" y="179388"/>
            <a:ext cx="11830050" cy="649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  </a:t>
            </a:r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9AD3611E-D5A8-43BF-8052-302C24CF38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25" y="6281738"/>
            <a:ext cx="815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35F36ED-E703-4691-B424-B2419AA4C6E8}"/>
              </a:ext>
            </a:extLst>
          </p:cNvPr>
          <p:cNvSpPr txBox="1">
            <a:spLocks/>
          </p:cNvSpPr>
          <p:nvPr userDrawn="1"/>
        </p:nvSpPr>
        <p:spPr>
          <a:xfrm>
            <a:off x="11495088" y="18732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2D408670-45AD-4BB2-BE10-76E8500FFEE5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20688" y="911183"/>
            <a:ext cx="10822272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721294" y="1956647"/>
            <a:ext cx="1082166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8F53EAA-2719-4015-98D6-61CC2300DF3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80975" y="6367463"/>
            <a:ext cx="1443038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B868EF-3805-44B5-AB6F-88C2AF956B43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4962078B-E411-4E20-80E6-0F13A0241A1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17675" y="6367463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07931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mint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7299B68E-F222-400A-A5CD-B921E5FD11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A7B7EC96-3935-43B2-ABFE-44526559EEBD}"/>
              </a:ext>
            </a:extLst>
          </p:cNvPr>
          <p:cNvSpPr/>
          <p:nvPr userDrawn="1"/>
        </p:nvSpPr>
        <p:spPr>
          <a:xfrm>
            <a:off x="180975" y="179388"/>
            <a:ext cx="11830050" cy="649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  </a:t>
            </a:r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47480B88-A4BD-43FC-9637-7F2EC1B3C2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25" y="6281738"/>
            <a:ext cx="815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33D735A-87CD-44C9-B18C-EF7A60DCDE1F}"/>
              </a:ext>
            </a:extLst>
          </p:cNvPr>
          <p:cNvSpPr txBox="1">
            <a:spLocks/>
          </p:cNvSpPr>
          <p:nvPr userDrawn="1"/>
        </p:nvSpPr>
        <p:spPr>
          <a:xfrm>
            <a:off x="11495088" y="18732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8909659B-80DE-4D8F-9894-32D83EAEB08F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20688" y="911183"/>
            <a:ext cx="10822272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721294" y="1956647"/>
            <a:ext cx="1082166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A22B8BB0-A8A7-476A-92E9-0CED729346B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80975" y="6367463"/>
            <a:ext cx="1443038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236E7B-BB9C-400E-8555-D421346DE083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A23FF886-D038-4E0D-A5B3-E527789BF13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17675" y="6367463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13932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raina otsiko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1">
            <a:extLst>
              <a:ext uri="{FF2B5EF4-FFF2-40B4-BE49-F238E27FC236}">
                <a16:creationId xmlns:a16="http://schemas.microsoft.com/office/drawing/2014/main" id="{3698F9E9-6182-4429-9D83-3F5276DEB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31838"/>
            <a:ext cx="1218882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9F3ABDA4-2E96-4E04-A9E3-0EBB02C5B7E1}"/>
              </a:ext>
            </a:extLst>
          </p:cNvPr>
          <p:cNvSpPr txBox="1">
            <a:spLocks/>
          </p:cNvSpPr>
          <p:nvPr userDrawn="1"/>
        </p:nvSpPr>
        <p:spPr>
          <a:xfrm>
            <a:off x="11542713" y="-317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F160BF38-853E-4793-8EE5-24784DC47B06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3C40A4CE-768A-407B-88DF-302D6C584D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863" y="6032500"/>
            <a:ext cx="21542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" y="3124200"/>
            <a:ext cx="12192000" cy="215265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000" kern="1300" cap="all" spc="5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48A924B-3669-4C17-843D-1CBAE4F01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063" y="6546850"/>
            <a:ext cx="1443037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CA1BB0-1E7E-44C7-AA0C-4B588478E1EE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071DA4BA-9CDA-4CFC-8E82-DC0C33AF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763" y="6546850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683518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raina otsikoll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1">
            <a:extLst>
              <a:ext uri="{FF2B5EF4-FFF2-40B4-BE49-F238E27FC236}">
                <a16:creationId xmlns:a16="http://schemas.microsoft.com/office/drawing/2014/main" id="{8B556DAF-FE94-4EBD-AA26-4C7C854F13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38"/>
            <a:ext cx="12192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00BA2ED-EAF1-47CE-BD3A-427ACAF85665}"/>
              </a:ext>
            </a:extLst>
          </p:cNvPr>
          <p:cNvSpPr txBox="1">
            <a:spLocks/>
          </p:cNvSpPr>
          <p:nvPr userDrawn="1"/>
        </p:nvSpPr>
        <p:spPr>
          <a:xfrm>
            <a:off x="11542713" y="-317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5B1ED14D-9442-4CA8-9FCE-A24D3F07B3C1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6E1528E6-BE63-4FA5-8D1D-99792B9EA4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863" y="6032500"/>
            <a:ext cx="21542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" y="4247220"/>
            <a:ext cx="12192000" cy="204880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000" kern="1300" cap="all" spc="5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E1493327-06AA-4B0B-9DC8-CD2F9A5A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063" y="6546850"/>
            <a:ext cx="1443037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B7C981-2686-4C1A-A210-824740E49A78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1F272A0E-09EB-4008-8625-336F0C44F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763" y="6546850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131752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tiile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62F7C050-FB46-4834-A8ED-F200D056C0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AD9D1315-E61A-4261-9949-C932792D642D}"/>
              </a:ext>
            </a:extLst>
          </p:cNvPr>
          <p:cNvSpPr/>
          <p:nvPr/>
        </p:nvSpPr>
        <p:spPr>
          <a:xfrm>
            <a:off x="180975" y="179388"/>
            <a:ext cx="11830050" cy="649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  </a:t>
            </a:r>
          </a:p>
        </p:txBody>
      </p:sp>
      <p:pic>
        <p:nvPicPr>
          <p:cNvPr id="5" name="Kuva 3">
            <a:extLst>
              <a:ext uri="{FF2B5EF4-FFF2-40B4-BE49-F238E27FC236}">
                <a16:creationId xmlns:a16="http://schemas.microsoft.com/office/drawing/2014/main" id="{0B232C59-9000-4209-96CE-630D9429A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25" y="6281738"/>
            <a:ext cx="815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DAE3700-5D06-4FEA-8DE9-3BB8A5A09836}"/>
              </a:ext>
            </a:extLst>
          </p:cNvPr>
          <p:cNvSpPr txBox="1">
            <a:spLocks/>
          </p:cNvSpPr>
          <p:nvPr userDrawn="1"/>
        </p:nvSpPr>
        <p:spPr>
          <a:xfrm>
            <a:off x="11495088" y="18732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F802332F-1ED1-42F1-9724-6391C9ABE2C7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22" y="2670561"/>
            <a:ext cx="1182967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000" kern="1300" cap="all" spc="5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4B82A8-688A-4533-846B-04CECC84CC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975" y="6367463"/>
            <a:ext cx="1443038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A54596-7BE5-4227-AE92-CDC35E3508DE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DD9F5B86-8071-4E20-AC04-79822B81D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7675" y="6367463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616435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B938A69E-4884-4497-9E08-D99F8E3D12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38EC0EF-729D-422B-BC67-8AE121BDAB44}"/>
              </a:ext>
            </a:extLst>
          </p:cNvPr>
          <p:cNvSpPr/>
          <p:nvPr/>
        </p:nvSpPr>
        <p:spPr>
          <a:xfrm>
            <a:off x="180975" y="179388"/>
            <a:ext cx="11830050" cy="649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  </a:t>
            </a:r>
          </a:p>
        </p:txBody>
      </p:sp>
      <p:pic>
        <p:nvPicPr>
          <p:cNvPr id="5" name="Kuva 3">
            <a:extLst>
              <a:ext uri="{FF2B5EF4-FFF2-40B4-BE49-F238E27FC236}">
                <a16:creationId xmlns:a16="http://schemas.microsoft.com/office/drawing/2014/main" id="{C36379FC-8257-4A6F-A3FB-58432AF8D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25" y="6281738"/>
            <a:ext cx="815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910B0A08-9E32-4A24-B1B6-87C09EC780FF}"/>
              </a:ext>
            </a:extLst>
          </p:cNvPr>
          <p:cNvSpPr txBox="1">
            <a:spLocks/>
          </p:cNvSpPr>
          <p:nvPr userDrawn="1"/>
        </p:nvSpPr>
        <p:spPr>
          <a:xfrm>
            <a:off x="11495088" y="18732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4CD41BE1-DDED-44C2-9E85-F225C454ED0D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22" y="2670561"/>
            <a:ext cx="1182967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000" kern="1300" cap="all" spc="5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37DACB5B-5DEE-4DAC-A962-811F6603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975" y="6367463"/>
            <a:ext cx="1443038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D42358-97A0-49B3-A105-D2AE69824DE4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6BE4DAAB-C69D-4F7C-A4BB-7662D76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7675" y="6367463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092568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mint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55CBBD60-DFF8-4171-967B-C325A48322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8A4088CE-DD5E-445A-BDA0-7DE3E9A085FD}"/>
              </a:ext>
            </a:extLst>
          </p:cNvPr>
          <p:cNvSpPr/>
          <p:nvPr userDrawn="1"/>
        </p:nvSpPr>
        <p:spPr>
          <a:xfrm>
            <a:off x="180975" y="179388"/>
            <a:ext cx="11830050" cy="649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  </a:t>
            </a:r>
          </a:p>
        </p:txBody>
      </p:sp>
      <p:pic>
        <p:nvPicPr>
          <p:cNvPr id="5" name="Kuva 3">
            <a:extLst>
              <a:ext uri="{FF2B5EF4-FFF2-40B4-BE49-F238E27FC236}">
                <a16:creationId xmlns:a16="http://schemas.microsoft.com/office/drawing/2014/main" id="{B3060680-4C3D-41E6-83F9-A28C29F4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25" y="6281738"/>
            <a:ext cx="815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4536BBA6-F601-4CD4-9A34-5A182F8895A2}"/>
              </a:ext>
            </a:extLst>
          </p:cNvPr>
          <p:cNvSpPr txBox="1">
            <a:spLocks/>
          </p:cNvSpPr>
          <p:nvPr userDrawn="1"/>
        </p:nvSpPr>
        <p:spPr>
          <a:xfrm>
            <a:off x="11495088" y="18732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F257518D-9C41-4170-BAEC-1418EC9CD3C0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22" y="2670561"/>
            <a:ext cx="1182967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000" kern="1300" cap="all" spc="5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30E7C6D-9F86-479A-AAA6-96C7D30D3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975" y="6367463"/>
            <a:ext cx="1443038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3ED8C0-5F0D-4F38-A9BF-E3F8F621981B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B6713699-FBB3-4C33-9A53-C56E5C93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7675" y="6367463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066077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4">
            <a:extLst>
              <a:ext uri="{FF2B5EF4-FFF2-40B4-BE49-F238E27FC236}">
                <a16:creationId xmlns:a16="http://schemas.microsoft.com/office/drawing/2014/main" id="{05A442F9-0BFD-42A8-A4B9-FE47DA988278}"/>
              </a:ext>
            </a:extLst>
          </p:cNvPr>
          <p:cNvSpPr/>
          <p:nvPr userDrawn="1"/>
        </p:nvSpPr>
        <p:spPr>
          <a:xfrm>
            <a:off x="361950" y="363538"/>
            <a:ext cx="11468100" cy="6132512"/>
          </a:xfrm>
          <a:prstGeom prst="rect">
            <a:avLst/>
          </a:prstGeom>
          <a:noFill/>
          <a:ln w="88900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E94D063-D0B6-4869-8B33-C9FB24AB5288}"/>
              </a:ext>
            </a:extLst>
          </p:cNvPr>
          <p:cNvSpPr txBox="1">
            <a:spLocks/>
          </p:cNvSpPr>
          <p:nvPr userDrawn="1"/>
        </p:nvSpPr>
        <p:spPr>
          <a:xfrm>
            <a:off x="11542713" y="-317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A934D6A4-EC57-4E09-B859-04FDDD752214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20688" y="911183"/>
            <a:ext cx="10822272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721294" y="1956647"/>
            <a:ext cx="1082166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919D224D-BB35-4A2B-8109-66DEF7C4152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6063" y="6546850"/>
            <a:ext cx="1443037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77A5F0-CBF1-4425-B4CF-46E04F73B58D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98C1AFE4-3CFC-45C8-8B28-2FD6D6F35D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82763" y="6546850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212671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2_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0000DA66-2B40-452E-B66B-35D65C2D081A}"/>
              </a:ext>
            </a:extLst>
          </p:cNvPr>
          <p:cNvSpPr/>
          <p:nvPr userDrawn="1"/>
        </p:nvSpPr>
        <p:spPr>
          <a:xfrm>
            <a:off x="361950" y="363538"/>
            <a:ext cx="11468100" cy="6132512"/>
          </a:xfrm>
          <a:prstGeom prst="rect">
            <a:avLst/>
          </a:prstGeom>
          <a:noFill/>
          <a:ln w="88900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6C50068-F8B5-425E-8264-F06966855CE4}"/>
              </a:ext>
            </a:extLst>
          </p:cNvPr>
          <p:cNvSpPr txBox="1">
            <a:spLocks/>
          </p:cNvSpPr>
          <p:nvPr userDrawn="1"/>
        </p:nvSpPr>
        <p:spPr>
          <a:xfrm>
            <a:off x="11542713" y="-317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0897FA36-DC97-4C18-BEC5-D216D1356C21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20688" y="911183"/>
            <a:ext cx="10822272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721294" y="1956647"/>
            <a:ext cx="517652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3"/>
          </p:nvPr>
        </p:nvSpPr>
        <p:spPr>
          <a:xfrm>
            <a:off x="6361807" y="1956647"/>
            <a:ext cx="517652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F7399E0-0525-4CCC-800B-20BDF78F09A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6063" y="6546850"/>
            <a:ext cx="1443037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FAE8F-318D-4C21-82EF-5E96267017B5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7033BC40-1497-474B-ABA4-4F4C0ED8EF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82763" y="6546850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882706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kuvall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1">
            <a:extLst>
              <a:ext uri="{FF2B5EF4-FFF2-40B4-BE49-F238E27FC236}">
                <a16:creationId xmlns:a16="http://schemas.microsoft.com/office/drawing/2014/main" id="{31B6E11B-C05A-47E5-9664-4BD0E16550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-17463"/>
            <a:ext cx="34750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536AFC1F-9156-47AC-93A8-305461C68770}"/>
              </a:ext>
            </a:extLst>
          </p:cNvPr>
          <p:cNvSpPr/>
          <p:nvPr userDrawn="1"/>
        </p:nvSpPr>
        <p:spPr>
          <a:xfrm>
            <a:off x="361950" y="363538"/>
            <a:ext cx="11468100" cy="6132512"/>
          </a:xfrm>
          <a:prstGeom prst="rect">
            <a:avLst/>
          </a:prstGeom>
          <a:noFill/>
          <a:ln w="88900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F3C306B-2D77-49FD-A850-E8DF5A21B1A1}"/>
              </a:ext>
            </a:extLst>
          </p:cNvPr>
          <p:cNvSpPr txBox="1">
            <a:spLocks/>
          </p:cNvSpPr>
          <p:nvPr userDrawn="1"/>
        </p:nvSpPr>
        <p:spPr>
          <a:xfrm>
            <a:off x="11542713" y="-3175"/>
            <a:ext cx="515937" cy="31591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fld id="{829AB82C-B662-4D13-9E38-AF7D0B7861A0}" type="slidenum">
              <a:rPr lang="fi-FI" altLang="fi-FI" sz="900">
                <a:cs typeface="Arial" panose="020B0604020202020204" pitchFamily="34" charset="0"/>
              </a:rPr>
              <a:pPr algn="ctr" eaLnBrk="1" hangingPunct="1"/>
              <a:t>‹#›</a:t>
            </a:fld>
            <a:endParaRPr lang="en-US" altLang="fi-FI" sz="900"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20688" y="911183"/>
            <a:ext cx="7109855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721294" y="1956647"/>
            <a:ext cx="7109249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3D16AFC-5154-4A98-8DBE-B799F054FB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6063" y="6546850"/>
            <a:ext cx="1443037" cy="311150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A5B727-6E94-4E34-B81E-DA4116E76AD2}" type="datetime1">
              <a:rPr lang="fi-FI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07A9F68B-3CE8-4344-A6D4-73649DA7AE9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82763" y="6546850"/>
            <a:ext cx="41148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479722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fade/>
  </p:transition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lack" panose="020B0A040201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lack" panose="020B0A040201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lack" panose="020B0A040201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lack" panose="020B0A040201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lack" panose="020B0A040201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lack" panose="020B0A040201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lack" panose="020B0A040201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eorgia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eorgia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eorgia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eorg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zmUzr4eK44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itra.fi/hankkeet/kiertotalouden-kiinnostavimmat/#list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ra.fi/hankkeet/kiertotalouden-kiinnostavimmat/#lista" TargetMode="External"/><Relationship Id="rId2" Type="http://schemas.openxmlformats.org/officeDocument/2006/relationships/hyperlink" Target="https://youtu.be/unbonKOZfFk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ra.fi/hankkeet/kiertotalouden-kiinnostavimmat/#lista" TargetMode="External"/><Relationship Id="rId2" Type="http://schemas.openxmlformats.org/officeDocument/2006/relationships/hyperlink" Target="https://youtu.be/HVy8tIFTQlk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ra.fi/hankkeet/kiertotalouden-kiinnostavimmat/#lista" TargetMode="External"/><Relationship Id="rId2" Type="http://schemas.openxmlformats.org/officeDocument/2006/relationships/hyperlink" Target="https://youtu.be/yzmUzr4eK44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ra.fi/hankkeet/kiertotalouden-kiinnostavimmat/#lista" TargetMode="External"/><Relationship Id="rId2" Type="http://schemas.openxmlformats.org/officeDocument/2006/relationships/hyperlink" Target="https://youtu.be/HVy8tIFTQlk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3xdORZwlBk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12427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Kuva 5">
            <a:extLst>
              <a:ext uri="{FF2B5EF4-FFF2-40B4-BE49-F238E27FC236}">
                <a16:creationId xmlns:a16="http://schemas.microsoft.com/office/drawing/2014/main" id="{A0AF1822-BE34-4F0E-B349-69D679562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 b="45775"/>
          <a:stretch/>
        </p:blipFill>
        <p:spPr bwMode="auto">
          <a:xfrm>
            <a:off x="881063" y="1434131"/>
            <a:ext cx="9864725" cy="22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Päivämäärän paikkamerkki 3">
            <a:extLst>
              <a:ext uri="{FF2B5EF4-FFF2-40B4-BE49-F238E27FC236}">
                <a16:creationId xmlns:a16="http://schemas.microsoft.com/office/drawing/2014/main" id="{2968B970-C54A-42CD-8BBC-983A2DA5EE18}"/>
              </a:ext>
            </a:extLst>
          </p:cNvPr>
          <p:cNvSpPr>
            <a:spLocks noGrp="1" noChangeArrowheads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5410B-17A6-417B-885D-0E5DE26003A7}" type="datetime1">
              <a:rPr kumimoji="0" lang="fi-FI" alt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20.8.2024</a:t>
            </a:fld>
            <a:endParaRPr kumimoji="0" lang="en-US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0" name="Tekstiruutu 6">
            <a:extLst>
              <a:ext uri="{FF2B5EF4-FFF2-40B4-BE49-F238E27FC236}">
                <a16:creationId xmlns:a16="http://schemas.microsoft.com/office/drawing/2014/main" id="{4FAC90D7-3F91-4B7B-910D-1A8A018EF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248400"/>
            <a:ext cx="2405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Lähde: Circula –peli ja Sitra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317D1D2C-CAF9-4AA1-9348-C948B4B4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06" y="689844"/>
            <a:ext cx="10821988" cy="923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Kiertotalouden liiketoimintamallit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5DEAC0D-A0ED-404B-9F21-E157E0434B05}"/>
              </a:ext>
            </a:extLst>
          </p:cNvPr>
          <p:cNvSpPr txBox="1"/>
          <p:nvPr/>
        </p:nvSpPr>
        <p:spPr>
          <a:xfrm>
            <a:off x="2832951" y="3817897"/>
            <a:ext cx="90653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/>
              <a:t>TAT:n</a:t>
            </a:r>
            <a:r>
              <a:rPr lang="fi-FI" dirty="0"/>
              <a:t> video: </a:t>
            </a:r>
            <a:r>
              <a:rPr lang="fi-FI" dirty="0">
                <a:hlinkClick r:id="rId3"/>
              </a:rPr>
              <a:t>Tuotteen elinkaaren pidentäminen sekä jakaminen</a:t>
            </a:r>
            <a:endParaRPr lang="fi-FI" dirty="0"/>
          </a:p>
          <a:p>
            <a:endParaRPr lang="fi-FI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/>
              <a:t>Esimerkkejä yrityksistä: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/>
              <a:t>Varusteleka &gt; käytettyjen tuotteiden uudelleenmyynti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 err="1"/>
              <a:t>Swappie</a:t>
            </a:r>
            <a:r>
              <a:rPr lang="fi-FI" dirty="0"/>
              <a:t> &gt; käytettyjen matkapuhelimien huolto, korjaus ja uudelleenmyynti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/>
              <a:t>Fiskars </a:t>
            </a:r>
            <a:r>
              <a:rPr lang="fi-FI" dirty="0" err="1"/>
              <a:t>group</a:t>
            </a:r>
            <a:r>
              <a:rPr lang="fi-FI" dirty="0"/>
              <a:t> &gt; </a:t>
            </a:r>
            <a:r>
              <a:rPr lang="fi-FI" dirty="0" err="1"/>
              <a:t>Vintage</a:t>
            </a:r>
            <a:r>
              <a:rPr lang="fi-FI" dirty="0"/>
              <a:t> palvelu Arabian ja Iittalan vanhojen astioiden myyntiin</a:t>
            </a:r>
          </a:p>
          <a:p>
            <a:pPr lvl="1"/>
            <a:br>
              <a:rPr lang="fi-FI" dirty="0"/>
            </a:br>
            <a:r>
              <a:rPr lang="fi-FI" sz="1400" dirty="0"/>
              <a:t>Yritysesimerkit: </a:t>
            </a:r>
            <a:r>
              <a:rPr lang="fi-FI" sz="1400" dirty="0">
                <a:hlinkClick r:id="rId4"/>
              </a:rPr>
              <a:t>Sitran kiertotalouden kiinnostavimmat lista</a:t>
            </a:r>
            <a:endParaRPr lang="fi-FI" dirty="0"/>
          </a:p>
          <a:p>
            <a:endParaRPr lang="fi-FI" dirty="0"/>
          </a:p>
        </p:txBody>
      </p:sp>
    </p:spTree>
  </p:cSld>
  <p:clrMapOvr>
    <a:masterClrMapping/>
  </p:clrMapOvr>
  <p:transition spd="med" advTm="135582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Päivämäärän paikkamerkki 3">
            <a:extLst>
              <a:ext uri="{FF2B5EF4-FFF2-40B4-BE49-F238E27FC236}">
                <a16:creationId xmlns:a16="http://schemas.microsoft.com/office/drawing/2014/main" id="{2968B970-C54A-42CD-8BBC-983A2DA5EE18}"/>
              </a:ext>
            </a:extLst>
          </p:cNvPr>
          <p:cNvSpPr>
            <a:spLocks noGrp="1" noChangeArrowheads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5410B-17A6-417B-885D-0E5DE26003A7}" type="datetime1">
              <a:rPr kumimoji="0" lang="fi-FI" alt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20.8.2024</a:t>
            </a:fld>
            <a:endParaRPr kumimoji="0" lang="en-US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0" name="Tekstiruutu 6">
            <a:extLst>
              <a:ext uri="{FF2B5EF4-FFF2-40B4-BE49-F238E27FC236}">
                <a16:creationId xmlns:a16="http://schemas.microsoft.com/office/drawing/2014/main" id="{4FAC90D7-3F91-4B7B-910D-1A8A018EF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248400"/>
            <a:ext cx="2405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Lähde: Circula –peli ja Sitra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317D1D2C-CAF9-4AA1-9348-C948B4B4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06" y="689844"/>
            <a:ext cx="10821988" cy="923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Kiertotalouden liiketoimintamallit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5DEAC0D-A0ED-404B-9F21-E157E0434B05}"/>
              </a:ext>
            </a:extLst>
          </p:cNvPr>
          <p:cNvSpPr txBox="1"/>
          <p:nvPr/>
        </p:nvSpPr>
        <p:spPr>
          <a:xfrm>
            <a:off x="2496066" y="4023875"/>
            <a:ext cx="680026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/>
              <a:t>TAT:n</a:t>
            </a:r>
            <a:r>
              <a:rPr lang="fi-FI" dirty="0"/>
              <a:t> video</a:t>
            </a:r>
            <a:r>
              <a:rPr lang="fi-FI" dirty="0">
                <a:hlinkClick r:id="rId2"/>
              </a:rPr>
              <a:t>: Tuote palveluna</a:t>
            </a:r>
            <a:br>
              <a:rPr lang="fi-FI" dirty="0"/>
            </a:br>
            <a:endParaRPr lang="fi-FI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/>
              <a:t>Esimerkkejä yrityksistä: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/>
              <a:t>Lindström &gt; työvaatteet, pyyherullat ja matot palveluna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/>
              <a:t>Valtavalo &gt; valaistus palveluna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/>
              <a:t>Naava &gt; viherseinä ja terveellinen sisäilma palveluna</a:t>
            </a:r>
          </a:p>
          <a:p>
            <a:pPr lvl="1"/>
            <a:endParaRPr lang="fi-FI" dirty="0"/>
          </a:p>
          <a:p>
            <a:pPr lvl="1"/>
            <a:r>
              <a:rPr lang="fi-FI" sz="1400" dirty="0"/>
              <a:t>Yritysesimerkit: </a:t>
            </a:r>
            <a:r>
              <a:rPr lang="fi-FI" sz="1400" dirty="0">
                <a:hlinkClick r:id="rId3"/>
              </a:rPr>
              <a:t>Sitran kiertotalouden kiinnostavimmat lista</a:t>
            </a:r>
            <a:br>
              <a:rPr lang="fi-FI" dirty="0"/>
            </a:b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87E3434-06C2-4C95-81DB-8A60F7275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06" y="1280753"/>
            <a:ext cx="93059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07219"/>
      </p:ext>
    </p:extLst>
  </p:cSld>
  <p:clrMapOvr>
    <a:masterClrMapping/>
  </p:clrMapOvr>
  <p:transition spd="med" advTm="135582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Päivämäärän paikkamerkki 3">
            <a:extLst>
              <a:ext uri="{FF2B5EF4-FFF2-40B4-BE49-F238E27FC236}">
                <a16:creationId xmlns:a16="http://schemas.microsoft.com/office/drawing/2014/main" id="{2968B970-C54A-42CD-8BBC-983A2DA5EE18}"/>
              </a:ext>
            </a:extLst>
          </p:cNvPr>
          <p:cNvSpPr>
            <a:spLocks noGrp="1" noChangeArrowheads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5410B-17A6-417B-885D-0E5DE26003A7}" type="datetime1">
              <a:rPr kumimoji="0" lang="fi-FI" alt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20.8.2024</a:t>
            </a:fld>
            <a:endParaRPr kumimoji="0" lang="en-US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0" name="Tekstiruutu 6">
            <a:extLst>
              <a:ext uri="{FF2B5EF4-FFF2-40B4-BE49-F238E27FC236}">
                <a16:creationId xmlns:a16="http://schemas.microsoft.com/office/drawing/2014/main" id="{4FAC90D7-3F91-4B7B-910D-1A8A018EF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248400"/>
            <a:ext cx="2405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Lähde: Circula –peli ja Sitra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317D1D2C-CAF9-4AA1-9348-C948B4B4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06" y="689844"/>
            <a:ext cx="10821988" cy="923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Kiertotalouden liiketoimintamallit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5DEAC0D-A0ED-404B-9F21-E157E0434B05}"/>
              </a:ext>
            </a:extLst>
          </p:cNvPr>
          <p:cNvSpPr txBox="1"/>
          <p:nvPr/>
        </p:nvSpPr>
        <p:spPr>
          <a:xfrm>
            <a:off x="2509404" y="3807736"/>
            <a:ext cx="689447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/>
              <a:t>TAT:n</a:t>
            </a:r>
            <a:r>
              <a:rPr lang="fi-FI" dirty="0"/>
              <a:t> video: </a:t>
            </a:r>
            <a:r>
              <a:rPr lang="fi-FI" dirty="0">
                <a:hlinkClick r:id="rId2"/>
              </a:rPr>
              <a:t>Kierrätys ja uusiutuvat materiaalit sekä energia</a:t>
            </a:r>
            <a:br>
              <a:rPr lang="fi-FI" dirty="0"/>
            </a:br>
            <a:endParaRPr lang="fi-FI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/>
              <a:t>Esimerkkejä yrityksistä: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/>
              <a:t>Molok &gt; kierrätyspisteitä pientaloaluille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 err="1"/>
              <a:t>Amerplast</a:t>
            </a:r>
            <a:r>
              <a:rPr lang="fi-FI" dirty="0"/>
              <a:t> &gt; muovikasseja kierrätysmuovista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/>
              <a:t>Finlayson &gt; lakanoista ja farkuista uusia tuotteita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i-FI" dirty="0"/>
          </a:p>
          <a:p>
            <a:pPr lvl="1"/>
            <a:r>
              <a:rPr lang="fi-FI" sz="1400" dirty="0"/>
              <a:t>Yritysesimerkit: </a:t>
            </a:r>
            <a:r>
              <a:rPr lang="fi-FI" sz="1400" dirty="0">
                <a:hlinkClick r:id="rId3"/>
              </a:rPr>
              <a:t>Sitran kiertotalouden kiinnostavimmat lista</a:t>
            </a:r>
            <a:br>
              <a:rPr lang="fi-FI" dirty="0"/>
            </a:b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94B11CF-C031-4BA6-B3A7-8A116253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94" y="1481462"/>
            <a:ext cx="80867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81567"/>
      </p:ext>
    </p:extLst>
  </p:cSld>
  <p:clrMapOvr>
    <a:masterClrMapping/>
  </p:clrMapOvr>
  <p:transition spd="med" advTm="135582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Päivämäärän paikkamerkki 3">
            <a:extLst>
              <a:ext uri="{FF2B5EF4-FFF2-40B4-BE49-F238E27FC236}">
                <a16:creationId xmlns:a16="http://schemas.microsoft.com/office/drawing/2014/main" id="{2968B970-C54A-42CD-8BBC-983A2DA5EE18}"/>
              </a:ext>
            </a:extLst>
          </p:cNvPr>
          <p:cNvSpPr>
            <a:spLocks noGrp="1" noChangeArrowheads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5410B-17A6-417B-885D-0E5DE26003A7}" type="datetime1">
              <a:rPr kumimoji="0" lang="fi-FI" alt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20.8.2024</a:t>
            </a:fld>
            <a:endParaRPr kumimoji="0" lang="en-US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0" name="Tekstiruutu 6">
            <a:extLst>
              <a:ext uri="{FF2B5EF4-FFF2-40B4-BE49-F238E27FC236}">
                <a16:creationId xmlns:a16="http://schemas.microsoft.com/office/drawing/2014/main" id="{4FAC90D7-3F91-4B7B-910D-1A8A018EF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248400"/>
            <a:ext cx="2405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Lähde: Circula –peli ja Sitra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317D1D2C-CAF9-4AA1-9348-C948B4B4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06" y="689844"/>
            <a:ext cx="10821988" cy="923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Kiertotalouden liiketoimintamallit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5DEAC0D-A0ED-404B-9F21-E157E0434B05}"/>
              </a:ext>
            </a:extLst>
          </p:cNvPr>
          <p:cNvSpPr txBox="1"/>
          <p:nvPr/>
        </p:nvSpPr>
        <p:spPr>
          <a:xfrm>
            <a:off x="2682659" y="3624981"/>
            <a:ext cx="815159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/>
              <a:t>TAT:n</a:t>
            </a:r>
            <a:r>
              <a:rPr lang="fi-FI" dirty="0"/>
              <a:t> video: </a:t>
            </a:r>
            <a:r>
              <a:rPr lang="fi-FI" dirty="0">
                <a:hlinkClick r:id="rId2"/>
              </a:rPr>
              <a:t>Tuotteen elinkaaren pidentäminen sekä jakaminen</a:t>
            </a:r>
            <a:br>
              <a:rPr lang="fi-FI" dirty="0"/>
            </a:br>
            <a:endParaRPr lang="fi-FI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/>
              <a:t>Esimerkkejä yrityksistä: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/>
              <a:t>Tori.fi &gt; verkkoalusta käytettyjen tavaroiden myymiseen ja ostamiseen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 err="1"/>
              <a:t>Skipperi</a:t>
            </a:r>
            <a:r>
              <a:rPr lang="fi-FI" dirty="0"/>
              <a:t> &gt; veneiden vertausvuokrapalvelu verkossa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/>
              <a:t>Nettivuokraus.com &gt; vuokrauksen markkinapaikka verkossa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i-FI" dirty="0"/>
          </a:p>
          <a:p>
            <a:pPr lvl="1"/>
            <a:r>
              <a:rPr lang="fi-FI" sz="1400" dirty="0"/>
              <a:t>Yritysesimerkit: </a:t>
            </a:r>
            <a:r>
              <a:rPr lang="fi-FI" sz="1400" dirty="0">
                <a:hlinkClick r:id="rId3"/>
              </a:rPr>
              <a:t>Sitran kiertotalouden kiinnostavimmat lista</a:t>
            </a:r>
            <a:endParaRPr lang="fi-FI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/>
          </a:p>
          <a:p>
            <a:br>
              <a:rPr lang="fi-FI" dirty="0"/>
            </a:b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19DF516-847A-4B38-9A37-93B38F12B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346" y="1809750"/>
            <a:ext cx="78105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96949"/>
      </p:ext>
    </p:extLst>
  </p:cSld>
  <p:clrMapOvr>
    <a:masterClrMapping/>
  </p:clrMapOvr>
  <p:transition spd="med" advTm="135582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Päivämäärän paikkamerkki 3">
            <a:extLst>
              <a:ext uri="{FF2B5EF4-FFF2-40B4-BE49-F238E27FC236}">
                <a16:creationId xmlns:a16="http://schemas.microsoft.com/office/drawing/2014/main" id="{2968B970-C54A-42CD-8BBC-983A2DA5EE18}"/>
              </a:ext>
            </a:extLst>
          </p:cNvPr>
          <p:cNvSpPr>
            <a:spLocks noGrp="1" noChangeArrowheads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5410B-17A6-417B-885D-0E5DE26003A7}" type="datetime1">
              <a:rPr kumimoji="0" lang="fi-FI" alt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20.8.2024</a:t>
            </a:fld>
            <a:endParaRPr kumimoji="0" lang="en-US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0" name="Tekstiruutu 6">
            <a:extLst>
              <a:ext uri="{FF2B5EF4-FFF2-40B4-BE49-F238E27FC236}">
                <a16:creationId xmlns:a16="http://schemas.microsoft.com/office/drawing/2014/main" id="{4FAC90D7-3F91-4B7B-910D-1A8A018EF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248400"/>
            <a:ext cx="2405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Lähde: Circula –peli ja Sitra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317D1D2C-CAF9-4AA1-9348-C948B4B4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06" y="689844"/>
            <a:ext cx="10821988" cy="923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Kiertotalouden liiketoimintamallit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5DEAC0D-A0ED-404B-9F21-E157E0434B05}"/>
              </a:ext>
            </a:extLst>
          </p:cNvPr>
          <p:cNvSpPr txBox="1"/>
          <p:nvPr/>
        </p:nvSpPr>
        <p:spPr>
          <a:xfrm>
            <a:off x="2413153" y="3865911"/>
            <a:ext cx="9294532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/>
              <a:t>TAT:n</a:t>
            </a:r>
            <a:r>
              <a:rPr lang="fi-FI" dirty="0"/>
              <a:t> video: </a:t>
            </a:r>
            <a:r>
              <a:rPr lang="fi-FI" dirty="0">
                <a:hlinkClick r:id="rId2"/>
              </a:rPr>
              <a:t>Kierrätys ja uusiutuvat materiaalit sekä energia</a:t>
            </a:r>
            <a:br>
              <a:rPr lang="fi-FI" dirty="0"/>
            </a:br>
            <a:endParaRPr lang="fi-FI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/>
              <a:t>Esimerkkejä yrityksistä: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/>
              <a:t>St1 &gt; polttoaineita jätepohjaisista raaka-aineista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 err="1"/>
              <a:t>Sulapac</a:t>
            </a:r>
            <a:r>
              <a:rPr lang="fi-FI" dirty="0"/>
              <a:t> &gt; pakkauksia biohajoavista materiaaleista esim. kosmetiikkateollisuuteen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 err="1"/>
              <a:t>Spinnova</a:t>
            </a:r>
            <a:r>
              <a:rPr lang="fi-FI" dirty="0"/>
              <a:t> &gt; tekstiilikuitua sellumassasta (puukuidusta)</a:t>
            </a:r>
          </a:p>
          <a:p>
            <a:pPr lvl="1"/>
            <a:endParaRPr lang="fi-FI" dirty="0"/>
          </a:p>
          <a:p>
            <a:pPr lvl="1"/>
            <a:r>
              <a:rPr lang="fi-FI" sz="1400" dirty="0"/>
              <a:t>Yritysesimerkit: </a:t>
            </a:r>
            <a:r>
              <a:rPr lang="fi-FI" sz="1400" dirty="0">
                <a:hlinkClick r:id="rId3"/>
              </a:rPr>
              <a:t>Sitran kiertotalouden kiinnostavimmat lista</a:t>
            </a:r>
            <a:endParaRPr lang="fi-FI" sz="1400" dirty="0"/>
          </a:p>
          <a:p>
            <a:pPr lvl="1"/>
            <a:br>
              <a:rPr lang="fi-FI" dirty="0"/>
            </a:b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9ECABA8-B029-4CC5-A202-49DFE2099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66" y="1241449"/>
            <a:ext cx="83534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75234"/>
      </p:ext>
    </p:extLst>
  </p:cSld>
  <p:clrMapOvr>
    <a:masterClrMapping/>
  </p:clrMapOvr>
  <p:transition spd="med" advTm="135582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14FAAF-335A-4AAF-AFC4-EB1593C0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Hiilineutraalius ja kiertotalous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A6BAA0D-4231-48CF-9882-62E9464763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 eaLnBrk="1" fontAlgn="auto" hangingPunct="1">
              <a:defRPr/>
            </a:pPr>
            <a:r>
              <a:rPr lang="fi-FI" dirty="0"/>
              <a:t>ymmärtää hiilineutraalisuuden ja kiertotalouden periaatteet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88F114F-534E-40B9-8A7A-533E80AA9E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D4FAE8F-318D-4C21-82EF-5E96267017B5}" type="datetime1">
              <a:rPr lang="fi-FI" smtClean="0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F320341-29ED-4C88-A9C4-FE916D8636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2FB4657-40F9-431C-9834-0EF6BBBA39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3"/>
          <a:stretch/>
        </p:blipFill>
        <p:spPr>
          <a:xfrm>
            <a:off x="6987941" y="1778594"/>
            <a:ext cx="3566305" cy="41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7436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FE844F-824F-4F45-BA47-6540120A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94" y="583835"/>
            <a:ext cx="10822272" cy="923333"/>
          </a:xfrm>
        </p:spPr>
        <p:txBody>
          <a:bodyPr/>
          <a:lstStyle/>
          <a:p>
            <a:pPr algn="ctr"/>
            <a:r>
              <a:rPr lang="fi-FI" dirty="0"/>
              <a:t>Lineaarinen talousmalli on tullut tiensä päähän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85B2DD7-7950-4093-B3CC-6FA9A86255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294" y="1660875"/>
            <a:ext cx="10821666" cy="4362936"/>
          </a:xfrm>
        </p:spPr>
        <p:txBody>
          <a:bodyPr/>
          <a:lstStyle/>
          <a:p>
            <a:pPr marL="0" indent="0" algn="ctr">
              <a:buNone/>
            </a:pPr>
            <a:r>
              <a:rPr lang="fi-FI" b="1" dirty="0">
                <a:latin typeface="+mj-lt"/>
              </a:rPr>
              <a:t>PANOKSET: ENERGIAA, VETTÄ, MATERIAALEJA, KEMIKAALEJA</a:t>
            </a:r>
          </a:p>
          <a:p>
            <a:pPr marL="0" indent="0" algn="ctr">
              <a:buNone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8177C6-5ADD-4A48-BFAD-3BB5B2760AE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9277A5F0-CBF1-4425-B4CF-46E04F73B58D}" type="datetime1">
              <a:rPr lang="fi-FI" smtClean="0"/>
              <a:pPr>
                <a:defRPr/>
              </a:pPr>
              <a:t>20.8.2024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4F8332-6490-404E-942C-9C948A9252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9AE0866-CAE4-4E50-8CF1-AED6B247EF92}"/>
              </a:ext>
            </a:extLst>
          </p:cNvPr>
          <p:cNvSpPr txBox="1"/>
          <p:nvPr/>
        </p:nvSpPr>
        <p:spPr>
          <a:xfrm>
            <a:off x="9982219" y="6176489"/>
            <a:ext cx="18591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Kuvat: </a:t>
            </a:r>
            <a:r>
              <a:rPr lang="fi-FI" sz="800" dirty="0" err="1"/>
              <a:t>Pixabay</a:t>
            </a:r>
            <a:r>
              <a:rPr lang="fi-FI" sz="800" dirty="0"/>
              <a:t>, Emmy, </a:t>
            </a:r>
            <a:r>
              <a:rPr lang="fi-FI" sz="800" dirty="0" err="1"/>
              <a:t>ajtuotteet</a:t>
            </a:r>
            <a:endParaRPr lang="fi-FI" sz="8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654BBF0-1866-4455-9FAE-3CA0AEA039A0}"/>
              </a:ext>
            </a:extLst>
          </p:cNvPr>
          <p:cNvSpPr txBox="1"/>
          <p:nvPr/>
        </p:nvSpPr>
        <p:spPr>
          <a:xfrm>
            <a:off x="784482" y="2868010"/>
            <a:ext cx="219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LUONNONVARAT</a:t>
            </a:r>
            <a:br>
              <a:rPr lang="fi-FI" sz="1200" dirty="0"/>
            </a:br>
            <a:r>
              <a:rPr lang="fi-FI" sz="1200" dirty="0"/>
              <a:t> ja RAAKA-AINETUOTANTO</a:t>
            </a:r>
          </a:p>
          <a:p>
            <a:endParaRPr lang="fi-FI" sz="1200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E4DABD7-FA1C-4593-A8E0-B3F737CDE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73" y="3369251"/>
            <a:ext cx="2312443" cy="1540425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F9AD0966-7252-470F-86EB-D34F30B5945D}"/>
              </a:ext>
            </a:extLst>
          </p:cNvPr>
          <p:cNvSpPr txBox="1"/>
          <p:nvPr/>
        </p:nvSpPr>
        <p:spPr>
          <a:xfrm>
            <a:off x="3342891" y="2910340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VALMISTUSPROSESSI</a:t>
            </a:r>
          </a:p>
          <a:p>
            <a:endParaRPr lang="fi-FI" sz="1200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7C486860-14C5-43CA-8EF6-1A0A1F386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889" y="3348231"/>
            <a:ext cx="962996" cy="1283995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502D6061-13B3-4B81-A590-1C05A7F8F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647" y="4386855"/>
            <a:ext cx="1713296" cy="1142197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99EFC923-0C32-4667-A667-2930C3A01EA0}"/>
              </a:ext>
            </a:extLst>
          </p:cNvPr>
          <p:cNvSpPr txBox="1"/>
          <p:nvPr/>
        </p:nvSpPr>
        <p:spPr>
          <a:xfrm>
            <a:off x="5585426" y="2941970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JAKELU</a:t>
            </a:r>
          </a:p>
          <a:p>
            <a:endParaRPr lang="fi-FI" sz="1200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BBA140FF-9DE8-48EF-989B-B3C786748A1E}"/>
              </a:ext>
            </a:extLst>
          </p:cNvPr>
          <p:cNvSpPr txBox="1"/>
          <p:nvPr/>
        </p:nvSpPr>
        <p:spPr>
          <a:xfrm>
            <a:off x="9817133" y="2970089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JÄTEHUOLTO</a:t>
            </a:r>
          </a:p>
          <a:p>
            <a:endParaRPr lang="fi-FI" sz="1200" dirty="0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7D4DB5A1-6EC1-4CFF-8F1C-6267172C5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818" y="3331215"/>
            <a:ext cx="1925992" cy="1283995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D0F184B8-39BE-4681-A07B-AEDABDD9A473}"/>
              </a:ext>
            </a:extLst>
          </p:cNvPr>
          <p:cNvSpPr txBox="1"/>
          <p:nvPr/>
        </p:nvSpPr>
        <p:spPr>
          <a:xfrm>
            <a:off x="7639068" y="2941969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KÄYTTÖ</a:t>
            </a:r>
          </a:p>
          <a:p>
            <a:endParaRPr lang="fi-FI" sz="1200" dirty="0"/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0060F27A-3A3E-4D2E-A048-C75D43438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396" y="3365715"/>
            <a:ext cx="1775758" cy="1182914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6F4C3FA-911C-42EF-8017-EA08350CA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3849" y="4670760"/>
            <a:ext cx="1785305" cy="1190203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356AD1F3-1B74-4F84-8023-7F70F10A3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5540" y="3353296"/>
            <a:ext cx="2237420" cy="1101405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D17B54DC-4529-4DA3-9E7A-C238A8409167}"/>
              </a:ext>
            </a:extLst>
          </p:cNvPr>
          <p:cNvSpPr txBox="1"/>
          <p:nvPr/>
        </p:nvSpPr>
        <p:spPr>
          <a:xfrm>
            <a:off x="3743575" y="6014670"/>
            <a:ext cx="507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+mj-lt"/>
              </a:rPr>
              <a:t>SIVUTUOTTEET: PÄÄSTÖJÄ, JÄTTEITÄ</a:t>
            </a:r>
          </a:p>
        </p:txBody>
      </p:sp>
      <p:cxnSp>
        <p:nvCxnSpPr>
          <p:cNvPr id="26" name="Yhdistin: Kulma 25">
            <a:extLst>
              <a:ext uri="{FF2B5EF4-FFF2-40B4-BE49-F238E27FC236}">
                <a16:creationId xmlns:a16="http://schemas.microsoft.com/office/drawing/2014/main" id="{3F033F12-7F04-4A6C-8690-02CB2CB07E9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49819" y="4615209"/>
            <a:ext cx="5087715" cy="620933"/>
          </a:xfrm>
          <a:prstGeom prst="bentConnector3">
            <a:avLst>
              <a:gd name="adj1" fmla="val -32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kstiruutu 28">
            <a:extLst>
              <a:ext uri="{FF2B5EF4-FFF2-40B4-BE49-F238E27FC236}">
                <a16:creationId xmlns:a16="http://schemas.microsoft.com/office/drawing/2014/main" id="{8D2B9409-86C6-4198-B443-E347C08E6F6E}"/>
              </a:ext>
            </a:extLst>
          </p:cNvPr>
          <p:cNvSpPr txBox="1"/>
          <p:nvPr/>
        </p:nvSpPr>
        <p:spPr>
          <a:xfrm>
            <a:off x="9222607" y="4795189"/>
            <a:ext cx="222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KIERRÄTYS!</a:t>
            </a:r>
          </a:p>
        </p:txBody>
      </p:sp>
      <p:pic>
        <p:nvPicPr>
          <p:cNvPr id="30" name="Kuva 29">
            <a:extLst>
              <a:ext uri="{FF2B5EF4-FFF2-40B4-BE49-F238E27FC236}">
                <a16:creationId xmlns:a16="http://schemas.microsoft.com/office/drawing/2014/main" id="{3BD4E005-649E-4D4D-900A-8C4D3AAFC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369" y="4618106"/>
            <a:ext cx="868988" cy="1031924"/>
          </a:xfrm>
          <a:prstGeom prst="rect">
            <a:avLst/>
          </a:prstGeom>
        </p:spPr>
      </p:pic>
      <p:sp>
        <p:nvSpPr>
          <p:cNvPr id="31" name="Nuoli: Alas 30">
            <a:extLst>
              <a:ext uri="{FF2B5EF4-FFF2-40B4-BE49-F238E27FC236}">
                <a16:creationId xmlns:a16="http://schemas.microsoft.com/office/drawing/2014/main" id="{113C8643-B541-4844-9A9C-F74994CEA25E}"/>
              </a:ext>
            </a:extLst>
          </p:cNvPr>
          <p:cNvSpPr/>
          <p:nvPr/>
        </p:nvSpPr>
        <p:spPr>
          <a:xfrm>
            <a:off x="1802804" y="5352598"/>
            <a:ext cx="344700" cy="4574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Nuoli: Alas 31">
            <a:extLst>
              <a:ext uri="{FF2B5EF4-FFF2-40B4-BE49-F238E27FC236}">
                <a16:creationId xmlns:a16="http://schemas.microsoft.com/office/drawing/2014/main" id="{F53BCADD-4FB1-4A2D-A44D-ED975073F092}"/>
              </a:ext>
            </a:extLst>
          </p:cNvPr>
          <p:cNvSpPr/>
          <p:nvPr/>
        </p:nvSpPr>
        <p:spPr>
          <a:xfrm>
            <a:off x="4003226" y="2373611"/>
            <a:ext cx="484632" cy="494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Nuoli: Alas 32">
            <a:extLst>
              <a:ext uri="{FF2B5EF4-FFF2-40B4-BE49-F238E27FC236}">
                <a16:creationId xmlns:a16="http://schemas.microsoft.com/office/drawing/2014/main" id="{5D2D7298-D992-4C68-813C-C2DDA2DCBD86}"/>
              </a:ext>
            </a:extLst>
          </p:cNvPr>
          <p:cNvSpPr/>
          <p:nvPr/>
        </p:nvSpPr>
        <p:spPr>
          <a:xfrm>
            <a:off x="5980196" y="2429350"/>
            <a:ext cx="484632" cy="494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Nuoli: Alas 33">
            <a:extLst>
              <a:ext uri="{FF2B5EF4-FFF2-40B4-BE49-F238E27FC236}">
                <a16:creationId xmlns:a16="http://schemas.microsoft.com/office/drawing/2014/main" id="{007D862D-9AA8-4E61-ADD4-56152A6DCE96}"/>
              </a:ext>
            </a:extLst>
          </p:cNvPr>
          <p:cNvSpPr/>
          <p:nvPr/>
        </p:nvSpPr>
        <p:spPr>
          <a:xfrm>
            <a:off x="7945440" y="2358098"/>
            <a:ext cx="484632" cy="494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Nuoli: Alas 34">
            <a:extLst>
              <a:ext uri="{FF2B5EF4-FFF2-40B4-BE49-F238E27FC236}">
                <a16:creationId xmlns:a16="http://schemas.microsoft.com/office/drawing/2014/main" id="{0E6E4D37-7746-457C-AB4F-E7A7B4296875}"/>
              </a:ext>
            </a:extLst>
          </p:cNvPr>
          <p:cNvSpPr/>
          <p:nvPr/>
        </p:nvSpPr>
        <p:spPr>
          <a:xfrm>
            <a:off x="9935635" y="2355671"/>
            <a:ext cx="484632" cy="494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Nuoli: Alas 35">
            <a:extLst>
              <a:ext uri="{FF2B5EF4-FFF2-40B4-BE49-F238E27FC236}">
                <a16:creationId xmlns:a16="http://schemas.microsoft.com/office/drawing/2014/main" id="{2206FA4F-4E0D-4908-B0E7-62946114CAB5}"/>
              </a:ext>
            </a:extLst>
          </p:cNvPr>
          <p:cNvSpPr/>
          <p:nvPr/>
        </p:nvSpPr>
        <p:spPr>
          <a:xfrm>
            <a:off x="1690824" y="2344971"/>
            <a:ext cx="484632" cy="494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Nuoli: Alas 36">
            <a:extLst>
              <a:ext uri="{FF2B5EF4-FFF2-40B4-BE49-F238E27FC236}">
                <a16:creationId xmlns:a16="http://schemas.microsoft.com/office/drawing/2014/main" id="{DDCDC42F-CA47-48B0-967C-9745DDCC044E}"/>
              </a:ext>
            </a:extLst>
          </p:cNvPr>
          <p:cNvSpPr/>
          <p:nvPr/>
        </p:nvSpPr>
        <p:spPr>
          <a:xfrm>
            <a:off x="3926834" y="5352597"/>
            <a:ext cx="344700" cy="4574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Nuoli: Alas 37">
            <a:extLst>
              <a:ext uri="{FF2B5EF4-FFF2-40B4-BE49-F238E27FC236}">
                <a16:creationId xmlns:a16="http://schemas.microsoft.com/office/drawing/2014/main" id="{70E55552-3337-4C5B-97A2-90B42C860E74}"/>
              </a:ext>
            </a:extLst>
          </p:cNvPr>
          <p:cNvSpPr/>
          <p:nvPr/>
        </p:nvSpPr>
        <p:spPr>
          <a:xfrm>
            <a:off x="6017964" y="5294675"/>
            <a:ext cx="344700" cy="4574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Nuoli: Alas 38">
            <a:extLst>
              <a:ext uri="{FF2B5EF4-FFF2-40B4-BE49-F238E27FC236}">
                <a16:creationId xmlns:a16="http://schemas.microsoft.com/office/drawing/2014/main" id="{47509B81-8A81-4AB5-915D-55310125F969}"/>
              </a:ext>
            </a:extLst>
          </p:cNvPr>
          <p:cNvSpPr/>
          <p:nvPr/>
        </p:nvSpPr>
        <p:spPr>
          <a:xfrm>
            <a:off x="8314344" y="5396651"/>
            <a:ext cx="344700" cy="4574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Nuoli: Alas 39">
            <a:extLst>
              <a:ext uri="{FF2B5EF4-FFF2-40B4-BE49-F238E27FC236}">
                <a16:creationId xmlns:a16="http://schemas.microsoft.com/office/drawing/2014/main" id="{768A622B-1111-48FB-AA1D-697E35F37F21}"/>
              </a:ext>
            </a:extLst>
          </p:cNvPr>
          <p:cNvSpPr/>
          <p:nvPr/>
        </p:nvSpPr>
        <p:spPr>
          <a:xfrm>
            <a:off x="10337533" y="5381699"/>
            <a:ext cx="344700" cy="4574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13034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äivämäärän paikkamerkki 3">
            <a:extLst>
              <a:ext uri="{FF2B5EF4-FFF2-40B4-BE49-F238E27FC236}">
                <a16:creationId xmlns:a16="http://schemas.microsoft.com/office/drawing/2014/main" id="{B91D757D-0A51-4295-AAF8-656C5575FCC1}"/>
              </a:ext>
            </a:extLst>
          </p:cNvPr>
          <p:cNvSpPr>
            <a:spLocks noGrp="1" noChangeArrowheads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80895-3D74-408F-B018-59E3D6E0EE58}" type="datetime1">
              <a:rPr kumimoji="0" lang="fi-FI" alt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20.8.2024</a:t>
            </a:fld>
            <a:endParaRPr kumimoji="0" lang="en-US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7" name="Alatunnisteen paikkamerkki 4">
            <a:extLst>
              <a:ext uri="{FF2B5EF4-FFF2-40B4-BE49-F238E27FC236}">
                <a16:creationId xmlns:a16="http://schemas.microsoft.com/office/drawing/2014/main" id="{A2189F21-EBE5-422D-8FA6-E86745484EDE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508" name="Kuva 1">
            <a:extLst>
              <a:ext uri="{FF2B5EF4-FFF2-40B4-BE49-F238E27FC236}">
                <a16:creationId xmlns:a16="http://schemas.microsoft.com/office/drawing/2014/main" id="{99CCF4E9-4A3A-4E36-A412-5E0801282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48" y="1539265"/>
            <a:ext cx="6929387" cy="478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kstiruutu 6">
            <a:extLst>
              <a:ext uri="{FF2B5EF4-FFF2-40B4-BE49-F238E27FC236}">
                <a16:creationId xmlns:a16="http://schemas.microsoft.com/office/drawing/2014/main" id="{630F3585-DD1F-4E83-9C42-D25C58AC7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4613" y="5957888"/>
            <a:ext cx="1327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Kuva: Sitra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868A7F72-E7FB-489D-BD9F-89D5B9872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05" y="615932"/>
            <a:ext cx="10822272" cy="923333"/>
          </a:xfrm>
        </p:spPr>
        <p:txBody>
          <a:bodyPr/>
          <a:lstStyle/>
          <a:p>
            <a:r>
              <a:rPr lang="fi-FI" dirty="0"/>
              <a:t>Ratkaisuna kiertotalous</a:t>
            </a:r>
          </a:p>
        </p:txBody>
      </p:sp>
    </p:spTree>
  </p:cSld>
  <p:clrMapOvr>
    <a:masterClrMapping/>
  </p:clrMapOvr>
  <p:transition spd="med" advTm="4972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äivämäärän paikkamerkki 3">
            <a:extLst>
              <a:ext uri="{FF2B5EF4-FFF2-40B4-BE49-F238E27FC236}">
                <a16:creationId xmlns:a16="http://schemas.microsoft.com/office/drawing/2014/main" id="{C87F3821-7C2F-48BB-8AB1-004C4C944A09}"/>
              </a:ext>
            </a:extLst>
          </p:cNvPr>
          <p:cNvSpPr>
            <a:spLocks noGrp="1" noChangeArrowheads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11800-2F71-4A16-BDFF-7C548C5279BA}" type="datetime1">
              <a:rPr kumimoji="0" lang="fi-FI" alt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20.8.2024</a:t>
            </a:fld>
            <a:endParaRPr kumimoji="0" lang="en-US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5" name="Tekstiruutu 6">
            <a:extLst>
              <a:ext uri="{FF2B5EF4-FFF2-40B4-BE49-F238E27FC236}">
                <a16:creationId xmlns:a16="http://schemas.microsoft.com/office/drawing/2014/main" id="{B03B7BAB-F169-4F88-B4C8-E09F221E2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6245225"/>
            <a:ext cx="9112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Kuva: TAT</a:t>
            </a:r>
          </a:p>
        </p:txBody>
      </p:sp>
      <p:pic>
        <p:nvPicPr>
          <p:cNvPr id="23556" name="Kuva 1">
            <a:extLst>
              <a:ext uri="{FF2B5EF4-FFF2-40B4-BE49-F238E27FC236}">
                <a16:creationId xmlns:a16="http://schemas.microsoft.com/office/drawing/2014/main" id="{6EBBD643-94FC-44F6-A751-700D983F6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842963"/>
            <a:ext cx="1114425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86306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äivämäärän paikkamerkki 3">
            <a:extLst>
              <a:ext uri="{FF2B5EF4-FFF2-40B4-BE49-F238E27FC236}">
                <a16:creationId xmlns:a16="http://schemas.microsoft.com/office/drawing/2014/main" id="{B91D757D-0A51-4295-AAF8-656C5575FCC1}"/>
              </a:ext>
            </a:extLst>
          </p:cNvPr>
          <p:cNvSpPr>
            <a:spLocks noGrp="1" noChangeArrowheads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80895-3D74-408F-B018-59E3D6E0EE58}" type="datetime1">
              <a:rPr kumimoji="0" lang="fi-FI" alt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20.8.2024</a:t>
            </a:fld>
            <a:endParaRPr kumimoji="0" lang="en-US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7" name="Alatunnisteen paikkamerkki 4">
            <a:extLst>
              <a:ext uri="{FF2B5EF4-FFF2-40B4-BE49-F238E27FC236}">
                <a16:creationId xmlns:a16="http://schemas.microsoft.com/office/drawing/2014/main" id="{A2189F21-EBE5-422D-8FA6-E86745484EDE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9" name="Tekstiruutu 6">
            <a:extLst>
              <a:ext uri="{FF2B5EF4-FFF2-40B4-BE49-F238E27FC236}">
                <a16:creationId xmlns:a16="http://schemas.microsoft.com/office/drawing/2014/main" id="{630F3585-DD1F-4E83-9C42-D25C58AC7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8478" y="6015948"/>
            <a:ext cx="17972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Kuvat ja lähde: Sitra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868A7F72-E7FB-489D-BD9F-89D5B9872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88" y="911183"/>
            <a:ext cx="10822272" cy="923333"/>
          </a:xfrm>
        </p:spPr>
        <p:txBody>
          <a:bodyPr/>
          <a:lstStyle/>
          <a:p>
            <a:pPr algn="ctr"/>
            <a:r>
              <a:rPr lang="fi-FI" dirty="0"/>
              <a:t>Kiertotalous tiivistettynä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EEB7ED8-9748-4866-90EF-1D1EA9DD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66" y="1517609"/>
            <a:ext cx="1206230" cy="149317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55FFBE1E-4D23-46E1-8C51-32B58F918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491" y="3137860"/>
            <a:ext cx="1206230" cy="150108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660DCB05-1046-4F29-8037-F4F548D16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922" y="4766023"/>
            <a:ext cx="1161799" cy="1363177"/>
          </a:xfrm>
          <a:prstGeom prst="rect">
            <a:avLst/>
          </a:prstGeom>
        </p:spPr>
      </p:pic>
      <p:sp>
        <p:nvSpPr>
          <p:cNvPr id="7" name="Nuoli: Oikea 6">
            <a:extLst>
              <a:ext uri="{FF2B5EF4-FFF2-40B4-BE49-F238E27FC236}">
                <a16:creationId xmlns:a16="http://schemas.microsoft.com/office/drawing/2014/main" id="{D3A68794-F285-4277-B52B-5B64AA9879A3}"/>
              </a:ext>
            </a:extLst>
          </p:cNvPr>
          <p:cNvSpPr/>
          <p:nvPr/>
        </p:nvSpPr>
        <p:spPr>
          <a:xfrm>
            <a:off x="2646947" y="1834516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Nuoli: Oikea 11">
            <a:extLst>
              <a:ext uri="{FF2B5EF4-FFF2-40B4-BE49-F238E27FC236}">
                <a16:creationId xmlns:a16="http://schemas.microsoft.com/office/drawing/2014/main" id="{CEDC9D38-9FA3-49E5-BAC1-2A0F421AB7F2}"/>
              </a:ext>
            </a:extLst>
          </p:cNvPr>
          <p:cNvSpPr/>
          <p:nvPr/>
        </p:nvSpPr>
        <p:spPr>
          <a:xfrm>
            <a:off x="2662828" y="3411570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Nuoli: Oikea 12">
            <a:extLst>
              <a:ext uri="{FF2B5EF4-FFF2-40B4-BE49-F238E27FC236}">
                <a16:creationId xmlns:a16="http://schemas.microsoft.com/office/drawing/2014/main" id="{8343968D-CD9B-46A7-819F-195DBDEB6345}"/>
              </a:ext>
            </a:extLst>
          </p:cNvPr>
          <p:cNvSpPr/>
          <p:nvPr/>
        </p:nvSpPr>
        <p:spPr>
          <a:xfrm>
            <a:off x="2688335" y="5046928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53562C6-C23A-440F-A9DE-A0442FCA1EB2}"/>
              </a:ext>
            </a:extLst>
          </p:cNvPr>
          <p:cNvSpPr txBox="1"/>
          <p:nvPr/>
        </p:nvSpPr>
        <p:spPr>
          <a:xfrm>
            <a:off x="3811332" y="1643942"/>
            <a:ext cx="7492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Tuotteet ja palvelut suunnitellaan niin, että ne on mahdollista päivittää,</a:t>
            </a:r>
            <a:br>
              <a:rPr lang="fi-FI" dirty="0"/>
            </a:br>
            <a:r>
              <a:rPr lang="fi-FI" dirty="0"/>
              <a:t>käyttää uudestaan, </a:t>
            </a:r>
            <a:r>
              <a:rPr lang="fi-FI" dirty="0" err="1"/>
              <a:t>uudelleenvalmistaa</a:t>
            </a:r>
            <a:r>
              <a:rPr lang="fi-FI" dirty="0"/>
              <a:t> tai kierrättää raaka-aineeksi. </a:t>
            </a:r>
            <a:br>
              <a:rPr lang="fi-FI" dirty="0"/>
            </a:br>
            <a:r>
              <a:rPr lang="fi-FI" dirty="0"/>
              <a:t>Elinkaari on mahdollisimman pitkä!</a:t>
            </a:r>
          </a:p>
          <a:p>
            <a:r>
              <a:rPr lang="fi-FI" dirty="0"/>
              <a:t> 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65F87BDD-E1CE-4135-9391-6391C28EE6C5}"/>
              </a:ext>
            </a:extLst>
          </p:cNvPr>
          <p:cNvSpPr txBox="1"/>
          <p:nvPr/>
        </p:nvSpPr>
        <p:spPr>
          <a:xfrm>
            <a:off x="3811331" y="3150797"/>
            <a:ext cx="77332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Kaikkea ei tarvitse omistaa! Useita tavaroita ei tarvitse niin usein, että ne</a:t>
            </a:r>
            <a:br>
              <a:rPr lang="fi-FI" dirty="0"/>
            </a:br>
            <a:r>
              <a:rPr lang="fi-FI" dirty="0"/>
              <a:t>pitäisi omistaa itse. Tavaran sijaan voi ostaa tuotteen palveluna. Silloin</a:t>
            </a:r>
            <a:br>
              <a:rPr lang="fi-FI" dirty="0"/>
            </a:br>
            <a:r>
              <a:rPr lang="fi-FI" dirty="0"/>
              <a:t>ei tarvitse huolehtia säilytyksestä eikä huollosta. Useampi käyttäjä pääsee </a:t>
            </a:r>
            <a:br>
              <a:rPr lang="fi-FI" dirty="0"/>
            </a:br>
            <a:r>
              <a:rPr lang="fi-FI" dirty="0"/>
              <a:t>käyttämään yksittäisiä esineitä ja tavaroita yhteiskäytössä.</a:t>
            </a:r>
          </a:p>
          <a:p>
            <a:r>
              <a:rPr lang="fi-FI" dirty="0"/>
              <a:t> 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1C2E4717-3BF1-491A-AD53-CEE280F47625}"/>
              </a:ext>
            </a:extLst>
          </p:cNvPr>
          <p:cNvSpPr txBox="1"/>
          <p:nvPr/>
        </p:nvSpPr>
        <p:spPr>
          <a:xfrm>
            <a:off x="3811331" y="4838876"/>
            <a:ext cx="7795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Tuotannossa syntyvä hukka voidaan hyödyntää toisaalla! Jätteet, </a:t>
            </a:r>
            <a:br>
              <a:rPr lang="fi-FI" dirty="0"/>
            </a:br>
            <a:r>
              <a:rPr lang="fi-FI" dirty="0"/>
              <a:t>materiaalit ja energia voidaan hyödyntää resurssitehokkaasti joko samassa</a:t>
            </a:r>
            <a:br>
              <a:rPr lang="fi-FI" dirty="0"/>
            </a:br>
            <a:r>
              <a:rPr lang="fi-FI" dirty="0"/>
              <a:t>tai jossain toisessa arvoketjussa raaka-aineena tai materiaalina.</a:t>
            </a:r>
          </a:p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222728"/>
      </p:ext>
    </p:extLst>
  </p:cSld>
  <p:clrMapOvr>
    <a:masterClrMapping/>
  </p:clrMapOvr>
  <p:transition spd="med" advTm="4972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31EF3A-2C78-4A68-B006-F72935B1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911225"/>
            <a:ext cx="7110413" cy="923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kiertotalous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BED1915-0CFA-4075-9C8D-51D4187442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725" y="1582738"/>
            <a:ext cx="7110413" cy="4067175"/>
          </a:xfrm>
        </p:spPr>
        <p:txBody>
          <a:bodyPr lIns="91440" tIns="45720" rIns="91440" bIns="45720" anchor="t"/>
          <a:lstStyle/>
          <a:p>
            <a:pPr eaLnBrk="1" fontAlgn="auto" hangingPunct="1">
              <a:defRPr/>
            </a:pPr>
            <a:r>
              <a:rPr lang="fi-FI" dirty="0"/>
              <a:t>tavoitteena on säästää luonnonvaroja ja hyödyntää materiaalit tehokkaasti ja kestävästi</a:t>
            </a:r>
          </a:p>
          <a:p>
            <a:pPr eaLnBrk="1" fontAlgn="auto" hangingPunct="1">
              <a:defRPr/>
            </a:pPr>
            <a:r>
              <a:rPr lang="fi-FI" dirty="0"/>
              <a:t>säilyttää luontopääomaa säästämällä uusiutumattomia luonnonvaroja ja tasapainottamalla uusiutuvia raaka-ainevirtoja</a:t>
            </a:r>
          </a:p>
          <a:p>
            <a:pPr eaLnBrk="1" fontAlgn="auto" hangingPunct="1">
              <a:defRPr/>
            </a:pPr>
            <a:r>
              <a:rPr lang="fi-FI" dirty="0"/>
              <a:t>tavoitteena on suunnitella ja valmistaa tuotteet siten, että ne pysyvät käytössä ja kierrossa mahdollisimman pitkään</a:t>
            </a:r>
          </a:p>
          <a:p>
            <a:pPr eaLnBrk="1" fontAlgn="auto" hangingPunct="1">
              <a:defRPr/>
            </a:pPr>
            <a:r>
              <a:rPr lang="fi-FI" dirty="0"/>
              <a:t>resurssit säilytetään taloudessa silloin, kun tuote on saavuttanut käyttöikänsä lopun</a:t>
            </a:r>
          </a:p>
          <a:p>
            <a:pPr eaLnBrk="1" fontAlgn="auto" hangingPunct="1">
              <a:defRPr/>
            </a:pPr>
            <a:r>
              <a:rPr lang="fi-FI" dirty="0" err="1"/>
              <a:t>Huom</a:t>
            </a:r>
            <a:r>
              <a:rPr lang="fi-FI" dirty="0"/>
              <a:t>! kierrätys on vain osa kiertotaloutta</a:t>
            </a:r>
          </a:p>
          <a:p>
            <a:pPr lvl="1" indent="-359410" eaLnBrk="1" fontAlgn="auto" hangingPunct="1">
              <a:defRPr/>
            </a:pPr>
            <a:r>
              <a:rPr lang="fi-FI" dirty="0"/>
              <a:t>kierrätyksessä keskitytään löytämään käyttötarkoituksia jo syntyneelle jätteelle</a:t>
            </a:r>
          </a:p>
          <a:p>
            <a:pPr eaLnBrk="1" fontAlgn="auto" hangingPunct="1">
              <a:defRPr/>
            </a:pPr>
            <a:endParaRPr lang="fi-FI" dirty="0"/>
          </a:p>
        </p:txBody>
      </p:sp>
      <p:sp>
        <p:nvSpPr>
          <p:cNvPr id="32772" name="Päivämäärän paikkamerkki 3">
            <a:extLst>
              <a:ext uri="{FF2B5EF4-FFF2-40B4-BE49-F238E27FC236}">
                <a16:creationId xmlns:a16="http://schemas.microsoft.com/office/drawing/2014/main" id="{45FD5AA0-0A45-4D15-9EF6-53C402752F3F}"/>
              </a:ext>
            </a:extLst>
          </p:cNvPr>
          <p:cNvSpPr>
            <a:spLocks noGrp="1" noChangeArrowheads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0FB3B-181B-48D6-8413-81753639D88B}" type="datetime1">
              <a:rPr kumimoji="0" lang="fi-FI" alt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20.8.2024</a:t>
            </a:fld>
            <a:endParaRPr kumimoji="0" lang="en-US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Tm="7147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uhekupla: Suorakulmio 8">
            <a:extLst>
              <a:ext uri="{FF2B5EF4-FFF2-40B4-BE49-F238E27FC236}">
                <a16:creationId xmlns:a16="http://schemas.microsoft.com/office/drawing/2014/main" id="{43BEE87C-5A61-4C24-8E7C-11577045BC14}"/>
              </a:ext>
            </a:extLst>
          </p:cNvPr>
          <p:cNvSpPr/>
          <p:nvPr/>
        </p:nvSpPr>
        <p:spPr>
          <a:xfrm>
            <a:off x="8461760" y="2027010"/>
            <a:ext cx="3165558" cy="1665170"/>
          </a:xfrm>
          <a:prstGeom prst="wedgeRectCallout">
            <a:avLst>
              <a:gd name="adj1" fmla="val -29272"/>
              <a:gd name="adj2" fmla="val 1462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53B5A0-744B-49E2-89B4-91C1CC02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64" y="898446"/>
            <a:ext cx="10822272" cy="923333"/>
          </a:xfrm>
        </p:spPr>
        <p:txBody>
          <a:bodyPr/>
          <a:lstStyle/>
          <a:p>
            <a:r>
              <a:rPr lang="fi-FI" dirty="0"/>
              <a:t>Kiertotalous arjessa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8BA4E7-F9D7-4818-9AA1-A4FD23C52AE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F0635D1B-D879-4F68-9771-FFC7A8904B46}" type="datetime1">
              <a:rPr lang="fi-FI" smtClean="0"/>
              <a:pPr>
                <a:defRPr/>
              </a:pPr>
              <a:t>20.8.2024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FA9C2E0-68E1-403D-908F-92D5D483B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70" y="1586602"/>
            <a:ext cx="7450574" cy="470597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56C0BF4-C345-4C81-AC5A-5C68B60662D3}"/>
              </a:ext>
            </a:extLst>
          </p:cNvPr>
          <p:cNvSpPr txBox="1"/>
          <p:nvPr/>
        </p:nvSpPr>
        <p:spPr>
          <a:xfrm>
            <a:off x="7170821" y="6340059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/>
              <a:t>Kuva: L&amp;T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26EC7C3-6EBA-486E-B47A-8F489F2BFE00}"/>
              </a:ext>
            </a:extLst>
          </p:cNvPr>
          <p:cNvSpPr/>
          <p:nvPr/>
        </p:nvSpPr>
        <p:spPr>
          <a:xfrm>
            <a:off x="8686819" y="2307185"/>
            <a:ext cx="2715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 dirty="0">
                <a:latin typeface="+mj-lt"/>
              </a:rPr>
              <a:t>VINKKI!</a:t>
            </a:r>
            <a:br>
              <a:rPr lang="fi-FI" sz="1400" dirty="0"/>
            </a:br>
            <a:r>
              <a:rPr lang="fi-FI" sz="1400" dirty="0"/>
              <a:t>Voit katsoa videon:</a:t>
            </a:r>
            <a:br>
              <a:rPr lang="fi-FI" sz="1400" dirty="0"/>
            </a:br>
            <a:r>
              <a:rPr lang="fi-FI" sz="14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Miten kiertotalous voisi muuttaa tavallisen perheen elämää?</a:t>
            </a:r>
            <a:endParaRPr lang="fi-FI" sz="1400" b="1" dirty="0">
              <a:solidFill>
                <a:schemeClr val="bg1"/>
              </a:solidFill>
            </a:endParaRPr>
          </a:p>
          <a:p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245435985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F27F4D-D515-49DF-80C6-3A2B8BA1F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911225"/>
            <a:ext cx="10821988" cy="923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kiertotalous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5997AAC-5789-4F59-B48E-614D406294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850" y="1873250"/>
            <a:ext cx="7006857" cy="4067175"/>
          </a:xfrm>
        </p:spPr>
        <p:txBody>
          <a:bodyPr lIns="91440" tIns="45720" rIns="91440" bIns="45720" anchor="t"/>
          <a:lstStyle/>
          <a:p>
            <a:pPr eaLnBrk="1" fontAlgn="auto" hangingPunct="1">
              <a:defRPr/>
            </a:pPr>
            <a:r>
              <a:rPr lang="fi-FI" dirty="0"/>
              <a:t>Kiertotaloudessa kulutus voi perustua tavaroiden omistamisen sijaan palveluiden käyttämiseen</a:t>
            </a:r>
          </a:p>
          <a:p>
            <a:pPr eaLnBrk="1" fontAlgn="auto" hangingPunct="1">
              <a:defRPr/>
            </a:pPr>
            <a:r>
              <a:rPr lang="fi-FI" dirty="0"/>
              <a:t>Yrityksen liiketoiminta voi perustua jakamiseen, vuokraamiseen ja kierrättämiseen.</a:t>
            </a:r>
          </a:p>
          <a:p>
            <a:pPr eaLnBrk="1" fontAlgn="auto" hangingPunct="1">
              <a:defRPr/>
            </a:pPr>
            <a:r>
              <a:rPr lang="fi-FI" dirty="0"/>
              <a:t>Kulutus ja liiketoiminta eivät ole yhtä riippuvaisia luonnonvarojen kulutuksesta kuin vielä tällä hetkellä.</a:t>
            </a:r>
          </a:p>
          <a:p>
            <a:pPr eaLnBrk="1" fontAlgn="auto" hangingPunct="1">
              <a:defRPr/>
            </a:pPr>
            <a:r>
              <a:rPr lang="fi-FI" dirty="0"/>
              <a:t>Kiertotaloudessa on monia eri liiketoimintamalleja yrityksille ja organisaatioille! </a:t>
            </a:r>
          </a:p>
          <a:p>
            <a:pPr marL="0" indent="0" eaLnBrk="1" fontAlgn="auto" hangingPunct="1">
              <a:buFont typeface="Wingdings" panose="05000000000000000000" pitchFamily="2" charset="2"/>
              <a:buNone/>
              <a:defRPr/>
            </a:pPr>
            <a:endParaRPr lang="fi-FI" dirty="0"/>
          </a:p>
        </p:txBody>
      </p:sp>
      <p:sp>
        <p:nvSpPr>
          <p:cNvPr id="27652" name="Päivämäärän paikkamerkki 3">
            <a:extLst>
              <a:ext uri="{FF2B5EF4-FFF2-40B4-BE49-F238E27FC236}">
                <a16:creationId xmlns:a16="http://schemas.microsoft.com/office/drawing/2014/main" id="{27262811-AC60-4F93-BC68-8A598BE0A5A4}"/>
              </a:ext>
            </a:extLst>
          </p:cNvPr>
          <p:cNvSpPr>
            <a:spLocks noGrp="1" noChangeArrowheads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206D8C-874C-4609-8EBC-48A4F01B3977}" type="datetime1">
              <a:rPr kumimoji="0" lang="fi-FI" alt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20.8.2024</a:t>
            </a:fld>
            <a:endParaRPr kumimoji="0" lang="en-US" alt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40E21D3-A38C-4FDB-81EF-479766880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61"/>
          <a:stretch/>
        </p:blipFill>
        <p:spPr>
          <a:xfrm>
            <a:off x="7438923" y="1135781"/>
            <a:ext cx="3763080" cy="4350619"/>
          </a:xfrm>
          <a:prstGeom prst="rect">
            <a:avLst/>
          </a:prstGeom>
        </p:spPr>
      </p:pic>
    </p:spTree>
  </p:cSld>
  <p:clrMapOvr>
    <a:masterClrMapping/>
  </p:clrMapOvr>
  <p:transition spd="med" advTm="133161">
    <p:fade/>
  </p:transition>
</p:sld>
</file>

<file path=ppt/theme/theme1.xml><?xml version="1.0" encoding="utf-8"?>
<a:theme xmlns:a="http://schemas.openxmlformats.org/drawingml/2006/main" name="PPT_pohja_Omnia">
  <a:themeElements>
    <a:clrScheme name="Omnia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E84E0F"/>
      </a:accent1>
      <a:accent2>
        <a:srgbClr val="F3C300"/>
      </a:accent2>
      <a:accent3>
        <a:srgbClr val="B2DCD6"/>
      </a:accent3>
      <a:accent4>
        <a:srgbClr val="F3C300"/>
      </a:accent4>
      <a:accent5>
        <a:srgbClr val="E84E0F"/>
      </a:accent5>
      <a:accent6>
        <a:srgbClr val="B2DCD6"/>
      </a:accent6>
      <a:hlink>
        <a:srgbClr val="E84E0F"/>
      </a:hlink>
      <a:folHlink>
        <a:srgbClr val="7F7F7F"/>
      </a:folHlink>
    </a:clrScheme>
    <a:fontScheme name="Omnia Arial/Georgia">
      <a:majorFont>
        <a:latin typeface="Arial Black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mnia-pohja kevennetty.pptx" id="{511E4C94-A5E8-4125-9D65-4B0D7F909197}" vid="{45786466-C56F-461E-B16F-7AB318DC808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227efe-47f5-4a5a-8db9-0a6dc2efdde8">
      <Terms xmlns="http://schemas.microsoft.com/office/infopath/2007/PartnerControls"/>
    </lcf76f155ced4ddcb4097134ff3c332f>
    <TaxCatchAll xmlns="0ec3f10c-ed98-4899-9355-9003d976a96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AD83B687AE64E80B8DAE9890187FB" ma:contentTypeVersion="18" ma:contentTypeDescription="Create a new document." ma:contentTypeScope="" ma:versionID="214a74c7ac30bb3124cf99b3a2439414">
  <xsd:schema xmlns:xsd="http://www.w3.org/2001/XMLSchema" xmlns:xs="http://www.w3.org/2001/XMLSchema" xmlns:p="http://schemas.microsoft.com/office/2006/metadata/properties" xmlns:ns2="c4227efe-47f5-4a5a-8db9-0a6dc2efdde8" xmlns:ns3="0ec3f10c-ed98-4899-9355-9003d976a965" targetNamespace="http://schemas.microsoft.com/office/2006/metadata/properties" ma:root="true" ma:fieldsID="338a3d13db086616bb08a196564b79fa" ns2:_="" ns3:_="">
    <xsd:import namespace="c4227efe-47f5-4a5a-8db9-0a6dc2efdde8"/>
    <xsd:import namespace="0ec3f10c-ed98-4899-9355-9003d976a9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227efe-47f5-4a5a-8db9-0a6dc2efdd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80b668f-1741-4dac-b64f-fc84083dd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3f10c-ed98-4899-9355-9003d976a96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e0db65a-5944-4602-8180-c564b8d24d5f}" ma:internalName="TaxCatchAll" ma:showField="CatchAllData" ma:web="0ec3f10c-ed98-4899-9355-9003d976a9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5D1319-EB55-4AD2-A704-27636071D8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8BB5D1-2946-424A-8C02-4121E39830D3}">
  <ds:schemaRefs>
    <ds:schemaRef ds:uri="http://schemas.microsoft.com/office/infopath/2007/PartnerControls"/>
    <ds:schemaRef ds:uri="0ec3f10c-ed98-4899-9355-9003d976a965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4227efe-47f5-4a5a-8db9-0a6dc2efdde8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B907FF1-F9C5-497B-B5E9-D6BE8BD90D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227efe-47f5-4a5a-8db9-0a6dc2efdde8"/>
    <ds:schemaRef ds:uri="0ec3f10c-ed98-4899-9355-9003d976a9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678</Words>
  <Application>Microsoft Office PowerPoint</Application>
  <PresentationFormat>Laajakuva</PresentationFormat>
  <Paragraphs>108</Paragraphs>
  <Slides>14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Georgia</vt:lpstr>
      <vt:lpstr>Wingdings</vt:lpstr>
      <vt:lpstr>PPT_pohja_Omnia</vt:lpstr>
      <vt:lpstr>PowerPoint-esitys</vt:lpstr>
      <vt:lpstr>Hiilineutraalius ja kiertotalous</vt:lpstr>
      <vt:lpstr>Lineaarinen talousmalli on tullut tiensä päähän</vt:lpstr>
      <vt:lpstr>Ratkaisuna kiertotalous</vt:lpstr>
      <vt:lpstr>PowerPoint-esitys</vt:lpstr>
      <vt:lpstr>Kiertotalous tiivistettynä</vt:lpstr>
      <vt:lpstr>kiertotalous</vt:lpstr>
      <vt:lpstr>Kiertotalous arjessa</vt:lpstr>
      <vt:lpstr>kiertotalous</vt:lpstr>
      <vt:lpstr>Kiertotalouden liiketoimintamallit</vt:lpstr>
      <vt:lpstr>Kiertotalouden liiketoimintamallit</vt:lpstr>
      <vt:lpstr>Kiertotalouden liiketoimintamallit</vt:lpstr>
      <vt:lpstr>Kiertotalouden liiketoimintamallit</vt:lpstr>
      <vt:lpstr>Kiertotalouden liiketoimintamallit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Niina Rossi</dc:creator>
  <cp:lastModifiedBy>Kati Saarinen</cp:lastModifiedBy>
  <cp:revision>36</cp:revision>
  <dcterms:created xsi:type="dcterms:W3CDTF">2021-05-25T10:59:19Z</dcterms:created>
  <dcterms:modified xsi:type="dcterms:W3CDTF">2024-08-20T07:16:36Z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0x010100497AD83B687AE64E80B8DAE9890187FB</vt:lpwstr>
  </property>
</Properties>
</file>