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4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1"/>
  </p:notesMasterIdLst>
  <p:sldIdLst>
    <p:sldId id="291" r:id="rId3"/>
    <p:sldId id="259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42" r:id="rId21"/>
    <p:sldId id="308" r:id="rId22"/>
    <p:sldId id="309" r:id="rId23"/>
    <p:sldId id="310" r:id="rId24"/>
    <p:sldId id="311" r:id="rId25"/>
    <p:sldId id="323" r:id="rId26"/>
    <p:sldId id="324" r:id="rId27"/>
    <p:sldId id="325" r:id="rId28"/>
    <p:sldId id="326" r:id="rId29"/>
    <p:sldId id="343" r:id="rId3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1CBC4-2228-47FD-AE4D-6462FC417318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6195F-D826-48CC-B16C-87B035EB590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922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61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fi-FI" sz="2000" b="0" strike="noStrike" spc="-1">
                <a:latin typeface="Arial"/>
              </a:rPr>
              <a:t>18 tuntia lähiopetusta, jaettu kolmeen aihealueeseen. Jokaisessa 6 h opetusta. Yhden oppituntijakson pituus on 2 h. Tunneilla tehdään tehtäviä, joiden perusteella tapahtuu arviointi</a:t>
            </a:r>
          </a:p>
        </p:txBody>
      </p:sp>
      <p:sp>
        <p:nvSpPr>
          <p:cNvPr id="62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A33375C-109E-4C7D-A7E0-6538AD40AF86}" type="slidenum">
              <a:rPr lang="fi-FI" sz="1200" b="0" strike="noStrike" spc="-1">
                <a:latin typeface="Times New Roman"/>
              </a:rPr>
              <a:t>2</a:t>
            </a:fld>
            <a:endParaRPr lang="fi-FI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88E273-2A93-44F7-A02E-46D1BC135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935E76D-A6DE-43D5-A2BF-4A248A901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08EDE6-DAE2-4550-BFC7-57AD1137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B0C2-1847-4839-BCA0-40794F516E59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6B2911F-4B14-4AA8-9C9E-DE9199A57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ECD82-2B71-4640-82DC-E0CB80572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239A-A22A-472B-83DE-D25F01F3A5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806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2815CE-AE43-4D95-BEB4-4E6E6599E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CEC60C9-EF68-4952-BB73-E9D86203B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3127AE-FEBF-41EE-8E64-BDAE81E49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B0C2-1847-4839-BCA0-40794F516E59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075CE3-1D7A-4FB3-9DC9-83D40E47C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51E42F9-87D5-403E-AC5F-7A7298FA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239A-A22A-472B-83DE-D25F01F3A5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326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0FDAD33-1EAD-4800-AA8D-F6DA3D419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A3C780D-5782-4767-B136-0C8716A3F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8976FE-E811-409A-83BC-7C051FA7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B0C2-1847-4839-BCA0-40794F516E59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C9A150-6777-4A86-99B4-4575929E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F2327A-D234-4AC3-B6DB-F1857381D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239A-A22A-472B-83DE-D25F01F3A5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76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2618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8937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6244" y="2144344"/>
            <a:ext cx="11119510" cy="2021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1470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3719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2344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3355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4516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sivu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293FCCC1-317F-4BE8-B036-5985B9F15B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/>
              <a:t> 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9F7AE6D0-C13A-41D0-BF3B-0C89541F5F12}"/>
              </a:ext>
            </a:extLst>
          </p:cNvPr>
          <p:cNvSpPr/>
          <p:nvPr userDrawn="1"/>
        </p:nvSpPr>
        <p:spPr>
          <a:xfrm>
            <a:off x="180975" y="179388"/>
            <a:ext cx="11830050" cy="6499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/>
              <a:t>   </a:t>
            </a:r>
          </a:p>
        </p:txBody>
      </p:sp>
      <p:pic>
        <p:nvPicPr>
          <p:cNvPr id="6" name="Kuva 3">
            <a:extLst>
              <a:ext uri="{FF2B5EF4-FFF2-40B4-BE49-F238E27FC236}">
                <a16:creationId xmlns:a16="http://schemas.microsoft.com/office/drawing/2014/main" id="{9AD3611E-D5A8-43BF-8052-302C24CF38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525" y="6281738"/>
            <a:ext cx="815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A35F36ED-E703-4691-B424-B2419AA4C6E8}"/>
              </a:ext>
            </a:extLst>
          </p:cNvPr>
          <p:cNvSpPr txBox="1">
            <a:spLocks/>
          </p:cNvSpPr>
          <p:nvPr userDrawn="1"/>
        </p:nvSpPr>
        <p:spPr>
          <a:xfrm>
            <a:off x="11495088" y="187325"/>
            <a:ext cx="515937" cy="31591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fld id="{2D408670-45AD-4BB2-BE10-76E8500FFEE5}" type="slidenum">
              <a:rPr lang="fi-FI" altLang="fi-FI" sz="900">
                <a:cs typeface="Arial" panose="020B0604020202020204" pitchFamily="34" charset="0"/>
              </a:rPr>
              <a:pPr algn="ctr" eaLnBrk="1" hangingPunct="1"/>
              <a:t>‹#›</a:t>
            </a:fld>
            <a:endParaRPr lang="en-US" altLang="fi-FI" sz="900"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0688" y="911183"/>
            <a:ext cx="10822272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/>
          </p:nvPr>
        </p:nvSpPr>
        <p:spPr>
          <a:xfrm>
            <a:off x="721294" y="1956647"/>
            <a:ext cx="10821666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48F53EAA-2719-4015-98D6-61CC2300DF3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80975" y="6367463"/>
            <a:ext cx="1443038" cy="31115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EB868EF-3805-44B5-AB6F-88C2AF956B43}" type="datetime1">
              <a:rPr lang="fi-FI"/>
              <a:pPr>
                <a:defRPr/>
              </a:pPr>
              <a:t>24.11.2021</a:t>
            </a:fld>
            <a:endParaRPr lang="en-US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4962078B-E411-4E20-80E6-0F13A0241A1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717675" y="6367463"/>
            <a:ext cx="4114800" cy="311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774779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CD9CF8-5C63-426B-946F-FED9C47C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FABD59-DA34-4EB4-B33A-1C6D3AD8D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E275C43-B1A4-4D60-85EC-CACC43C5E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B0C2-1847-4839-BCA0-40794F516E59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D4E109-ABF7-42C0-96C4-17FDF4DA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45A75A-5679-4E66-95BD-099E00C2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239A-A22A-472B-83DE-D25F01F3A5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197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C1C8E3-ACC5-42DF-B1EA-3E0A1071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7A8D30B-888B-458C-87C9-9E2FC2507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66302B-4988-4C40-947C-310AECF5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B0C2-1847-4839-BCA0-40794F516E59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8DD3FA-F4AB-4F90-B316-21005ABB1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4EF26DA-1693-40C8-99C4-8991FAE25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239A-A22A-472B-83DE-D25F01F3A5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980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23F0C0-8530-4796-B0E2-848507116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3912B4-D3A6-416E-AB0C-846190BE6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2CDD661-3208-4470-8A2E-CBAC2DD2A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C9280E9-B2C5-4892-AF44-8DBBF008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B0C2-1847-4839-BCA0-40794F516E59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3996A99-8980-432D-A236-59680A88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5E974A4-5D9E-4C1A-B1F5-00F86B6D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239A-A22A-472B-83DE-D25F01F3A5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983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2C45C1-671E-42D2-B94D-FC00D7A0B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8574071-B81D-4C55-AC6D-B1DDCEF00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CBA51BE-D86C-4FAD-968B-EEE9667AF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9236402-7426-4736-8247-9CBD8BC02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FB0D222-2F14-4413-BA2E-0AF4AAFFB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9A02ECD-6B9D-40D6-BFC4-EC4FABAD2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B0C2-1847-4839-BCA0-40794F516E59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7350780-C6EB-4019-8FF7-9783DFAF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F087392-61C4-49B4-A24B-3C1981B2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239A-A22A-472B-83DE-D25F01F3A5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834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7A5904-AE54-4B28-98AA-2D0FCC3BB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0CC0380-CCCC-4D64-8519-EA32A38E6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B0C2-1847-4839-BCA0-40794F516E59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83E9A3D-E186-4E75-87C2-7E0E25A7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C4B981-130B-4687-8D9A-305137FF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239A-A22A-472B-83DE-D25F01F3A5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580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7CA0ED3-3D54-4617-9543-64FB7C823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B0C2-1847-4839-BCA0-40794F516E59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B21D2FA-70DC-446B-95B5-8C7428B40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CF3C6C2-1EE1-470E-81F7-4B6132787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239A-A22A-472B-83DE-D25F01F3A5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798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F3B016-DF91-440A-B8BF-B2520193E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7697F9-7339-4C06-ADC8-04A50746A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1B02B5B-1A5C-4BAF-89AA-357631BF1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F8A2334-9FBC-4C57-8B0D-06E0DE399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B0C2-1847-4839-BCA0-40794F516E59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CBC2FCF-24F8-410B-AA7E-89848DC4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63DF617-F56D-4C8A-8DE3-F1AC738C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239A-A22A-472B-83DE-D25F01F3A5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270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C8EC0B-97A3-4FC5-A909-63A6D391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E4D884-7026-43B7-839F-D73BB8224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97622C8-1003-47AF-9990-8F59A6665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248D1E-A5B3-4254-9F24-533D3B61D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B0C2-1847-4839-BCA0-40794F516E59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75120AF-E90D-487E-A8D1-77D9F3037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163052-DC28-4922-9299-612E69D2C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239A-A22A-472B-83DE-D25F01F3A5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398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EDC6D11-EEB7-4CAE-A6E5-6D18717A0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AB414F4-468D-4877-9C9E-38B4E4EA7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872FCB-6AE0-454A-B32B-A47FB6DAE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EB0C2-1847-4839-BCA0-40794F516E59}" type="datetimeFigureOut">
              <a:rPr lang="fi-FI" smtClean="0"/>
              <a:t>24.11.2021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271C1F-53B3-432B-862B-22388A8F7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998D014-5CCA-4D59-9A4F-3E871A37F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B239A-A22A-472B-83DE-D25F01F3A5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244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3462" y="309358"/>
            <a:ext cx="11620502" cy="628195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61188" y="364236"/>
            <a:ext cx="11470005" cy="6131560"/>
          </a:xfrm>
          <a:custGeom>
            <a:avLst/>
            <a:gdLst/>
            <a:ahLst/>
            <a:cxnLst/>
            <a:rect l="l" t="t" r="r" b="b"/>
            <a:pathLst>
              <a:path w="11470005" h="6131560">
                <a:moveTo>
                  <a:pt x="0" y="6131052"/>
                </a:moveTo>
                <a:lnTo>
                  <a:pt x="11469624" y="6131052"/>
                </a:lnTo>
                <a:lnTo>
                  <a:pt x="11469624" y="0"/>
                </a:lnTo>
                <a:lnTo>
                  <a:pt x="0" y="0"/>
                </a:lnTo>
                <a:lnTo>
                  <a:pt x="0" y="6131052"/>
                </a:lnTo>
                <a:close/>
              </a:path>
            </a:pathLst>
          </a:custGeom>
          <a:ln w="889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95420" y="922400"/>
            <a:ext cx="5201158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1362" y="1901189"/>
            <a:ext cx="10609275" cy="2722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71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2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jpg"/><Relationship Id="rId3" Type="http://schemas.openxmlformats.org/officeDocument/2006/relationships/image" Target="../media/image10.jp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jpg"/><Relationship Id="rId23" Type="http://schemas.openxmlformats.org/officeDocument/2006/relationships/hyperlink" Target="http://www.hsy.fi/" TargetMode="External"/><Relationship Id="rId10" Type="http://schemas.openxmlformats.org/officeDocument/2006/relationships/image" Target="../media/image17.png"/><Relationship Id="rId19" Type="http://schemas.openxmlformats.org/officeDocument/2006/relationships/image" Target="../media/image26.jpg"/><Relationship Id="rId4" Type="http://schemas.openxmlformats.org/officeDocument/2006/relationships/image" Target="../media/image11.jpg"/><Relationship Id="rId9" Type="http://schemas.openxmlformats.org/officeDocument/2006/relationships/image" Target="../media/image16.png"/><Relationship Id="rId14" Type="http://schemas.openxmlformats.org/officeDocument/2006/relationships/image" Target="../media/image21.jpg"/><Relationship Id="rId22" Type="http://schemas.openxmlformats.org/officeDocument/2006/relationships/hyperlink" Target="http://www.plastic.fi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" y="309358"/>
            <a:ext cx="12189460" cy="6383020"/>
            <a:chOff x="1524" y="309358"/>
            <a:chExt cx="12189460" cy="63830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462" y="309358"/>
              <a:ext cx="11620502" cy="628195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61188" y="364236"/>
              <a:ext cx="11470005" cy="6131560"/>
            </a:xfrm>
            <a:custGeom>
              <a:avLst/>
              <a:gdLst/>
              <a:ahLst/>
              <a:cxnLst/>
              <a:rect l="l" t="t" r="r" b="b"/>
              <a:pathLst>
                <a:path w="11470005" h="6131560">
                  <a:moveTo>
                    <a:pt x="0" y="6131052"/>
                  </a:moveTo>
                  <a:lnTo>
                    <a:pt x="11469624" y="6131052"/>
                  </a:lnTo>
                  <a:lnTo>
                    <a:pt x="11469624" y="0"/>
                  </a:lnTo>
                  <a:lnTo>
                    <a:pt x="0" y="0"/>
                  </a:lnTo>
                  <a:lnTo>
                    <a:pt x="0" y="6131052"/>
                  </a:lnTo>
                  <a:close/>
                </a:path>
              </a:pathLst>
            </a:custGeom>
            <a:ln w="889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" y="731520"/>
              <a:ext cx="12188951" cy="18044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22179" y="6031992"/>
              <a:ext cx="2153412" cy="65989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1725402" y="6985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5" dirty="0">
                <a:latin typeface="Arial"/>
                <a:cs typeface="Arial"/>
              </a:rPr>
              <a:t>3</a:t>
            </a:r>
            <a:r>
              <a:rPr sz="900" spc="-5" dirty="0">
                <a:latin typeface="Georgia"/>
                <a:cs typeface="Georgia"/>
              </a:rPr>
              <a:t>3</a:t>
            </a:r>
            <a:r>
              <a:rPr sz="900" spc="-505" dirty="0">
                <a:latin typeface="Georgia"/>
                <a:cs typeface="Georgia"/>
              </a:rPr>
              <a:t>6</a:t>
            </a:r>
            <a:r>
              <a:rPr sz="900" spc="-5" dirty="0"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31385" y="3851605"/>
            <a:ext cx="36607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484" dirty="0">
                <a:latin typeface="Arial Black"/>
                <a:cs typeface="Arial Black"/>
              </a:rPr>
              <a:t>E</a:t>
            </a:r>
            <a:r>
              <a:rPr sz="4000" spc="490" dirty="0">
                <a:latin typeface="Arial Black"/>
                <a:cs typeface="Arial Black"/>
              </a:rPr>
              <a:t>L</a:t>
            </a:r>
            <a:r>
              <a:rPr sz="4000" spc="-5" dirty="0">
                <a:latin typeface="Arial Black"/>
                <a:cs typeface="Arial Black"/>
              </a:rPr>
              <a:t>I</a:t>
            </a:r>
            <a:r>
              <a:rPr sz="4000" spc="-835" dirty="0">
                <a:latin typeface="Arial Black"/>
                <a:cs typeface="Arial Black"/>
              </a:rPr>
              <a:t> </a:t>
            </a:r>
            <a:r>
              <a:rPr sz="4000" spc="484" dirty="0">
                <a:latin typeface="Arial Black"/>
                <a:cs typeface="Arial Black"/>
              </a:rPr>
              <a:t>NK</a:t>
            </a:r>
            <a:r>
              <a:rPr sz="4000" spc="490" dirty="0">
                <a:latin typeface="Arial Black"/>
                <a:cs typeface="Arial Black"/>
              </a:rPr>
              <a:t>AAR</a:t>
            </a:r>
            <a:r>
              <a:rPr sz="4000" spc="-5" dirty="0">
                <a:latin typeface="Arial Black"/>
                <a:cs typeface="Arial Black"/>
              </a:rPr>
              <a:t>I</a:t>
            </a:r>
            <a:endParaRPr sz="4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C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81355" y="179831"/>
            <a:ext cx="11829415" cy="6498590"/>
            <a:chOff x="181355" y="179831"/>
            <a:chExt cx="11829415" cy="6498590"/>
          </a:xfrm>
        </p:grpSpPr>
        <p:sp>
          <p:nvSpPr>
            <p:cNvPr id="4" name="object 4"/>
            <p:cNvSpPr/>
            <p:nvPr/>
          </p:nvSpPr>
          <p:spPr>
            <a:xfrm>
              <a:off x="181355" y="179831"/>
              <a:ext cx="11829415" cy="6498590"/>
            </a:xfrm>
            <a:custGeom>
              <a:avLst/>
              <a:gdLst/>
              <a:ahLst/>
              <a:cxnLst/>
              <a:rect l="l" t="t" r="r" b="b"/>
              <a:pathLst>
                <a:path w="11829415" h="6498590">
                  <a:moveTo>
                    <a:pt x="11829288" y="0"/>
                  </a:moveTo>
                  <a:lnTo>
                    <a:pt x="0" y="0"/>
                  </a:lnTo>
                  <a:lnTo>
                    <a:pt x="0" y="6498336"/>
                  </a:lnTo>
                  <a:lnTo>
                    <a:pt x="11829288" y="6498336"/>
                  </a:lnTo>
                  <a:lnTo>
                    <a:pt x="11829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59667" y="6281928"/>
              <a:ext cx="815340" cy="27584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677904" y="26035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44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98068" y="922400"/>
            <a:ext cx="896810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321050" algn="l"/>
                <a:tab pos="6464300" algn="l"/>
              </a:tabLst>
            </a:pPr>
            <a:r>
              <a:rPr lang="fi-FI" spc="285" dirty="0"/>
              <a:t> </a:t>
            </a:r>
            <a:endParaRPr spc="245" dirty="0"/>
          </a:p>
        </p:txBody>
      </p:sp>
      <p:sp>
        <p:nvSpPr>
          <p:cNvPr id="8" name="object 8"/>
          <p:cNvSpPr txBox="1"/>
          <p:nvPr/>
        </p:nvSpPr>
        <p:spPr>
          <a:xfrm>
            <a:off x="959001" y="2036191"/>
            <a:ext cx="11051643" cy="3956852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4965" marR="234950" indent="-342900">
              <a:lnSpc>
                <a:spcPts val="2160"/>
              </a:lnSpc>
              <a:spcBef>
                <a:spcPts val="375"/>
              </a:spcBef>
              <a:buFont typeface="Wingdings"/>
              <a:buChar char=""/>
              <a:tabLst>
                <a:tab pos="354965" algn="l"/>
                <a:tab pos="355600" algn="l"/>
                <a:tab pos="4216400" algn="l"/>
                <a:tab pos="7784465" algn="l"/>
              </a:tabLst>
            </a:pPr>
            <a:r>
              <a:rPr sz="2000" i="1" spc="-15" dirty="0">
                <a:latin typeface="Arial"/>
                <a:cs typeface="Arial"/>
              </a:rPr>
              <a:t>Vaihe</a:t>
            </a:r>
            <a:r>
              <a:rPr sz="2000" i="1" spc="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2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öljy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kuljetetaan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jatkojalostettavaksi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raaka-aine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tehtaisiin.	</a:t>
            </a:r>
            <a:r>
              <a:rPr sz="2000" spc="-5" dirty="0">
                <a:latin typeface="Arial"/>
                <a:cs typeface="Arial"/>
              </a:rPr>
              <a:t>Öljyä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kuljetetaan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muun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muassa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putkissa,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tankkereissa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ja	säiliöautoissa.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Arial"/>
              <a:cs typeface="Arial"/>
            </a:endParaRPr>
          </a:p>
          <a:p>
            <a:pPr marL="413384" marR="5080">
              <a:lnSpc>
                <a:spcPts val="2160"/>
              </a:lnSpc>
            </a:pPr>
            <a:r>
              <a:rPr sz="2000" b="1" dirty="0">
                <a:latin typeface="Arial"/>
                <a:cs typeface="Arial"/>
              </a:rPr>
              <a:t>Ympäristövaikutuksia:</a:t>
            </a:r>
            <a:r>
              <a:rPr sz="2000" b="1" spc="-30" dirty="0">
                <a:latin typeface="Arial"/>
                <a:cs typeface="Arial"/>
              </a:rPr>
              <a:t> </a:t>
            </a:r>
            <a:endParaRPr lang="fi-FI" sz="2000" b="1" spc="-30" dirty="0">
              <a:latin typeface="Arial"/>
              <a:cs typeface="Arial"/>
            </a:endParaRPr>
          </a:p>
          <a:p>
            <a:pPr marL="756284" marR="5080" indent="-34290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latin typeface="Arial"/>
                <a:cs typeface="Arial"/>
              </a:rPr>
              <a:t>Kuljetuksen</a:t>
            </a:r>
            <a:r>
              <a:rPr lang="fi-FI" sz="2000" spc="-4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yhteydessä</a:t>
            </a:r>
            <a:r>
              <a:rPr lang="fi-FI" sz="2000" spc="-2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öljyä</a:t>
            </a:r>
            <a:r>
              <a:rPr lang="fi-FI" sz="2000" spc="-1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voi</a:t>
            </a:r>
            <a:r>
              <a:rPr lang="fi-FI" sz="2000" spc="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päästä</a:t>
            </a:r>
            <a:r>
              <a:rPr lang="fi-FI" sz="2000" spc="-4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ympäristöön.</a:t>
            </a:r>
          </a:p>
          <a:p>
            <a:pPr marL="756284" marR="5080" indent="-34290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latin typeface="Arial"/>
                <a:cs typeface="Arial"/>
              </a:rPr>
              <a:t>Öljyputki</a:t>
            </a:r>
            <a:r>
              <a:rPr lang="fi-FI" sz="2000" spc="5" dirty="0">
                <a:latin typeface="Arial"/>
                <a:cs typeface="Arial"/>
              </a:rPr>
              <a:t> </a:t>
            </a:r>
            <a:r>
              <a:rPr lang="fi-FI" sz="2000" spc="-5" dirty="0">
                <a:latin typeface="Arial"/>
                <a:cs typeface="Arial"/>
              </a:rPr>
              <a:t>voi </a:t>
            </a:r>
            <a:r>
              <a:rPr lang="fi-FI" sz="2000" spc="-54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rikkoutua ja tankkeri ajaa karille</a:t>
            </a:r>
            <a:r>
              <a:rPr sz="2000" dirty="0">
                <a:latin typeface="Arial"/>
                <a:cs typeface="Arial"/>
              </a:rPr>
              <a:t>. Luontoon päästessään öljy on vahingollista, sillä se on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eliöille myrkyllistä. Jos öljyä pääsee veteen, osa öljystä jää </a:t>
            </a:r>
            <a:r>
              <a:rPr sz="2000" spc="-5" dirty="0">
                <a:latin typeface="Arial"/>
                <a:cs typeface="Arial"/>
              </a:rPr>
              <a:t>veden </a:t>
            </a:r>
            <a:r>
              <a:rPr sz="2000" dirty="0">
                <a:latin typeface="Arial"/>
                <a:cs typeface="Arial"/>
              </a:rPr>
              <a:t>pintaan. Tällöin se estää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hapen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siirtymistä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ilmasta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veteen,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jolloin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vesiekosysteemi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voi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kärsiä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hapen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puutteesta.</a:t>
            </a:r>
          </a:p>
          <a:p>
            <a:pPr marL="756284" marR="308610" indent="-342900">
              <a:lnSpc>
                <a:spcPts val="2160"/>
              </a:lnSpc>
              <a:spcBef>
                <a:spcPts val="605"/>
              </a:spcBef>
              <a:buFont typeface="Arial" panose="020B0604020202020204" pitchFamily="34" charset="0"/>
              <a:buChar char="•"/>
            </a:pPr>
            <a:r>
              <a:rPr sz="2000" dirty="0">
                <a:latin typeface="Arial"/>
                <a:cs typeface="Arial"/>
              </a:rPr>
              <a:t>Säiliöautot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kuormittavat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tieverkostoa,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aiheuttavat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hiilidioksidipäästöjä,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liikenne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heikentää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ylipäätänsä ilmanlaatua ja meluhaittoja. </a:t>
            </a:r>
            <a:r>
              <a:rPr sz="2000" spc="-10" dirty="0">
                <a:latin typeface="Arial"/>
                <a:cs typeface="Arial"/>
              </a:rPr>
              <a:t>Vesiliikenne </a:t>
            </a:r>
            <a:r>
              <a:rPr sz="2000" dirty="0">
                <a:latin typeface="Arial"/>
                <a:cs typeface="Arial"/>
              </a:rPr>
              <a:t>aiheuttaa päästöjä veteen, ilmaan,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vedenalaisen melun lisääntymistä, aallokkojen kasvamista. Erilaiset vedenpinnalla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käytettävät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liuottimet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muut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vastaavat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voivat </a:t>
            </a:r>
            <a:r>
              <a:rPr sz="2000" dirty="0">
                <a:latin typeface="Arial"/>
                <a:cs typeface="Arial"/>
              </a:rPr>
              <a:t>olla </a:t>
            </a:r>
            <a:r>
              <a:rPr sz="2000" spc="-5" dirty="0">
                <a:latin typeface="Arial"/>
                <a:cs typeface="Arial"/>
              </a:rPr>
              <a:t>myös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haitallisia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veden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elämälle.</a:t>
            </a:r>
          </a:p>
        </p:txBody>
      </p:sp>
      <p:pic>
        <p:nvPicPr>
          <p:cNvPr id="12" name="Kuva 11" descr="Kuorma-auto">
            <a:extLst>
              <a:ext uri="{FF2B5EF4-FFF2-40B4-BE49-F238E27FC236}">
                <a16:creationId xmlns:a16="http://schemas.microsoft.com/office/drawing/2014/main" id="{A02A144F-1784-49C3-A5B5-7051E4830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868" y="1856612"/>
            <a:ext cx="914400" cy="914400"/>
          </a:xfrm>
          <a:prstGeom prst="rect">
            <a:avLst/>
          </a:prstGeom>
        </p:spPr>
      </p:pic>
      <p:pic>
        <p:nvPicPr>
          <p:cNvPr id="14" name="Kuva 13" descr="Lehtipuu">
            <a:extLst>
              <a:ext uri="{FF2B5EF4-FFF2-40B4-BE49-F238E27FC236}">
                <a16:creationId xmlns:a16="http://schemas.microsoft.com/office/drawing/2014/main" id="{5BF1CE58-64D0-48E4-AC3A-111F5EB7AB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124" y="3020821"/>
            <a:ext cx="914400" cy="914400"/>
          </a:xfrm>
          <a:prstGeom prst="rect">
            <a:avLst/>
          </a:prstGeom>
        </p:spPr>
      </p:pic>
      <p:sp>
        <p:nvSpPr>
          <p:cNvPr id="15" name="object 7">
            <a:extLst>
              <a:ext uri="{FF2B5EF4-FFF2-40B4-BE49-F238E27FC236}">
                <a16:creationId xmlns:a16="http://schemas.microsoft.com/office/drawing/2014/main" id="{C85B65A9-2DE5-4FBD-B0FC-1AA918FFEEC0}"/>
              </a:ext>
            </a:extLst>
          </p:cNvPr>
          <p:cNvSpPr txBox="1">
            <a:spLocks/>
          </p:cNvSpPr>
          <p:nvPr/>
        </p:nvSpPr>
        <p:spPr>
          <a:xfrm>
            <a:off x="1524000" y="778754"/>
            <a:ext cx="8968105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580515" marR="5080" indent="-1568450" algn="ctr">
              <a:spcBef>
                <a:spcPts val="95"/>
              </a:spcBef>
              <a:tabLst>
                <a:tab pos="3321050" algn="l"/>
                <a:tab pos="6464300" algn="l"/>
              </a:tabLst>
            </a:pPr>
            <a:r>
              <a:rPr lang="fi-FI" sz="1400" kern="0" spc="285"/>
              <a:t>T</a:t>
            </a:r>
            <a:r>
              <a:rPr lang="fi-FI" sz="1400" kern="0" spc="295"/>
              <a:t>I</a:t>
            </a:r>
            <a:r>
              <a:rPr lang="fi-FI" sz="1400" kern="0" spc="285"/>
              <a:t>S</a:t>
            </a:r>
            <a:r>
              <a:rPr lang="fi-FI" sz="1400" kern="0" spc="290"/>
              <a:t>K</a:t>
            </a:r>
            <a:r>
              <a:rPr lang="fi-FI" sz="1400" kern="0" spc="295"/>
              <a:t>I</a:t>
            </a:r>
            <a:r>
              <a:rPr lang="fi-FI" sz="1400" kern="0" spc="290"/>
              <a:t>H</a:t>
            </a:r>
            <a:r>
              <a:rPr lang="fi-FI" sz="1400" kern="0" spc="285"/>
              <a:t>AR</a:t>
            </a:r>
            <a:r>
              <a:rPr lang="fi-FI" sz="1400" kern="0" spc="215"/>
              <a:t>J</a:t>
            </a:r>
            <a:r>
              <a:rPr lang="fi-FI" sz="1400" kern="0" spc="285"/>
              <a:t>A</a:t>
            </a:r>
            <a:r>
              <a:rPr lang="fi-FI" sz="1400" kern="0" spc="-5"/>
              <a:t>N</a:t>
            </a:r>
            <a:r>
              <a:rPr lang="fi-FI" sz="1400" kern="0"/>
              <a:t>  </a:t>
            </a:r>
            <a:r>
              <a:rPr lang="fi-FI" sz="1400" kern="0" spc="285"/>
              <a:t>EL</a:t>
            </a:r>
            <a:r>
              <a:rPr lang="fi-FI" sz="1400" kern="0" spc="295"/>
              <a:t>I</a:t>
            </a:r>
            <a:r>
              <a:rPr lang="fi-FI" sz="1400" kern="0" spc="290"/>
              <a:t>NK</a:t>
            </a:r>
            <a:r>
              <a:rPr lang="fi-FI" sz="1400" kern="0" spc="285"/>
              <a:t>AARE</a:t>
            </a:r>
            <a:r>
              <a:rPr lang="fi-FI" sz="1400" kern="0" spc="-5"/>
              <a:t>N</a:t>
            </a:r>
            <a:r>
              <a:rPr lang="fi-FI" sz="1400" kern="0"/>
              <a:t>  </a:t>
            </a:r>
            <a:r>
              <a:rPr lang="fi-FI" sz="1400" kern="0" spc="130"/>
              <a:t>V</a:t>
            </a:r>
            <a:r>
              <a:rPr lang="fi-FI" sz="1400" kern="0" spc="285"/>
              <a:t>A</a:t>
            </a:r>
            <a:r>
              <a:rPr lang="fi-FI" sz="1400" kern="0" spc="295"/>
              <a:t>I</a:t>
            </a:r>
            <a:r>
              <a:rPr lang="fi-FI" sz="1400" kern="0" spc="290"/>
              <a:t>H</a:t>
            </a:r>
            <a:r>
              <a:rPr lang="fi-FI" sz="1400" kern="0" spc="285"/>
              <a:t>E</a:t>
            </a:r>
            <a:r>
              <a:rPr lang="fi-FI" sz="1400" kern="0" spc="295"/>
              <a:t>I</a:t>
            </a:r>
            <a:r>
              <a:rPr lang="fi-FI" sz="1400" kern="0" spc="285"/>
              <a:t>DE</a:t>
            </a:r>
            <a:r>
              <a:rPr lang="fi-FI" sz="1400" kern="0" spc="-5"/>
              <a:t>N  </a:t>
            </a:r>
            <a:r>
              <a:rPr lang="fi-FI" sz="1400" kern="0" spc="245"/>
              <a:t>YMPÄRISTÖVAIKUTUKSIA</a:t>
            </a:r>
            <a:br>
              <a:rPr lang="fi-FI" sz="1400" kern="0" spc="245"/>
            </a:br>
            <a:r>
              <a:rPr lang="fi-FI" sz="1400" kern="0" spc="245"/>
              <a:t> – Muovin vaiheet ennen kierrätys raaka-aineeksi muodostumista</a:t>
            </a:r>
            <a:endParaRPr lang="fi-FI" sz="1400" kern="0" spc="24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C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81355" y="179831"/>
            <a:ext cx="11829415" cy="6498590"/>
            <a:chOff x="181355" y="179831"/>
            <a:chExt cx="11829415" cy="6498590"/>
          </a:xfrm>
        </p:grpSpPr>
        <p:sp>
          <p:nvSpPr>
            <p:cNvPr id="4" name="object 4"/>
            <p:cNvSpPr/>
            <p:nvPr/>
          </p:nvSpPr>
          <p:spPr>
            <a:xfrm>
              <a:off x="181355" y="179831"/>
              <a:ext cx="11829415" cy="6498590"/>
            </a:xfrm>
            <a:custGeom>
              <a:avLst/>
              <a:gdLst/>
              <a:ahLst/>
              <a:cxnLst/>
              <a:rect l="l" t="t" r="r" b="b"/>
              <a:pathLst>
                <a:path w="11829415" h="6498590">
                  <a:moveTo>
                    <a:pt x="11829288" y="0"/>
                  </a:moveTo>
                  <a:lnTo>
                    <a:pt x="0" y="0"/>
                  </a:lnTo>
                  <a:lnTo>
                    <a:pt x="0" y="6498336"/>
                  </a:lnTo>
                  <a:lnTo>
                    <a:pt x="11829288" y="6498336"/>
                  </a:lnTo>
                  <a:lnTo>
                    <a:pt x="11829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59667" y="6281928"/>
              <a:ext cx="815340" cy="27584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677904" y="26035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45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11947" y="533400"/>
            <a:ext cx="8968105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0515" marR="5080" indent="-1568450" algn="ctr">
              <a:lnSpc>
                <a:spcPct val="100000"/>
              </a:lnSpc>
              <a:spcBef>
                <a:spcPts val="95"/>
              </a:spcBef>
              <a:tabLst>
                <a:tab pos="3321050" algn="l"/>
                <a:tab pos="6464300" algn="l"/>
              </a:tabLst>
            </a:pPr>
            <a:r>
              <a:rPr sz="1400" spc="285" dirty="0"/>
              <a:t>T</a:t>
            </a:r>
            <a:r>
              <a:rPr sz="1400" spc="295" dirty="0"/>
              <a:t>I</a:t>
            </a:r>
            <a:r>
              <a:rPr sz="1400" spc="285" dirty="0"/>
              <a:t>S</a:t>
            </a:r>
            <a:r>
              <a:rPr sz="1400" spc="290" dirty="0"/>
              <a:t>K</a:t>
            </a:r>
            <a:r>
              <a:rPr sz="1400" spc="295" dirty="0"/>
              <a:t>I</a:t>
            </a:r>
            <a:r>
              <a:rPr sz="1400" spc="290" dirty="0"/>
              <a:t>H</a:t>
            </a:r>
            <a:r>
              <a:rPr sz="1400" spc="285" dirty="0"/>
              <a:t>AR</a:t>
            </a:r>
            <a:r>
              <a:rPr sz="1400" spc="215" dirty="0"/>
              <a:t>J</a:t>
            </a:r>
            <a:r>
              <a:rPr sz="1400" spc="285" dirty="0"/>
              <a:t>A</a:t>
            </a:r>
            <a:r>
              <a:rPr sz="1400" spc="-5" dirty="0"/>
              <a:t>N</a:t>
            </a:r>
            <a:r>
              <a:rPr lang="fi-FI" sz="1400" dirty="0"/>
              <a:t>  </a:t>
            </a:r>
            <a:r>
              <a:rPr sz="1400" spc="285" dirty="0"/>
              <a:t>EL</a:t>
            </a:r>
            <a:r>
              <a:rPr sz="1400" spc="295" dirty="0"/>
              <a:t>I</a:t>
            </a:r>
            <a:r>
              <a:rPr sz="1400" spc="290" dirty="0"/>
              <a:t>NK</a:t>
            </a:r>
            <a:r>
              <a:rPr sz="1400" spc="285" dirty="0"/>
              <a:t>AARE</a:t>
            </a:r>
            <a:r>
              <a:rPr sz="1400" spc="-5" dirty="0"/>
              <a:t>N</a:t>
            </a:r>
            <a:r>
              <a:rPr lang="fi-FI" sz="1400" dirty="0"/>
              <a:t>  </a:t>
            </a:r>
            <a:r>
              <a:rPr sz="1400" spc="130" dirty="0"/>
              <a:t>V</a:t>
            </a:r>
            <a:r>
              <a:rPr sz="1400" spc="285" dirty="0"/>
              <a:t>A</a:t>
            </a:r>
            <a:r>
              <a:rPr sz="1400" spc="295" dirty="0"/>
              <a:t>I</a:t>
            </a:r>
            <a:r>
              <a:rPr sz="1400" spc="290" dirty="0"/>
              <a:t>H</a:t>
            </a:r>
            <a:r>
              <a:rPr sz="1400" spc="285" dirty="0"/>
              <a:t>E</a:t>
            </a:r>
            <a:r>
              <a:rPr sz="1400" spc="295" dirty="0"/>
              <a:t>I</a:t>
            </a:r>
            <a:r>
              <a:rPr sz="1400" spc="285" dirty="0"/>
              <a:t>DE</a:t>
            </a:r>
            <a:r>
              <a:rPr sz="1400" spc="-5" dirty="0"/>
              <a:t>N  </a:t>
            </a:r>
            <a:r>
              <a:rPr sz="1400" spc="245" dirty="0"/>
              <a:t>YMPÄRISTÖVAIKUTUKSIA</a:t>
            </a:r>
            <a:br>
              <a:rPr lang="fi-FI" sz="1400" spc="245" dirty="0"/>
            </a:br>
            <a:r>
              <a:rPr lang="fi-FI" sz="1400" spc="245" dirty="0"/>
              <a:t> – Muovin vaiheet ennen kierrätys raaka-aineeksi muodostumista</a:t>
            </a:r>
            <a:endParaRPr sz="1400" spc="245" dirty="0"/>
          </a:p>
        </p:txBody>
      </p:sp>
      <p:sp>
        <p:nvSpPr>
          <p:cNvPr id="8" name="object 8"/>
          <p:cNvSpPr txBox="1"/>
          <p:nvPr/>
        </p:nvSpPr>
        <p:spPr>
          <a:xfrm>
            <a:off x="1183233" y="1852036"/>
            <a:ext cx="10527665" cy="469038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287655">
              <a:lnSpc>
                <a:spcPts val="2160"/>
              </a:lnSpc>
              <a:spcBef>
                <a:spcPts val="375"/>
              </a:spcBef>
              <a:tabLst>
                <a:tab pos="354965" algn="l"/>
                <a:tab pos="355600" algn="l"/>
              </a:tabLst>
            </a:pPr>
            <a:r>
              <a:rPr sz="2000" i="1" spc="-15" dirty="0">
                <a:latin typeface="Arial"/>
                <a:cs typeface="Arial"/>
              </a:rPr>
              <a:t>Vaihe </a:t>
            </a:r>
            <a:r>
              <a:rPr sz="2000" i="1" dirty="0">
                <a:latin typeface="Arial"/>
                <a:cs typeface="Arial"/>
              </a:rPr>
              <a:t>3 - Raaka-ainetuotantotehdas</a:t>
            </a:r>
            <a:r>
              <a:rPr sz="2000" dirty="0">
                <a:latin typeface="Arial"/>
                <a:cs typeface="Arial"/>
              </a:rPr>
              <a:t>. </a:t>
            </a:r>
            <a:endParaRPr lang="fi-FI" sz="2000" dirty="0">
              <a:latin typeface="Arial"/>
              <a:cs typeface="Arial"/>
            </a:endParaRPr>
          </a:p>
          <a:p>
            <a:pPr marL="355600" marR="287655" indent="-342900">
              <a:lnSpc>
                <a:spcPts val="2160"/>
              </a:lnSpc>
              <a:spcBef>
                <a:spcPts val="3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dirty="0" err="1">
                <a:latin typeface="Arial"/>
                <a:cs typeface="Arial"/>
              </a:rPr>
              <a:t>Puhdas</a:t>
            </a:r>
            <a:r>
              <a:rPr sz="1600" dirty="0">
                <a:latin typeface="Arial"/>
                <a:cs typeface="Arial"/>
              </a:rPr>
              <a:t> luonnonvara öljy jalostetaan </a:t>
            </a:r>
            <a:r>
              <a:rPr sz="1600" dirty="0" err="1">
                <a:latin typeface="Arial"/>
                <a:cs typeface="Arial"/>
              </a:rPr>
              <a:t>erivaiheiden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dirty="0" err="1">
                <a:latin typeface="Arial"/>
                <a:cs typeface="Arial"/>
              </a:rPr>
              <a:t>kautta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muotoon,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josta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voidaan valmistaa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muovia.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Muovilaatuja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useita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erilaisia.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Näistä </a:t>
            </a:r>
            <a:r>
              <a:rPr sz="1600" spc="-5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laaduista öljy- ja maakaasupohjaisia ovat Polyeteeni </a:t>
            </a:r>
            <a:r>
              <a:rPr sz="1600" spc="-5" dirty="0">
                <a:latin typeface="Arial"/>
                <a:cs typeface="Arial"/>
              </a:rPr>
              <a:t>(PE), </a:t>
            </a:r>
            <a:r>
              <a:rPr sz="1600" dirty="0">
                <a:latin typeface="Arial"/>
                <a:cs typeface="Arial"/>
              </a:rPr>
              <a:t>Polypropeeni (PP) ja 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Polystyreeni (PS). PVC:n merkittävin raaka-aine on ruokasuola. Muovit valmistetaan 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polymeereistä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ja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niihin lisättävistä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lisäaineista.</a:t>
            </a:r>
          </a:p>
          <a:p>
            <a:pPr marL="355600" marR="391795" indent="-342900">
              <a:lnSpc>
                <a:spcPts val="2160"/>
              </a:lnSpc>
              <a:spcBef>
                <a:spcPts val="6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dirty="0">
                <a:latin typeface="Arial"/>
                <a:cs typeface="Arial"/>
              </a:rPr>
              <a:t>Jatkojalostettu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raaka-aine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kuljetetaan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valmistustehtaille,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josta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sopivasta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raaka-aineesta </a:t>
            </a:r>
            <a:r>
              <a:rPr sz="1600" spc="-5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valmistetaan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muovituotteita,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kuten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kierrätykseen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kelpaavia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muovipakkauksia.</a:t>
            </a:r>
          </a:p>
          <a:p>
            <a:pPr marL="413384" marR="214629">
              <a:lnSpc>
                <a:spcPts val="2160"/>
              </a:lnSpc>
              <a:spcBef>
                <a:spcPts val="600"/>
              </a:spcBef>
            </a:pPr>
            <a:r>
              <a:rPr sz="2000" b="1" dirty="0">
                <a:latin typeface="Arial"/>
                <a:cs typeface="Arial"/>
              </a:rPr>
              <a:t>Ympäristövaikutukset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Öljyn</a:t>
            </a:r>
            <a:r>
              <a:rPr dirty="0">
                <a:latin typeface="Arial"/>
                <a:cs typeface="Arial"/>
              </a:rPr>
              <a:t> jatkojalostaminen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kuluttaa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vettä,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energiaa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ja materiaaleja. </a:t>
            </a:r>
            <a:r>
              <a:rPr spc="-5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Kuljetukset seuraavaan valmistustehtaaseen aiheuttaa päästöjä </a:t>
            </a:r>
            <a:r>
              <a:rPr spc="5" dirty="0">
                <a:latin typeface="Arial"/>
                <a:cs typeface="Arial"/>
              </a:rPr>
              <a:t>mm </a:t>
            </a:r>
            <a:r>
              <a:rPr dirty="0">
                <a:latin typeface="Arial"/>
                <a:cs typeface="Arial"/>
              </a:rPr>
              <a:t>ilmastoon, veteen, 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meluhaittoja,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jätteitä.</a:t>
            </a:r>
          </a:p>
          <a:p>
            <a:pPr marL="12700" marR="5080">
              <a:lnSpc>
                <a:spcPct val="90000"/>
              </a:lnSpc>
              <a:spcBef>
                <a:spcPts val="570"/>
              </a:spcBef>
              <a:tabLst>
                <a:tab pos="354965" algn="l"/>
                <a:tab pos="355600" algn="l"/>
                <a:tab pos="9077325" algn="l"/>
              </a:tabLst>
            </a:pPr>
            <a:r>
              <a:rPr sz="2000" i="1" spc="-15" dirty="0">
                <a:latin typeface="Arial"/>
                <a:cs typeface="Arial"/>
              </a:rPr>
              <a:t>Vaihe </a:t>
            </a:r>
            <a:r>
              <a:rPr sz="2000" i="1" dirty="0">
                <a:latin typeface="Arial"/>
                <a:cs typeface="Arial"/>
              </a:rPr>
              <a:t>4 - </a:t>
            </a:r>
            <a:r>
              <a:rPr sz="2000" i="1" spc="-10" dirty="0">
                <a:latin typeface="Arial"/>
                <a:cs typeface="Arial"/>
              </a:rPr>
              <a:t>Tuotantotehdas</a:t>
            </a:r>
            <a:r>
              <a:rPr sz="2000" spc="-10" dirty="0">
                <a:latin typeface="Arial"/>
                <a:cs typeface="Arial"/>
              </a:rPr>
              <a:t>. </a:t>
            </a:r>
            <a:endParaRPr lang="fi-FI" sz="2000" spc="-10" dirty="0"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570"/>
              </a:spcBef>
              <a:buFont typeface="Wingdings" panose="05000000000000000000" pitchFamily="2" charset="2"/>
              <a:buChar char="§"/>
              <a:tabLst>
                <a:tab pos="354965" algn="l"/>
                <a:tab pos="355600" algn="l"/>
                <a:tab pos="9077325" algn="l"/>
              </a:tabLst>
            </a:pPr>
            <a:r>
              <a:rPr sz="1600" spc="-25" dirty="0" err="1">
                <a:latin typeface="Arial"/>
                <a:cs typeface="Arial"/>
              </a:rPr>
              <a:t>Tehtaalla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valmistetaan sopivaksi muokatusta </a:t>
            </a:r>
            <a:r>
              <a:rPr sz="1600" spc="-5" dirty="0">
                <a:latin typeface="Arial"/>
                <a:cs typeface="Arial"/>
              </a:rPr>
              <a:t>raaka-aineesta </a:t>
            </a:r>
            <a:r>
              <a:rPr sz="1600" dirty="0">
                <a:latin typeface="Arial"/>
                <a:cs typeface="Arial"/>
              </a:rPr>
              <a:t> erilaisia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muovituotteita.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Joista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siirtyvät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erilaisin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kuljetuskeinoin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asiakkaille.	</a:t>
            </a:r>
            <a:endParaRPr lang="fi-FI" sz="1600" dirty="0"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570"/>
              </a:spcBef>
              <a:buFont typeface="Wingdings" panose="05000000000000000000" pitchFamily="2" charset="2"/>
              <a:buChar char="§"/>
              <a:tabLst>
                <a:tab pos="354965" algn="l"/>
                <a:tab pos="355600" algn="l"/>
                <a:tab pos="9077325" algn="l"/>
              </a:tabLst>
            </a:pPr>
            <a:r>
              <a:rPr sz="1600" dirty="0" err="1">
                <a:latin typeface="Arial"/>
                <a:cs typeface="Arial"/>
              </a:rPr>
              <a:t>Pehmeät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muovit,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kuten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elintarvikkeiden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pakkaukset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ja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merkityt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pesuainepullot,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asiakkaat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kierrättävät </a:t>
            </a:r>
            <a:r>
              <a:rPr sz="1600" spc="-5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muovin kierrätyspisteisiin. </a:t>
            </a:r>
            <a:r>
              <a:rPr sz="1600" spc="-30" dirty="0">
                <a:latin typeface="Arial"/>
                <a:cs typeface="Arial"/>
              </a:rPr>
              <a:t>Vaihe </a:t>
            </a:r>
            <a:r>
              <a:rPr sz="1600" dirty="0">
                <a:latin typeface="Arial"/>
                <a:cs typeface="Arial"/>
              </a:rPr>
              <a:t>kuluttaa energiaa, </a:t>
            </a:r>
            <a:r>
              <a:rPr sz="1600" spc="-5" dirty="0">
                <a:latin typeface="Arial"/>
                <a:cs typeface="Arial"/>
              </a:rPr>
              <a:t>vettä </a:t>
            </a:r>
            <a:r>
              <a:rPr sz="1600" dirty="0">
                <a:latin typeface="Arial"/>
                <a:cs typeface="Arial"/>
              </a:rPr>
              <a:t>ja materiaaleja. Aiheuttaa 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päästöjä,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tuottaa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jätettä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sekä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aiheuttaa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esimerkiksi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meluhaittoja.</a:t>
            </a:r>
          </a:p>
        </p:txBody>
      </p:sp>
      <p:pic>
        <p:nvPicPr>
          <p:cNvPr id="10" name="Kuva 9" descr="Tehdas">
            <a:extLst>
              <a:ext uri="{FF2B5EF4-FFF2-40B4-BE49-F238E27FC236}">
                <a16:creationId xmlns:a16="http://schemas.microsoft.com/office/drawing/2014/main" id="{934F7405-6907-44D0-B431-8C129631B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075" y="1949911"/>
            <a:ext cx="914400" cy="9144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8ECFEFB6-3490-4E0B-AAC8-1B7FF3615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983" y="3200400"/>
            <a:ext cx="914479" cy="914479"/>
          </a:xfrm>
          <a:prstGeom prst="rect">
            <a:avLst/>
          </a:prstGeom>
        </p:spPr>
      </p:pic>
      <p:pic>
        <p:nvPicPr>
          <p:cNvPr id="13" name="Kuva 12" descr="Lehtipuu">
            <a:extLst>
              <a:ext uri="{FF2B5EF4-FFF2-40B4-BE49-F238E27FC236}">
                <a16:creationId xmlns:a16="http://schemas.microsoft.com/office/drawing/2014/main" id="{EF34AB44-F048-4CF8-9CD5-B4DA401F45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4361" y="4085644"/>
            <a:ext cx="685721" cy="685721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7E9A6AB-F57C-4FB3-92C0-AC36C19891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369" y="5199369"/>
            <a:ext cx="914479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C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81355" y="179831"/>
            <a:ext cx="11829415" cy="6498590"/>
            <a:chOff x="181355" y="179831"/>
            <a:chExt cx="11829415" cy="6498590"/>
          </a:xfrm>
        </p:grpSpPr>
        <p:sp>
          <p:nvSpPr>
            <p:cNvPr id="4" name="object 4"/>
            <p:cNvSpPr/>
            <p:nvPr/>
          </p:nvSpPr>
          <p:spPr>
            <a:xfrm>
              <a:off x="181355" y="179831"/>
              <a:ext cx="11829415" cy="6498590"/>
            </a:xfrm>
            <a:custGeom>
              <a:avLst/>
              <a:gdLst/>
              <a:ahLst/>
              <a:cxnLst/>
              <a:rect l="l" t="t" r="r" b="b"/>
              <a:pathLst>
                <a:path w="11829415" h="6498590">
                  <a:moveTo>
                    <a:pt x="11829288" y="0"/>
                  </a:moveTo>
                  <a:lnTo>
                    <a:pt x="0" y="0"/>
                  </a:lnTo>
                  <a:lnTo>
                    <a:pt x="0" y="6498336"/>
                  </a:lnTo>
                  <a:lnTo>
                    <a:pt x="11829288" y="6498336"/>
                  </a:lnTo>
                  <a:lnTo>
                    <a:pt x="11829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59667" y="6281928"/>
              <a:ext cx="815340" cy="27584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677904" y="26035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46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37375" y="842480"/>
            <a:ext cx="94155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2913380" algn="l"/>
                <a:tab pos="5666740" algn="l"/>
              </a:tabLst>
            </a:pPr>
            <a:r>
              <a:rPr sz="2800" dirty="0">
                <a:latin typeface="+mn-lt"/>
              </a:rPr>
              <a:t>K</a:t>
            </a:r>
            <a:r>
              <a:rPr sz="2800" spc="-500" dirty="0">
                <a:latin typeface="+mn-lt"/>
              </a:rPr>
              <a:t> </a:t>
            </a:r>
            <a:r>
              <a:rPr sz="2800" dirty="0">
                <a:latin typeface="+mn-lt"/>
              </a:rPr>
              <a:t>I</a:t>
            </a:r>
            <a:r>
              <a:rPr sz="2800" spc="-505" dirty="0">
                <a:latin typeface="+mn-lt"/>
              </a:rPr>
              <a:t> </a:t>
            </a:r>
            <a:r>
              <a:rPr sz="2800" spc="290" dirty="0">
                <a:latin typeface="+mn-lt"/>
              </a:rPr>
              <a:t>E</a:t>
            </a:r>
            <a:r>
              <a:rPr sz="2800" dirty="0">
                <a:latin typeface="+mn-lt"/>
              </a:rPr>
              <a:t>R</a:t>
            </a:r>
            <a:r>
              <a:rPr sz="2800" spc="-500" dirty="0">
                <a:latin typeface="+mn-lt"/>
              </a:rPr>
              <a:t> </a:t>
            </a:r>
            <a:r>
              <a:rPr sz="2800" dirty="0">
                <a:latin typeface="+mn-lt"/>
              </a:rPr>
              <a:t>R</a:t>
            </a:r>
            <a:r>
              <a:rPr sz="2800" spc="-500" dirty="0">
                <a:latin typeface="+mn-lt"/>
              </a:rPr>
              <a:t> </a:t>
            </a:r>
            <a:r>
              <a:rPr sz="2800" spc="130" dirty="0">
                <a:latin typeface="+mn-lt"/>
              </a:rPr>
              <a:t>Ä</a:t>
            </a:r>
            <a:r>
              <a:rPr sz="2800" spc="290" dirty="0">
                <a:latin typeface="+mn-lt"/>
              </a:rPr>
              <a:t>T</a:t>
            </a:r>
            <a:r>
              <a:rPr sz="2800" spc="190" dirty="0">
                <a:latin typeface="+mn-lt"/>
              </a:rPr>
              <a:t>Y</a:t>
            </a:r>
            <a:r>
              <a:rPr sz="2800" spc="290" dirty="0">
                <a:latin typeface="+mn-lt"/>
              </a:rPr>
              <a:t>S</a:t>
            </a:r>
            <a:r>
              <a:rPr sz="2800" dirty="0">
                <a:latin typeface="+mn-lt"/>
              </a:rPr>
              <a:t>M</a:t>
            </a:r>
            <a:r>
              <a:rPr sz="2800" spc="-500" dirty="0">
                <a:latin typeface="+mn-lt"/>
              </a:rPr>
              <a:t> </a:t>
            </a:r>
            <a:r>
              <a:rPr sz="2800" spc="130" dirty="0">
                <a:latin typeface="+mn-lt"/>
              </a:rPr>
              <a:t>A</a:t>
            </a:r>
            <a:r>
              <a:rPr sz="2800" spc="290" dirty="0">
                <a:latin typeface="+mn-lt"/>
              </a:rPr>
              <a:t>TE</a:t>
            </a:r>
            <a:r>
              <a:rPr sz="2800" dirty="0">
                <a:latin typeface="+mn-lt"/>
              </a:rPr>
              <a:t>R</a:t>
            </a:r>
            <a:r>
              <a:rPr sz="2800" spc="-500" dirty="0">
                <a:latin typeface="+mn-lt"/>
              </a:rPr>
              <a:t> </a:t>
            </a:r>
            <a:r>
              <a:rPr sz="2800" dirty="0">
                <a:latin typeface="+mn-lt"/>
              </a:rPr>
              <a:t>I</a:t>
            </a:r>
            <a:r>
              <a:rPr sz="2800" spc="-505" dirty="0">
                <a:latin typeface="+mn-lt"/>
              </a:rPr>
              <a:t> </a:t>
            </a:r>
            <a:r>
              <a:rPr sz="2800" dirty="0">
                <a:latin typeface="+mn-lt"/>
              </a:rPr>
              <a:t>A</a:t>
            </a:r>
            <a:r>
              <a:rPr sz="2800" spc="-500" dirty="0">
                <a:latin typeface="+mn-lt"/>
              </a:rPr>
              <a:t> </a:t>
            </a:r>
            <a:r>
              <a:rPr sz="2800" dirty="0">
                <a:latin typeface="+mn-lt"/>
              </a:rPr>
              <a:t>A</a:t>
            </a:r>
            <a:r>
              <a:rPr sz="2800" spc="-500" dirty="0">
                <a:latin typeface="+mn-lt"/>
              </a:rPr>
              <a:t> </a:t>
            </a:r>
            <a:r>
              <a:rPr sz="2800" spc="290" dirty="0">
                <a:latin typeface="+mn-lt"/>
              </a:rPr>
              <a:t>L</a:t>
            </a:r>
            <a:r>
              <a:rPr sz="2800" dirty="0">
                <a:latin typeface="+mn-lt"/>
              </a:rPr>
              <a:t>I</a:t>
            </a:r>
            <a:r>
              <a:rPr sz="2800" spc="-505" dirty="0">
                <a:latin typeface="+mn-lt"/>
              </a:rPr>
              <a:t> </a:t>
            </a:r>
            <a:r>
              <a:rPr sz="2800" spc="290" dirty="0">
                <a:latin typeface="+mn-lt"/>
              </a:rPr>
              <a:t>S</a:t>
            </a:r>
            <a:r>
              <a:rPr sz="2800" spc="120" dirty="0">
                <a:latin typeface="+mn-lt"/>
              </a:rPr>
              <a:t>T</a:t>
            </a:r>
            <a:r>
              <a:rPr sz="2800" dirty="0">
                <a:latin typeface="+mn-lt"/>
              </a:rPr>
              <a:t>A</a:t>
            </a:r>
            <a:r>
              <a:rPr lang="fi-FI" sz="2800" dirty="0">
                <a:latin typeface="+mn-lt"/>
              </a:rPr>
              <a:t> </a:t>
            </a:r>
            <a:r>
              <a:rPr sz="2800" spc="-690" dirty="0">
                <a:latin typeface="+mn-lt"/>
              </a:rPr>
              <a:t> </a:t>
            </a:r>
            <a:r>
              <a:rPr sz="2800" spc="170" dirty="0">
                <a:latin typeface="+mn-lt"/>
              </a:rPr>
              <a:t>V</a:t>
            </a:r>
            <a:r>
              <a:rPr sz="2800" dirty="0">
                <a:latin typeface="+mn-lt"/>
              </a:rPr>
              <a:t>A</a:t>
            </a:r>
            <a:r>
              <a:rPr sz="2800" spc="-500" dirty="0">
                <a:latin typeface="+mn-lt"/>
              </a:rPr>
              <a:t> </a:t>
            </a:r>
            <a:r>
              <a:rPr sz="2800" spc="290" dirty="0">
                <a:latin typeface="+mn-lt"/>
              </a:rPr>
              <a:t>L</a:t>
            </a:r>
            <a:r>
              <a:rPr sz="2800" dirty="0">
                <a:latin typeface="+mn-lt"/>
              </a:rPr>
              <a:t>M</a:t>
            </a:r>
            <a:r>
              <a:rPr sz="2800" spc="-500" dirty="0">
                <a:latin typeface="+mn-lt"/>
              </a:rPr>
              <a:t> </a:t>
            </a:r>
            <a:r>
              <a:rPr sz="2800" dirty="0">
                <a:latin typeface="+mn-lt"/>
              </a:rPr>
              <a:t>I</a:t>
            </a:r>
            <a:r>
              <a:rPr sz="2800" spc="-505" dirty="0">
                <a:latin typeface="+mn-lt"/>
              </a:rPr>
              <a:t> </a:t>
            </a:r>
            <a:r>
              <a:rPr sz="2800" spc="290" dirty="0">
                <a:latin typeface="+mn-lt"/>
              </a:rPr>
              <a:t>STET</a:t>
            </a:r>
            <a:r>
              <a:rPr sz="2800" dirty="0">
                <a:latin typeface="+mn-lt"/>
              </a:rPr>
              <a:t>U</a:t>
            </a:r>
            <a:r>
              <a:rPr sz="2800" spc="-500" dirty="0">
                <a:latin typeface="+mn-lt"/>
              </a:rPr>
              <a:t> </a:t>
            </a:r>
            <a:r>
              <a:rPr sz="2800" dirty="0">
                <a:latin typeface="+mn-lt"/>
              </a:rPr>
              <a:t>N  </a:t>
            </a:r>
            <a:r>
              <a:rPr sz="2800" spc="290" dirty="0">
                <a:latin typeface="+mn-lt"/>
              </a:rPr>
              <a:t>T</a:t>
            </a:r>
            <a:r>
              <a:rPr sz="2800" dirty="0">
                <a:latin typeface="+mn-lt"/>
              </a:rPr>
              <a:t>I</a:t>
            </a:r>
            <a:r>
              <a:rPr sz="2800" spc="-505" dirty="0">
                <a:latin typeface="+mn-lt"/>
              </a:rPr>
              <a:t> </a:t>
            </a:r>
            <a:r>
              <a:rPr sz="2800" spc="290" dirty="0">
                <a:latin typeface="+mn-lt"/>
              </a:rPr>
              <a:t>S</a:t>
            </a:r>
            <a:r>
              <a:rPr sz="2800" dirty="0">
                <a:latin typeface="+mn-lt"/>
              </a:rPr>
              <a:t>K</a:t>
            </a:r>
            <a:r>
              <a:rPr sz="2800" spc="-500" dirty="0">
                <a:latin typeface="+mn-lt"/>
              </a:rPr>
              <a:t> </a:t>
            </a:r>
            <a:r>
              <a:rPr sz="2800" dirty="0">
                <a:latin typeface="+mn-lt"/>
              </a:rPr>
              <a:t>I</a:t>
            </a:r>
            <a:r>
              <a:rPr sz="2800" spc="-505" dirty="0">
                <a:latin typeface="+mn-lt"/>
              </a:rPr>
              <a:t> </a:t>
            </a:r>
            <a:r>
              <a:rPr sz="2800" dirty="0">
                <a:latin typeface="+mn-lt"/>
              </a:rPr>
              <a:t>H</a:t>
            </a:r>
            <a:r>
              <a:rPr sz="2800" spc="-500" dirty="0">
                <a:latin typeface="+mn-lt"/>
              </a:rPr>
              <a:t> </a:t>
            </a:r>
            <a:r>
              <a:rPr sz="2800" dirty="0">
                <a:latin typeface="+mn-lt"/>
              </a:rPr>
              <a:t>A</a:t>
            </a:r>
            <a:r>
              <a:rPr sz="2800" spc="-500" dirty="0">
                <a:latin typeface="+mn-lt"/>
              </a:rPr>
              <a:t> </a:t>
            </a:r>
            <a:r>
              <a:rPr sz="2800" dirty="0">
                <a:latin typeface="+mn-lt"/>
              </a:rPr>
              <a:t>R</a:t>
            </a:r>
            <a:r>
              <a:rPr sz="2800" spc="-500" dirty="0">
                <a:latin typeface="+mn-lt"/>
              </a:rPr>
              <a:t> </a:t>
            </a:r>
            <a:r>
              <a:rPr sz="2800" spc="229" dirty="0">
                <a:latin typeface="+mn-lt"/>
              </a:rPr>
              <a:t>J</a:t>
            </a:r>
            <a:r>
              <a:rPr sz="2800" dirty="0">
                <a:latin typeface="+mn-lt"/>
              </a:rPr>
              <a:t>A</a:t>
            </a:r>
            <a:r>
              <a:rPr sz="2800" spc="-500" dirty="0">
                <a:latin typeface="+mn-lt"/>
              </a:rPr>
              <a:t> </a:t>
            </a:r>
            <a:r>
              <a:rPr lang="fi-FI" sz="2800" spc="-500" dirty="0">
                <a:latin typeface="+mn-lt"/>
              </a:rPr>
              <a:t>N </a:t>
            </a:r>
            <a:r>
              <a:rPr sz="2800" spc="290" dirty="0">
                <a:latin typeface="+mn-lt"/>
              </a:rPr>
              <a:t>EL</a:t>
            </a:r>
            <a:r>
              <a:rPr sz="2800" dirty="0">
                <a:latin typeface="+mn-lt"/>
              </a:rPr>
              <a:t>I</a:t>
            </a:r>
            <a:r>
              <a:rPr sz="2800" spc="-505" dirty="0">
                <a:latin typeface="+mn-lt"/>
              </a:rPr>
              <a:t> </a:t>
            </a:r>
            <a:r>
              <a:rPr sz="2800" dirty="0">
                <a:latin typeface="+mn-lt"/>
              </a:rPr>
              <a:t>N</a:t>
            </a:r>
            <a:r>
              <a:rPr sz="2800" spc="-500" dirty="0">
                <a:latin typeface="+mn-lt"/>
              </a:rPr>
              <a:t> </a:t>
            </a:r>
            <a:r>
              <a:rPr sz="2800" dirty="0">
                <a:latin typeface="+mn-lt"/>
              </a:rPr>
              <a:t>K</a:t>
            </a:r>
            <a:r>
              <a:rPr sz="2800" spc="-500" dirty="0">
                <a:latin typeface="+mn-lt"/>
              </a:rPr>
              <a:t> </a:t>
            </a:r>
            <a:r>
              <a:rPr sz="2800" dirty="0">
                <a:latin typeface="+mn-lt"/>
              </a:rPr>
              <a:t>A</a:t>
            </a:r>
            <a:r>
              <a:rPr sz="2800" spc="-500" dirty="0">
                <a:latin typeface="+mn-lt"/>
              </a:rPr>
              <a:t> </a:t>
            </a:r>
            <a:r>
              <a:rPr sz="2800" dirty="0">
                <a:latin typeface="+mn-lt"/>
              </a:rPr>
              <a:t>A</a:t>
            </a:r>
            <a:r>
              <a:rPr sz="2800" spc="-500" dirty="0">
                <a:latin typeface="+mn-lt"/>
              </a:rPr>
              <a:t> </a:t>
            </a:r>
            <a:r>
              <a:rPr sz="2800" dirty="0">
                <a:latin typeface="+mn-lt"/>
              </a:rPr>
              <a:t>R</a:t>
            </a:r>
            <a:r>
              <a:rPr sz="2800" spc="-500" dirty="0">
                <a:latin typeface="+mn-lt"/>
              </a:rPr>
              <a:t> </a:t>
            </a:r>
            <a:r>
              <a:rPr sz="2800" spc="290" dirty="0">
                <a:latin typeface="+mn-lt"/>
              </a:rPr>
              <a:t>E</a:t>
            </a:r>
            <a:r>
              <a:rPr sz="2800" dirty="0">
                <a:latin typeface="+mn-lt"/>
              </a:rPr>
              <a:t>N</a:t>
            </a:r>
            <a:r>
              <a:rPr lang="fi-FI" sz="2800" dirty="0">
                <a:latin typeface="+mn-lt"/>
              </a:rPr>
              <a:t> </a:t>
            </a:r>
            <a:r>
              <a:rPr sz="2800" spc="170" dirty="0">
                <a:latin typeface="+mn-lt"/>
              </a:rPr>
              <a:t>V</a:t>
            </a:r>
            <a:r>
              <a:rPr sz="2800" dirty="0">
                <a:latin typeface="+mn-lt"/>
              </a:rPr>
              <a:t>A</a:t>
            </a:r>
            <a:r>
              <a:rPr sz="2800" spc="-500" dirty="0">
                <a:latin typeface="+mn-lt"/>
              </a:rPr>
              <a:t> </a:t>
            </a:r>
            <a:r>
              <a:rPr sz="2800" dirty="0">
                <a:latin typeface="+mn-lt"/>
              </a:rPr>
              <a:t>I</a:t>
            </a:r>
            <a:r>
              <a:rPr sz="2800" spc="-505" dirty="0">
                <a:latin typeface="+mn-lt"/>
              </a:rPr>
              <a:t> </a:t>
            </a:r>
            <a:r>
              <a:rPr sz="2800" dirty="0">
                <a:latin typeface="+mn-lt"/>
              </a:rPr>
              <a:t>H</a:t>
            </a:r>
            <a:r>
              <a:rPr sz="2800" spc="-500" dirty="0">
                <a:latin typeface="+mn-lt"/>
              </a:rPr>
              <a:t> </a:t>
            </a:r>
            <a:r>
              <a:rPr sz="2800" spc="290" dirty="0">
                <a:latin typeface="+mn-lt"/>
              </a:rPr>
              <a:t>E</a:t>
            </a:r>
            <a:r>
              <a:rPr sz="2800" dirty="0">
                <a:latin typeface="+mn-lt"/>
              </a:rPr>
              <a:t>I</a:t>
            </a:r>
            <a:r>
              <a:rPr sz="2800" spc="-505" dirty="0">
                <a:latin typeface="+mn-lt"/>
              </a:rPr>
              <a:t> </a:t>
            </a:r>
            <a:r>
              <a:rPr sz="2800" dirty="0">
                <a:latin typeface="+mn-lt"/>
              </a:rPr>
              <a:t>D</a:t>
            </a:r>
            <a:r>
              <a:rPr sz="2800" spc="-500" dirty="0">
                <a:latin typeface="+mn-lt"/>
              </a:rPr>
              <a:t> </a:t>
            </a:r>
            <a:r>
              <a:rPr sz="2800" spc="290" dirty="0">
                <a:latin typeface="+mn-lt"/>
              </a:rPr>
              <a:t>E</a:t>
            </a:r>
            <a:r>
              <a:rPr sz="2800" dirty="0">
                <a:latin typeface="+mn-lt"/>
              </a:rPr>
              <a:t>N</a:t>
            </a:r>
            <a:r>
              <a:rPr lang="fi-FI" sz="2800" dirty="0">
                <a:latin typeface="+mn-lt"/>
              </a:rPr>
              <a:t>  </a:t>
            </a:r>
            <a:r>
              <a:rPr sz="2800" spc="170" dirty="0">
                <a:latin typeface="+mn-lt"/>
              </a:rPr>
              <a:t>V</a:t>
            </a:r>
            <a:r>
              <a:rPr sz="2800" dirty="0">
                <a:latin typeface="+mn-lt"/>
              </a:rPr>
              <a:t>A</a:t>
            </a:r>
            <a:r>
              <a:rPr sz="2800" spc="-500" dirty="0">
                <a:latin typeface="+mn-lt"/>
              </a:rPr>
              <a:t> </a:t>
            </a:r>
            <a:r>
              <a:rPr sz="2800" dirty="0">
                <a:latin typeface="+mn-lt"/>
              </a:rPr>
              <a:t>I</a:t>
            </a:r>
            <a:r>
              <a:rPr sz="2800" spc="-505" dirty="0">
                <a:latin typeface="+mn-lt"/>
              </a:rPr>
              <a:t> </a:t>
            </a:r>
            <a:r>
              <a:rPr sz="2800" dirty="0">
                <a:latin typeface="+mn-lt"/>
              </a:rPr>
              <a:t>K</a:t>
            </a:r>
            <a:r>
              <a:rPr sz="2800" spc="-500" dirty="0">
                <a:latin typeface="+mn-lt"/>
              </a:rPr>
              <a:t> </a:t>
            </a:r>
            <a:r>
              <a:rPr sz="2800" dirty="0">
                <a:latin typeface="+mn-lt"/>
              </a:rPr>
              <a:t>U</a:t>
            </a:r>
            <a:r>
              <a:rPr sz="2800" spc="-500" dirty="0">
                <a:latin typeface="+mn-lt"/>
              </a:rPr>
              <a:t> </a:t>
            </a:r>
            <a:r>
              <a:rPr sz="2800" spc="290" dirty="0">
                <a:latin typeface="+mn-lt"/>
              </a:rPr>
              <a:t>T</a:t>
            </a:r>
            <a:r>
              <a:rPr sz="2800" dirty="0">
                <a:latin typeface="+mn-lt"/>
              </a:rPr>
              <a:t>U</a:t>
            </a:r>
            <a:r>
              <a:rPr sz="2800" spc="-500" dirty="0">
                <a:latin typeface="+mn-lt"/>
              </a:rPr>
              <a:t> </a:t>
            </a:r>
            <a:r>
              <a:rPr sz="2800" dirty="0">
                <a:latin typeface="+mn-lt"/>
              </a:rPr>
              <a:t>K</a:t>
            </a:r>
            <a:r>
              <a:rPr sz="2800" spc="-500" dirty="0">
                <a:latin typeface="+mn-lt"/>
              </a:rPr>
              <a:t> </a:t>
            </a:r>
            <a:r>
              <a:rPr sz="2800" spc="290" dirty="0">
                <a:latin typeface="+mn-lt"/>
              </a:rPr>
              <a:t>S</a:t>
            </a:r>
            <a:r>
              <a:rPr lang="fi-FI" sz="2800" spc="290" dirty="0">
                <a:latin typeface="+mn-lt"/>
              </a:rPr>
              <a:t>IA</a:t>
            </a:r>
            <a:r>
              <a:rPr lang="fi-FI" sz="2800" dirty="0">
                <a:latin typeface="+mn-lt"/>
              </a:rPr>
              <a:t> </a:t>
            </a:r>
            <a:r>
              <a:rPr sz="2800" dirty="0">
                <a:latin typeface="+mn-lt"/>
              </a:rPr>
              <a:t>Y</a:t>
            </a:r>
            <a:r>
              <a:rPr sz="2800" spc="-500" dirty="0">
                <a:latin typeface="+mn-lt"/>
              </a:rPr>
              <a:t> </a:t>
            </a:r>
            <a:r>
              <a:rPr sz="2800" dirty="0">
                <a:latin typeface="+mn-lt"/>
              </a:rPr>
              <a:t>M</a:t>
            </a:r>
            <a:r>
              <a:rPr sz="2800" spc="-500" dirty="0">
                <a:latin typeface="+mn-lt"/>
              </a:rPr>
              <a:t> </a:t>
            </a:r>
            <a:r>
              <a:rPr sz="2800" spc="85" dirty="0">
                <a:latin typeface="+mn-lt"/>
              </a:rPr>
              <a:t>P</a:t>
            </a:r>
            <a:r>
              <a:rPr sz="2800" dirty="0">
                <a:latin typeface="+mn-lt"/>
              </a:rPr>
              <a:t>Ä</a:t>
            </a:r>
            <a:r>
              <a:rPr sz="2800" spc="-500" dirty="0">
                <a:latin typeface="+mn-lt"/>
              </a:rPr>
              <a:t> </a:t>
            </a:r>
            <a:r>
              <a:rPr sz="2800" dirty="0">
                <a:latin typeface="+mn-lt"/>
              </a:rPr>
              <a:t>R</a:t>
            </a:r>
            <a:r>
              <a:rPr sz="2800" spc="-500" dirty="0">
                <a:latin typeface="+mn-lt"/>
              </a:rPr>
              <a:t> </a:t>
            </a:r>
            <a:r>
              <a:rPr sz="2800" dirty="0">
                <a:latin typeface="+mn-lt"/>
              </a:rPr>
              <a:t>I</a:t>
            </a:r>
            <a:r>
              <a:rPr sz="2800" spc="-505" dirty="0">
                <a:latin typeface="+mn-lt"/>
              </a:rPr>
              <a:t> </a:t>
            </a:r>
            <a:r>
              <a:rPr sz="2800" spc="290" dirty="0">
                <a:latin typeface="+mn-lt"/>
              </a:rPr>
              <a:t>S</a:t>
            </a:r>
            <a:r>
              <a:rPr sz="2800" spc="204" dirty="0">
                <a:latin typeface="+mn-lt"/>
              </a:rPr>
              <a:t>T</a:t>
            </a:r>
            <a:r>
              <a:rPr sz="2800" dirty="0">
                <a:latin typeface="+mn-lt"/>
              </a:rPr>
              <a:t>Ö</a:t>
            </a:r>
            <a:r>
              <a:rPr sz="2800" spc="-500" dirty="0">
                <a:latin typeface="+mn-lt"/>
              </a:rPr>
              <a:t> </a:t>
            </a:r>
            <a:r>
              <a:rPr sz="2800" dirty="0">
                <a:latin typeface="+mn-lt"/>
              </a:rPr>
              <a:t>Ö</a:t>
            </a:r>
            <a:r>
              <a:rPr sz="2800" spc="-500" dirty="0">
                <a:latin typeface="+mn-lt"/>
              </a:rPr>
              <a:t> </a:t>
            </a:r>
            <a:r>
              <a:rPr sz="2800" dirty="0">
                <a:latin typeface="+mn-lt"/>
              </a:rPr>
              <a:t>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27969" y="1896909"/>
            <a:ext cx="10530428" cy="4297587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340"/>
              </a:spcBef>
              <a:buFont typeface="Wingdings"/>
              <a:buChar char=""/>
              <a:tabLst>
                <a:tab pos="354965" algn="l"/>
                <a:tab pos="355600" algn="l"/>
                <a:tab pos="2962910" algn="l"/>
              </a:tabLst>
            </a:pPr>
            <a:r>
              <a:rPr sz="2000" b="1" spc="-5" dirty="0">
                <a:latin typeface="Arial"/>
                <a:cs typeface="Arial"/>
              </a:rPr>
              <a:t>1.</a:t>
            </a:r>
            <a:r>
              <a:rPr lang="fi-FI" sz="2000" b="1" spc="-5" dirty="0">
                <a:latin typeface="Arial"/>
                <a:cs typeface="Arial"/>
              </a:rPr>
              <a:t> </a:t>
            </a:r>
            <a:r>
              <a:rPr sz="2000" b="1" spc="-5" dirty="0" err="1">
                <a:latin typeface="Arial"/>
                <a:cs typeface="Arial"/>
              </a:rPr>
              <a:t>vaihe</a:t>
            </a:r>
            <a:r>
              <a:rPr sz="2000" b="1" spc="-5" dirty="0">
                <a:latin typeface="Arial"/>
                <a:cs typeface="Arial"/>
              </a:rPr>
              <a:t>: </a:t>
            </a:r>
            <a:r>
              <a:rPr dirty="0">
                <a:latin typeface="Arial"/>
                <a:cs typeface="Arial"/>
              </a:rPr>
              <a:t>Kuljetusauto hakee </a:t>
            </a:r>
            <a:r>
              <a:rPr spc="-5" dirty="0">
                <a:latin typeface="Arial"/>
                <a:cs typeface="Arial"/>
              </a:rPr>
              <a:t>muovinkeräyspisteeltä kierrätetyt muovit </a:t>
            </a:r>
            <a:r>
              <a:rPr dirty="0">
                <a:latin typeface="Arial"/>
                <a:cs typeface="Arial"/>
              </a:rPr>
              <a:t>ja kuljettaa ne </a:t>
            </a:r>
            <a:r>
              <a:rPr spc="-545" dirty="0">
                <a:latin typeface="Arial"/>
                <a:cs typeface="Arial"/>
              </a:rPr>
              <a:t> </a:t>
            </a:r>
            <a:r>
              <a:rPr dirty="0" err="1">
                <a:latin typeface="Arial"/>
                <a:cs typeface="Arial"/>
              </a:rPr>
              <a:t>Fortumin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 err="1">
                <a:latin typeface="Arial"/>
                <a:cs typeface="Arial"/>
              </a:rPr>
              <a:t>Riihimäen-</a:t>
            </a:r>
            <a:r>
              <a:rPr spc="-5" dirty="0" err="1">
                <a:latin typeface="Arial"/>
                <a:cs typeface="Arial"/>
              </a:rPr>
              <a:t>muovinerittelylaitokselle</a:t>
            </a:r>
            <a:r>
              <a:rPr spc="-5" dirty="0">
                <a:latin typeface="Arial"/>
                <a:cs typeface="Arial"/>
              </a:rPr>
              <a:t>. </a:t>
            </a:r>
            <a:r>
              <a:rPr spc="-25" dirty="0">
                <a:latin typeface="Arial"/>
                <a:cs typeface="Arial"/>
              </a:rPr>
              <a:t>Vaihe </a:t>
            </a:r>
            <a:r>
              <a:rPr dirty="0">
                <a:latin typeface="Arial"/>
                <a:cs typeface="Arial"/>
              </a:rPr>
              <a:t>aiheuttaa päästöjä </a:t>
            </a:r>
            <a:r>
              <a:rPr spc="-5" dirty="0">
                <a:latin typeface="Arial"/>
                <a:cs typeface="Arial"/>
              </a:rPr>
              <a:t>ilmaan, </a:t>
            </a:r>
            <a:r>
              <a:rPr dirty="0">
                <a:latin typeface="Arial"/>
                <a:cs typeface="Arial"/>
              </a:rPr>
              <a:t> kuluttaa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tieverkostoa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ja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aiheuttaa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 err="1">
                <a:latin typeface="Arial"/>
                <a:cs typeface="Arial"/>
              </a:rPr>
              <a:t>melua</a:t>
            </a:r>
            <a:r>
              <a:rPr dirty="0">
                <a:latin typeface="Arial"/>
                <a:cs typeface="Arial"/>
              </a:rPr>
              <a:t>.</a:t>
            </a:r>
            <a:endParaRPr lang="fi-FI" dirty="0">
              <a:latin typeface="Arial"/>
              <a:cs typeface="Arial"/>
            </a:endParaRPr>
          </a:p>
          <a:p>
            <a:pPr marL="12700" marR="5080">
              <a:lnSpc>
                <a:spcPct val="90000"/>
              </a:lnSpc>
              <a:spcBef>
                <a:spcPts val="340"/>
              </a:spcBef>
              <a:tabLst>
                <a:tab pos="354965" algn="l"/>
                <a:tab pos="355600" algn="l"/>
                <a:tab pos="2962910" algn="l"/>
              </a:tabLst>
            </a:pPr>
            <a:endParaRPr dirty="0">
              <a:latin typeface="Arial"/>
              <a:cs typeface="Arial"/>
            </a:endParaRPr>
          </a:p>
          <a:p>
            <a:pPr marL="355600" marR="400685" indent="-342900">
              <a:lnSpc>
                <a:spcPts val="2160"/>
              </a:lnSpc>
              <a:spcBef>
                <a:spcPts val="635"/>
              </a:spcBef>
              <a:buFont typeface="Wingdings"/>
              <a:buChar char=""/>
              <a:tabLst>
                <a:tab pos="354965" algn="l"/>
                <a:tab pos="355600" algn="l"/>
                <a:tab pos="1736725" algn="l"/>
                <a:tab pos="3173730" algn="l"/>
                <a:tab pos="4117340" algn="l"/>
                <a:tab pos="5429250" algn="l"/>
                <a:tab pos="8780145" algn="l"/>
              </a:tabLst>
            </a:pPr>
            <a:r>
              <a:rPr sz="2000" b="1" dirty="0">
                <a:latin typeface="Arial"/>
                <a:cs typeface="Arial"/>
              </a:rPr>
              <a:t>2.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vaihe: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Fortumin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 err="1">
                <a:latin typeface="Arial"/>
                <a:cs typeface="Arial"/>
              </a:rPr>
              <a:t>Riihimäen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-</a:t>
            </a:r>
            <a:r>
              <a:rPr spc="-5" dirty="0" err="1">
                <a:latin typeface="Arial"/>
                <a:cs typeface="Arial"/>
              </a:rPr>
              <a:t>muovinerittelylaitoksella</a:t>
            </a:r>
            <a:r>
              <a:rPr spc="55" dirty="0">
                <a:latin typeface="Arial"/>
                <a:cs typeface="Arial"/>
              </a:rPr>
              <a:t> </a:t>
            </a:r>
            <a:r>
              <a:rPr spc="-5" dirty="0" err="1">
                <a:latin typeface="Arial"/>
                <a:cs typeface="Arial"/>
              </a:rPr>
              <a:t>muovilaadut</a:t>
            </a:r>
            <a:r>
              <a:rPr lang="fi-FI" spc="-5" dirty="0">
                <a:latin typeface="Arial"/>
                <a:cs typeface="Arial"/>
              </a:rPr>
              <a:t> </a:t>
            </a:r>
            <a:r>
              <a:rPr dirty="0" err="1">
                <a:latin typeface="Arial"/>
                <a:cs typeface="Arial"/>
              </a:rPr>
              <a:t>lajitellaan</a:t>
            </a:r>
            <a:r>
              <a:rPr dirty="0">
                <a:latin typeface="Arial"/>
                <a:cs typeface="Arial"/>
              </a:rPr>
              <a:t>, </a:t>
            </a:r>
            <a:r>
              <a:rPr spc="-545" dirty="0">
                <a:latin typeface="Arial"/>
                <a:cs typeface="Arial"/>
              </a:rPr>
              <a:t> </a:t>
            </a:r>
            <a:r>
              <a:rPr dirty="0" err="1">
                <a:latin typeface="Arial"/>
                <a:cs typeface="Arial"/>
              </a:rPr>
              <a:t>pestään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ja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dirty="0" err="1">
                <a:latin typeface="Arial"/>
                <a:cs typeface="Arial"/>
              </a:rPr>
              <a:t>käsitellään</a:t>
            </a:r>
            <a:r>
              <a:rPr dirty="0">
                <a:latin typeface="Arial"/>
                <a:cs typeface="Arial"/>
              </a:rPr>
              <a:t>	</a:t>
            </a:r>
            <a:r>
              <a:rPr spc="-5" dirty="0" err="1">
                <a:latin typeface="Arial"/>
                <a:cs typeface="Arial"/>
              </a:rPr>
              <a:t>muovituotannolle</a:t>
            </a:r>
            <a:r>
              <a:rPr lang="fi-FI" spc="-5" dirty="0">
                <a:latin typeface="Arial"/>
                <a:cs typeface="Arial"/>
              </a:rPr>
              <a:t> </a:t>
            </a:r>
            <a:r>
              <a:rPr spc="-5" dirty="0" err="1">
                <a:latin typeface="Arial"/>
                <a:cs typeface="Arial"/>
              </a:rPr>
              <a:t>sopivaan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muotoon. </a:t>
            </a:r>
            <a:r>
              <a:rPr spc="-25" dirty="0">
                <a:latin typeface="Arial"/>
                <a:cs typeface="Arial"/>
              </a:rPr>
              <a:t>Vaihe </a:t>
            </a:r>
            <a:r>
              <a:rPr dirty="0">
                <a:latin typeface="Arial"/>
                <a:cs typeface="Arial"/>
              </a:rPr>
              <a:t>aiheuttaa 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ympäristölle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kuormitusta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kuluttaen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energiaa,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vettä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ja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materiaaleja.</a:t>
            </a:r>
            <a:r>
              <a:rPr spc="-4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Sivutuotteena </a:t>
            </a:r>
            <a:r>
              <a:rPr spc="-54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syntyy</a:t>
            </a:r>
            <a:r>
              <a:rPr spc="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muun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muassa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 err="1">
                <a:latin typeface="Arial"/>
                <a:cs typeface="Arial"/>
              </a:rPr>
              <a:t>jätettä</a:t>
            </a:r>
            <a:r>
              <a:rPr dirty="0">
                <a:latin typeface="Arial"/>
                <a:cs typeface="Arial"/>
              </a:rPr>
              <a:t>.</a:t>
            </a:r>
            <a:endParaRPr lang="fi-FI" dirty="0">
              <a:latin typeface="Arial"/>
              <a:cs typeface="Arial"/>
            </a:endParaRPr>
          </a:p>
          <a:p>
            <a:pPr marL="12700" marR="400685">
              <a:lnSpc>
                <a:spcPts val="2160"/>
              </a:lnSpc>
              <a:spcBef>
                <a:spcPts val="635"/>
              </a:spcBef>
              <a:tabLst>
                <a:tab pos="354965" algn="l"/>
                <a:tab pos="355600" algn="l"/>
                <a:tab pos="1736725" algn="l"/>
                <a:tab pos="3173730" algn="l"/>
                <a:tab pos="4117340" algn="l"/>
                <a:tab pos="5429250" algn="l"/>
                <a:tab pos="8780145" algn="l"/>
              </a:tabLst>
            </a:pPr>
            <a:endParaRPr dirty="0">
              <a:latin typeface="Arial"/>
              <a:cs typeface="Arial"/>
            </a:endParaRPr>
          </a:p>
          <a:p>
            <a:pPr marL="355600" marR="513715" indent="-342900" algn="just">
              <a:lnSpc>
                <a:spcPts val="2160"/>
              </a:lnSpc>
              <a:spcBef>
                <a:spcPts val="600"/>
              </a:spcBef>
              <a:buFont typeface="Wingdings"/>
              <a:buChar char=""/>
              <a:tabLst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3. </a:t>
            </a:r>
            <a:r>
              <a:rPr sz="2000" b="1" spc="-5" dirty="0">
                <a:latin typeface="Arial"/>
                <a:cs typeface="Arial"/>
              </a:rPr>
              <a:t>vaihe: </a:t>
            </a:r>
            <a:r>
              <a:rPr sz="1600" dirty="0">
                <a:latin typeface="Arial"/>
                <a:cs typeface="Arial"/>
              </a:rPr>
              <a:t>Kuljetusauto </a:t>
            </a:r>
            <a:r>
              <a:rPr sz="1600" spc="-10" dirty="0">
                <a:latin typeface="Arial"/>
                <a:cs typeface="Arial"/>
              </a:rPr>
              <a:t>vie </a:t>
            </a:r>
            <a:r>
              <a:rPr sz="1600" dirty="0">
                <a:latin typeface="Arial"/>
                <a:cs typeface="Arial"/>
              </a:rPr>
              <a:t>muokatun materiaalin Kokemäen tehtaalle. Aiheuttaa 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hiilidioksiinipäästöjä,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vaikuttaa</a:t>
            </a:r>
            <a:r>
              <a:rPr sz="1600" dirty="0">
                <a:latin typeface="Arial"/>
                <a:cs typeface="Arial"/>
              </a:rPr>
              <a:t> ilman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laatuun,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kuluttaa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tieverkostoja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sekä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muun </a:t>
            </a:r>
            <a:r>
              <a:rPr sz="1600" spc="-5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muassa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 err="1">
                <a:latin typeface="Arial"/>
                <a:cs typeface="Arial"/>
              </a:rPr>
              <a:t>meluhaittoja</a:t>
            </a:r>
            <a:r>
              <a:rPr sz="1600" dirty="0">
                <a:latin typeface="Arial"/>
                <a:cs typeface="Arial"/>
              </a:rPr>
              <a:t>.</a:t>
            </a:r>
            <a:endParaRPr lang="fi-FI" sz="1600" dirty="0">
              <a:latin typeface="Arial"/>
              <a:cs typeface="Arial"/>
            </a:endParaRPr>
          </a:p>
          <a:p>
            <a:pPr marL="12700" marR="513715" algn="just">
              <a:lnSpc>
                <a:spcPts val="2160"/>
              </a:lnSpc>
              <a:spcBef>
                <a:spcPts val="600"/>
              </a:spcBef>
              <a:tabLst>
                <a:tab pos="355600" algn="l"/>
              </a:tabLst>
            </a:pPr>
            <a:endParaRPr sz="1600" dirty="0">
              <a:latin typeface="Arial"/>
              <a:cs typeface="Arial"/>
            </a:endParaRPr>
          </a:p>
          <a:p>
            <a:pPr marL="355600" marR="55244" indent="-342900">
              <a:lnSpc>
                <a:spcPct val="90100"/>
              </a:lnSpc>
              <a:spcBef>
                <a:spcPts val="56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4.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vaihe: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Kokemäen tehtaalla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sopivaksi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muokatusta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kierrätysmuovista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valmistetaan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vaihtopäätiskiharjoja</a:t>
            </a:r>
            <a:r>
              <a:rPr sz="2000" dirty="0">
                <a:latin typeface="Arial"/>
                <a:cs typeface="Arial"/>
              </a:rPr>
              <a:t>. </a:t>
            </a:r>
            <a:r>
              <a:rPr sz="2000" spc="-25" dirty="0">
                <a:latin typeface="Arial"/>
                <a:cs typeface="Arial"/>
              </a:rPr>
              <a:t>Vaihe </a:t>
            </a:r>
            <a:r>
              <a:rPr sz="2000" dirty="0">
                <a:latin typeface="Arial"/>
                <a:cs typeface="Arial"/>
              </a:rPr>
              <a:t>aiheuttaa </a:t>
            </a:r>
            <a:r>
              <a:rPr sz="2000" spc="-10" dirty="0">
                <a:latin typeface="Arial"/>
                <a:cs typeface="Arial"/>
              </a:rPr>
              <a:t>myös </a:t>
            </a:r>
            <a:r>
              <a:rPr sz="2000" dirty="0">
                <a:latin typeface="Arial"/>
                <a:cs typeface="Arial"/>
              </a:rPr>
              <a:t>hiilidioksiinipäästöjä,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mahdollisia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haittavaikutuksia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lähiympäristöön, </a:t>
            </a:r>
            <a:r>
              <a:rPr sz="2000" dirty="0">
                <a:latin typeface="Arial"/>
                <a:cs typeface="Arial"/>
              </a:rPr>
              <a:t>kuluttaa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energiaa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vett</a:t>
            </a:r>
            <a:r>
              <a:rPr spc="-5" dirty="0">
                <a:latin typeface="Arial"/>
                <a:cs typeface="Arial"/>
              </a:rPr>
              <a:t>ä.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C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2848" y="260350"/>
            <a:ext cx="11829415" cy="6498590"/>
            <a:chOff x="181355" y="179831"/>
            <a:chExt cx="11829415" cy="6498590"/>
          </a:xfrm>
        </p:grpSpPr>
        <p:sp>
          <p:nvSpPr>
            <p:cNvPr id="4" name="object 4"/>
            <p:cNvSpPr/>
            <p:nvPr/>
          </p:nvSpPr>
          <p:spPr>
            <a:xfrm>
              <a:off x="181355" y="179831"/>
              <a:ext cx="11829415" cy="6498590"/>
            </a:xfrm>
            <a:custGeom>
              <a:avLst/>
              <a:gdLst/>
              <a:ahLst/>
              <a:cxnLst/>
              <a:rect l="l" t="t" r="r" b="b"/>
              <a:pathLst>
                <a:path w="11829415" h="6498590">
                  <a:moveTo>
                    <a:pt x="11829288" y="0"/>
                  </a:moveTo>
                  <a:lnTo>
                    <a:pt x="0" y="0"/>
                  </a:lnTo>
                  <a:lnTo>
                    <a:pt x="0" y="6498336"/>
                  </a:lnTo>
                  <a:lnTo>
                    <a:pt x="11829288" y="6498336"/>
                  </a:lnTo>
                  <a:lnTo>
                    <a:pt x="11829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59667" y="6281928"/>
              <a:ext cx="815340" cy="27584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677904" y="26035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47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67635" y="695037"/>
            <a:ext cx="887984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5695" marR="5080" indent="-1103630" algn="ctr">
              <a:lnSpc>
                <a:spcPct val="100000"/>
              </a:lnSpc>
              <a:spcBef>
                <a:spcPts val="95"/>
              </a:spcBef>
              <a:tabLst>
                <a:tab pos="4472940" algn="l"/>
                <a:tab pos="5925185" algn="l"/>
              </a:tabLst>
            </a:pPr>
            <a:r>
              <a:rPr sz="2400" spc="130" dirty="0"/>
              <a:t>V</a:t>
            </a:r>
            <a:r>
              <a:rPr sz="2400" spc="285" dirty="0"/>
              <a:t>A</a:t>
            </a:r>
            <a:r>
              <a:rPr sz="2400" spc="295" dirty="0"/>
              <a:t>I</a:t>
            </a:r>
            <a:r>
              <a:rPr sz="2400" spc="290" dirty="0"/>
              <a:t>H</a:t>
            </a:r>
            <a:r>
              <a:rPr sz="2400" spc="190" dirty="0"/>
              <a:t>T</a:t>
            </a:r>
            <a:r>
              <a:rPr sz="2400" spc="290" dirty="0"/>
              <a:t>O</a:t>
            </a:r>
            <a:r>
              <a:rPr sz="2400" spc="45" dirty="0"/>
              <a:t>P</a:t>
            </a:r>
            <a:r>
              <a:rPr sz="2400" spc="285" dirty="0"/>
              <a:t>Ä</a:t>
            </a:r>
            <a:r>
              <a:rPr sz="2400" spc="95" dirty="0"/>
              <a:t>Ä</a:t>
            </a:r>
            <a:r>
              <a:rPr sz="2400" spc="285" dirty="0"/>
              <a:t>T</a:t>
            </a:r>
            <a:r>
              <a:rPr sz="2400" spc="295" dirty="0"/>
              <a:t>I</a:t>
            </a:r>
            <a:r>
              <a:rPr sz="2400" spc="285" dirty="0"/>
              <a:t>S</a:t>
            </a:r>
            <a:r>
              <a:rPr sz="2400" spc="290" dirty="0"/>
              <a:t>K</a:t>
            </a:r>
            <a:r>
              <a:rPr sz="2400" spc="305" dirty="0"/>
              <a:t>I</a:t>
            </a:r>
            <a:r>
              <a:rPr sz="2400" spc="290" dirty="0"/>
              <a:t>H</a:t>
            </a:r>
            <a:r>
              <a:rPr sz="2400" spc="285" dirty="0"/>
              <a:t>A</a:t>
            </a:r>
            <a:r>
              <a:rPr sz="2400" spc="300" dirty="0"/>
              <a:t>R</a:t>
            </a:r>
            <a:r>
              <a:rPr sz="2400" spc="215" dirty="0"/>
              <a:t>J</a:t>
            </a:r>
            <a:r>
              <a:rPr sz="2400" spc="300" dirty="0"/>
              <a:t>A</a:t>
            </a:r>
            <a:r>
              <a:rPr sz="2400" spc="-5" dirty="0"/>
              <a:t>N</a:t>
            </a:r>
            <a:r>
              <a:rPr lang="fi-FI" sz="2400" spc="-5" dirty="0"/>
              <a:t> </a:t>
            </a:r>
            <a:r>
              <a:rPr sz="2400" spc="285" dirty="0"/>
              <a:t>EL</a:t>
            </a:r>
            <a:r>
              <a:rPr sz="2400" spc="295" dirty="0"/>
              <a:t>I</a:t>
            </a:r>
            <a:r>
              <a:rPr sz="2400" spc="290" dirty="0"/>
              <a:t>NK</a:t>
            </a:r>
            <a:r>
              <a:rPr sz="2400" spc="285" dirty="0"/>
              <a:t>AARE</a:t>
            </a:r>
            <a:r>
              <a:rPr sz="2400" spc="-5" dirty="0"/>
              <a:t>N </a:t>
            </a:r>
            <a:r>
              <a:rPr lang="fi-FI" sz="2400" spc="-5" dirty="0"/>
              <a:t> </a:t>
            </a:r>
            <a:br>
              <a:rPr lang="fi-FI" sz="2400" spc="-5" dirty="0"/>
            </a:br>
            <a:r>
              <a:rPr sz="2400" spc="245" dirty="0"/>
              <a:t>VAIKUTUKSIA</a:t>
            </a:r>
            <a:r>
              <a:rPr lang="fi-FI" sz="2400" spc="245" dirty="0"/>
              <a:t> </a:t>
            </a:r>
            <a:r>
              <a:rPr sz="2400" spc="229" dirty="0"/>
              <a:t>YMPÄRISTÖÖN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8677" y="1951482"/>
            <a:ext cx="10501630" cy="456727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427355" indent="-342900">
              <a:lnSpc>
                <a:spcPts val="2160"/>
              </a:lnSpc>
              <a:spcBef>
                <a:spcPts val="3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Arial"/>
                <a:cs typeface="Arial"/>
              </a:rPr>
              <a:t>5.</a:t>
            </a:r>
            <a:r>
              <a:rPr lang="fi-FI" sz="2000" b="1" spc="-5" dirty="0">
                <a:latin typeface="Arial"/>
                <a:cs typeface="Arial"/>
              </a:rPr>
              <a:t> </a:t>
            </a:r>
            <a:r>
              <a:rPr sz="2000" b="1" spc="-5" dirty="0" err="1">
                <a:latin typeface="Arial"/>
                <a:cs typeface="Arial"/>
              </a:rPr>
              <a:t>vaihe</a:t>
            </a:r>
            <a:r>
              <a:rPr sz="2000" b="1" spc="-5" dirty="0">
                <a:latin typeface="Arial"/>
                <a:cs typeface="Arial"/>
              </a:rPr>
              <a:t>: </a:t>
            </a:r>
            <a:r>
              <a:rPr sz="2000" spc="-5" dirty="0">
                <a:latin typeface="Arial"/>
                <a:cs typeface="Arial"/>
              </a:rPr>
              <a:t>valmiit kierrätysmuovista valmistetut </a:t>
            </a:r>
            <a:r>
              <a:rPr sz="2000" dirty="0">
                <a:latin typeface="Arial"/>
                <a:cs typeface="Arial"/>
              </a:rPr>
              <a:t>vaihtopäätiskiharjat kuljetetaan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kauppoihin ja verkkokauppojen </a:t>
            </a:r>
            <a:r>
              <a:rPr sz="2000" spc="-5" dirty="0">
                <a:latin typeface="Arial"/>
                <a:cs typeface="Arial"/>
              </a:rPr>
              <a:t>varastoihin. </a:t>
            </a:r>
            <a:r>
              <a:rPr sz="2000" dirty="0">
                <a:latin typeface="Arial"/>
                <a:cs typeface="Arial"/>
              </a:rPr>
              <a:t>Kuljetukset aiheuttavat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hiilidioksiinipäästöjä, vaikuttavat </a:t>
            </a:r>
            <a:r>
              <a:rPr sz="2000" dirty="0">
                <a:latin typeface="Arial"/>
                <a:cs typeface="Arial"/>
              </a:rPr>
              <a:t>ilmanlaatuun, mahdollisesti </a:t>
            </a:r>
            <a:r>
              <a:rPr sz="2000" spc="-5" dirty="0">
                <a:latin typeface="Arial"/>
                <a:cs typeface="Arial"/>
              </a:rPr>
              <a:t>vesistöjen </a:t>
            </a:r>
            <a:r>
              <a:rPr sz="2000" dirty="0">
                <a:latin typeface="Arial"/>
                <a:cs typeface="Arial"/>
              </a:rPr>
              <a:t>laatuun,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kuluttavat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tieverkostoa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aiheuttavat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melu-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maisemahaittoja.</a:t>
            </a:r>
          </a:p>
          <a:p>
            <a:pPr marL="355600" marR="5080" indent="-342900">
              <a:lnSpc>
                <a:spcPts val="2160"/>
              </a:lnSpc>
              <a:spcBef>
                <a:spcPts val="6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Arial"/>
                <a:cs typeface="Arial"/>
              </a:rPr>
              <a:t>6.</a:t>
            </a:r>
            <a:r>
              <a:rPr lang="fi-FI" sz="2000" b="1" spc="-5" dirty="0">
                <a:latin typeface="Arial"/>
                <a:cs typeface="Arial"/>
              </a:rPr>
              <a:t> </a:t>
            </a:r>
            <a:r>
              <a:rPr sz="2000" b="1" spc="-5" dirty="0" err="1">
                <a:latin typeface="Arial"/>
                <a:cs typeface="Arial"/>
              </a:rPr>
              <a:t>vaihe</a:t>
            </a:r>
            <a:r>
              <a:rPr sz="2000" b="1" spc="-5" dirty="0">
                <a:latin typeface="Arial"/>
                <a:cs typeface="Arial"/>
              </a:rPr>
              <a:t>: </a:t>
            </a:r>
            <a:r>
              <a:rPr sz="2000" dirty="0">
                <a:latin typeface="Arial"/>
                <a:cs typeface="Arial"/>
              </a:rPr>
              <a:t>asiakkaat </a:t>
            </a:r>
            <a:r>
              <a:rPr sz="2000" spc="-5" dirty="0">
                <a:latin typeface="Arial"/>
                <a:cs typeface="Arial"/>
              </a:rPr>
              <a:t>ostavat </a:t>
            </a:r>
            <a:r>
              <a:rPr sz="2000" dirty="0">
                <a:latin typeface="Arial"/>
                <a:cs typeface="Arial"/>
              </a:rPr>
              <a:t>tuotteet, </a:t>
            </a:r>
            <a:r>
              <a:rPr sz="2000" spc="-5" dirty="0">
                <a:latin typeface="Arial"/>
                <a:cs typeface="Arial"/>
              </a:rPr>
              <a:t>joita käytetään </a:t>
            </a:r>
            <a:r>
              <a:rPr sz="2000" dirty="0">
                <a:latin typeface="Arial"/>
                <a:cs typeface="Arial"/>
              </a:rPr>
              <a:t>kotitalouksissa, kouluissa,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sairaaloissa,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virastoissa,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yrityksissä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jne.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Käytön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aikana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kulutetaan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vettä,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energiaa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ja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materiaaleja.</a:t>
            </a:r>
          </a:p>
          <a:p>
            <a:pPr marL="355600" marR="64769" indent="-342900">
              <a:lnSpc>
                <a:spcPct val="90000"/>
              </a:lnSpc>
              <a:spcBef>
                <a:spcPts val="57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Arial"/>
                <a:cs typeface="Arial"/>
              </a:rPr>
              <a:t>7.</a:t>
            </a:r>
            <a:r>
              <a:rPr lang="fi-FI" sz="2000" b="1" spc="-5" dirty="0">
                <a:latin typeface="Arial"/>
                <a:cs typeface="Arial"/>
              </a:rPr>
              <a:t> </a:t>
            </a:r>
            <a:r>
              <a:rPr sz="2000" b="1" spc="-5" dirty="0" err="1">
                <a:latin typeface="Arial"/>
                <a:cs typeface="Arial"/>
              </a:rPr>
              <a:t>vaihe</a:t>
            </a:r>
            <a:r>
              <a:rPr sz="2000" b="1" spc="-5" dirty="0">
                <a:latin typeface="Arial"/>
                <a:cs typeface="Arial"/>
              </a:rPr>
              <a:t>: </a:t>
            </a:r>
            <a:r>
              <a:rPr sz="2000" spc="-5" dirty="0">
                <a:latin typeface="Arial"/>
                <a:cs typeface="Arial"/>
              </a:rPr>
              <a:t>Käytöstä poistettavat </a:t>
            </a:r>
            <a:r>
              <a:rPr sz="2000" dirty="0">
                <a:latin typeface="Arial"/>
                <a:cs typeface="Arial"/>
              </a:rPr>
              <a:t>vaihtopäätiskiharjat </a:t>
            </a:r>
            <a:r>
              <a:rPr sz="2000" spc="-5" dirty="0">
                <a:latin typeface="Arial"/>
                <a:cs typeface="Arial"/>
              </a:rPr>
              <a:t>lajitellaan </a:t>
            </a:r>
            <a:r>
              <a:rPr sz="2000" spc="5" dirty="0">
                <a:latin typeface="Arial"/>
                <a:cs typeface="Arial"/>
              </a:rPr>
              <a:t>sekä- </a:t>
            </a:r>
            <a:r>
              <a:rPr sz="2000" dirty="0">
                <a:latin typeface="Arial"/>
                <a:cs typeface="Arial"/>
              </a:rPr>
              <a:t>tai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energiajätteisiin. Pääkaupunkiseudulla ne </a:t>
            </a:r>
            <a:r>
              <a:rPr sz="2000" spc="-5" dirty="0">
                <a:latin typeface="Arial"/>
                <a:cs typeface="Arial"/>
              </a:rPr>
              <a:t>päätyvät </a:t>
            </a:r>
            <a:r>
              <a:rPr sz="2000" spc="-15" dirty="0">
                <a:latin typeface="Arial"/>
                <a:cs typeface="Arial"/>
              </a:rPr>
              <a:t>Vantaan </a:t>
            </a:r>
            <a:r>
              <a:rPr sz="2000" spc="-5" dirty="0">
                <a:latin typeface="Arial"/>
                <a:cs typeface="Arial"/>
              </a:rPr>
              <a:t>jätteenpolttolaitokselle,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josta polttamisen sivutuotteena </a:t>
            </a:r>
            <a:r>
              <a:rPr sz="2000" spc="-10" dirty="0">
                <a:latin typeface="Arial"/>
                <a:cs typeface="Arial"/>
              </a:rPr>
              <a:t>syntyy </a:t>
            </a:r>
            <a:r>
              <a:rPr sz="2000" dirty="0">
                <a:latin typeface="Arial"/>
                <a:cs typeface="Arial"/>
              </a:rPr>
              <a:t>lämpöä. Poltetusta jätteestä </a:t>
            </a:r>
            <a:r>
              <a:rPr sz="2000" spc="-10" dirty="0">
                <a:latin typeface="Arial"/>
                <a:cs typeface="Arial"/>
              </a:rPr>
              <a:t>syntyy </a:t>
            </a:r>
            <a:r>
              <a:rPr sz="2000" dirty="0">
                <a:latin typeface="Arial"/>
                <a:cs typeface="Arial"/>
              </a:rPr>
              <a:t>tuhkaa,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joka on </a:t>
            </a:r>
            <a:r>
              <a:rPr sz="2000" spc="-5" dirty="0">
                <a:latin typeface="Arial"/>
                <a:cs typeface="Arial"/>
              </a:rPr>
              <a:t>ympäristölle haitallista </a:t>
            </a:r>
            <a:r>
              <a:rPr sz="2000" dirty="0">
                <a:latin typeface="Arial"/>
                <a:cs typeface="Arial"/>
              </a:rPr>
              <a:t>ja se säilötään sen </a:t>
            </a:r>
            <a:r>
              <a:rPr sz="2000" spc="-5" dirty="0">
                <a:latin typeface="Arial"/>
                <a:cs typeface="Arial"/>
              </a:rPr>
              <a:t>vuoksi </a:t>
            </a:r>
            <a:r>
              <a:rPr sz="2000" dirty="0">
                <a:latin typeface="Arial"/>
                <a:cs typeface="Arial"/>
              </a:rPr>
              <a:t>maanalle. Lajitellaan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sekajätteisiin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tai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energiajätteisiin.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 dirty="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b="1" dirty="0">
                <a:latin typeface="Arial"/>
                <a:cs typeface="Arial"/>
              </a:rPr>
              <a:t>-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Soveltuisi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materiaalina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uudelleen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kierrätettäväksi,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mutta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Suomessa </a:t>
            </a:r>
            <a:r>
              <a:rPr lang="fi-FI" dirty="0">
                <a:latin typeface="Arial"/>
                <a:cs typeface="Arial"/>
              </a:rPr>
              <a:t>ei</a:t>
            </a:r>
            <a:r>
              <a:rPr lang="fi-FI" spc="-30" dirty="0">
                <a:latin typeface="Arial"/>
                <a:cs typeface="Arial"/>
              </a:rPr>
              <a:t> </a:t>
            </a:r>
            <a:r>
              <a:rPr lang="fi-FI" spc="-10" dirty="0">
                <a:latin typeface="Arial"/>
                <a:cs typeface="Arial"/>
              </a:rPr>
              <a:t>vielä ole</a:t>
            </a:r>
            <a:endParaRPr lang="fi-FI" dirty="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lang="fi-FI" dirty="0">
                <a:latin typeface="Arial"/>
                <a:cs typeface="Arial"/>
              </a:rPr>
              <a:t>  </a:t>
            </a:r>
            <a:r>
              <a:rPr dirty="0" err="1">
                <a:latin typeface="Arial"/>
                <a:cs typeface="Arial"/>
              </a:rPr>
              <a:t>mahdollista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kierrättää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kovia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muoveja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84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81355" y="179831"/>
            <a:ext cx="11829415" cy="6498590"/>
            <a:chOff x="181355" y="179831"/>
            <a:chExt cx="11829415" cy="6498590"/>
          </a:xfrm>
        </p:grpSpPr>
        <p:sp>
          <p:nvSpPr>
            <p:cNvPr id="4" name="object 4"/>
            <p:cNvSpPr/>
            <p:nvPr/>
          </p:nvSpPr>
          <p:spPr>
            <a:xfrm>
              <a:off x="181355" y="179831"/>
              <a:ext cx="11829415" cy="6498590"/>
            </a:xfrm>
            <a:custGeom>
              <a:avLst/>
              <a:gdLst/>
              <a:ahLst/>
              <a:cxnLst/>
              <a:rect l="l" t="t" r="r" b="b"/>
              <a:pathLst>
                <a:path w="11829415" h="6498590">
                  <a:moveTo>
                    <a:pt x="11829288" y="0"/>
                  </a:moveTo>
                  <a:lnTo>
                    <a:pt x="0" y="0"/>
                  </a:lnTo>
                  <a:lnTo>
                    <a:pt x="0" y="6498336"/>
                  </a:lnTo>
                  <a:lnTo>
                    <a:pt x="11829288" y="6498336"/>
                  </a:lnTo>
                  <a:lnTo>
                    <a:pt x="11829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59667" y="6281928"/>
              <a:ext cx="815340" cy="27584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677904" y="26035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48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2406" y="761237"/>
            <a:ext cx="7571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17825" algn="l"/>
                <a:tab pos="5067935" algn="l"/>
              </a:tabLst>
            </a:pPr>
            <a:r>
              <a:rPr spc="260" dirty="0"/>
              <a:t>ESIMERKKI,	</a:t>
            </a:r>
            <a:r>
              <a:rPr spc="210" dirty="0"/>
              <a:t>PAPERIN	</a:t>
            </a:r>
            <a:r>
              <a:rPr spc="254" dirty="0"/>
              <a:t>ELINKAARI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8572" y="6432296"/>
            <a:ext cx="5861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28.5.2021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98520" y="1456944"/>
            <a:ext cx="5394960" cy="46512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3462" y="0"/>
            <a:ext cx="11620500" cy="6858000"/>
            <a:chOff x="283462" y="0"/>
            <a:chExt cx="116205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92439" y="0"/>
              <a:ext cx="3476244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61188" y="364236"/>
              <a:ext cx="11470005" cy="6132830"/>
            </a:xfrm>
            <a:custGeom>
              <a:avLst/>
              <a:gdLst/>
              <a:ahLst/>
              <a:cxnLst/>
              <a:rect l="l" t="t" r="r" b="b"/>
              <a:pathLst>
                <a:path w="11470005" h="6132830">
                  <a:moveTo>
                    <a:pt x="0" y="6132576"/>
                  </a:moveTo>
                  <a:lnTo>
                    <a:pt x="11469624" y="6132576"/>
                  </a:lnTo>
                  <a:lnTo>
                    <a:pt x="11469624" y="0"/>
                  </a:lnTo>
                  <a:lnTo>
                    <a:pt x="0" y="0"/>
                  </a:lnTo>
                  <a:lnTo>
                    <a:pt x="0" y="6132576"/>
                  </a:lnTo>
                  <a:close/>
                </a:path>
              </a:pathLst>
            </a:custGeom>
            <a:ln w="889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725402" y="69850"/>
            <a:ext cx="1543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5" dirty="0">
                <a:latin typeface="Arial"/>
                <a:cs typeface="Arial"/>
              </a:rPr>
              <a:t>4</a:t>
            </a:r>
            <a:r>
              <a:rPr sz="900" spc="-10" dirty="0">
                <a:latin typeface="Georgia"/>
                <a:cs typeface="Georgia"/>
              </a:rPr>
              <a:t>4</a:t>
            </a:r>
            <a:r>
              <a:rPr sz="900" spc="-505" dirty="0">
                <a:latin typeface="Arial"/>
                <a:cs typeface="Arial"/>
              </a:rPr>
              <a:t>9</a:t>
            </a:r>
            <a:r>
              <a:rPr sz="900" spc="-5" dirty="0">
                <a:latin typeface="Georgia"/>
                <a:cs typeface="Georgia"/>
              </a:rPr>
              <a:t>9</a:t>
            </a:r>
            <a:endParaRPr sz="9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3799" y="6624415"/>
            <a:ext cx="5861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28.5.2021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8068" y="770000"/>
            <a:ext cx="4864735" cy="745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315"/>
              </a:lnSpc>
              <a:spcBef>
                <a:spcPts val="95"/>
              </a:spcBef>
            </a:pPr>
            <a:r>
              <a:rPr sz="4000" spc="250" dirty="0"/>
              <a:t>ELINKAARIAJATTELU</a:t>
            </a:r>
          </a:p>
          <a:p>
            <a:pPr marL="12700">
              <a:lnSpc>
                <a:spcPts val="2355"/>
              </a:lnSpc>
            </a:pPr>
            <a:r>
              <a:rPr sz="2000" b="1" dirty="0">
                <a:latin typeface="Arial"/>
                <a:cs typeface="Arial"/>
              </a:rPr>
              <a:t>Miksi?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677" y="1811225"/>
            <a:ext cx="6962140" cy="370840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800" spc="-5" dirty="0">
                <a:latin typeface="Arial"/>
                <a:cs typeface="Arial"/>
              </a:rPr>
              <a:t>Lakivaatimukset</a:t>
            </a:r>
            <a:endParaRPr sz="1800" dirty="0">
              <a:latin typeface="Arial"/>
              <a:cs typeface="Arial"/>
            </a:endParaRPr>
          </a:p>
          <a:p>
            <a:pPr marL="870585" marR="5080" lvl="1" indent="-457834">
              <a:lnSpc>
                <a:spcPct val="80100"/>
              </a:lnSpc>
              <a:spcBef>
                <a:spcPts val="595"/>
              </a:spcBef>
              <a:buChar char="•"/>
              <a:tabLst>
                <a:tab pos="870585" algn="l"/>
                <a:tab pos="871219" algn="l"/>
              </a:tabLst>
            </a:pPr>
            <a:r>
              <a:rPr sz="1800" spc="-5" dirty="0">
                <a:latin typeface="Arial"/>
                <a:cs typeface="Arial"/>
              </a:rPr>
              <a:t>Yrityksen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oltava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tietoinen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toiminnan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ympäristövaikutuksista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koko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tuotteen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tai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palvelun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elinkaaren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ajalta</a:t>
            </a:r>
            <a:endParaRPr sz="1800" dirty="0">
              <a:latin typeface="Arial"/>
              <a:cs typeface="Arial"/>
            </a:endParaRPr>
          </a:p>
          <a:p>
            <a:pPr marL="870585" marR="373380" lvl="1" indent="-457834">
              <a:lnSpc>
                <a:spcPct val="80000"/>
              </a:lnSpc>
              <a:spcBef>
                <a:spcPts val="600"/>
              </a:spcBef>
              <a:buChar char="•"/>
              <a:tabLst>
                <a:tab pos="870585" algn="l"/>
                <a:tab pos="871219" algn="l"/>
              </a:tabLst>
            </a:pPr>
            <a:r>
              <a:rPr sz="1800" spc="-15" dirty="0">
                <a:latin typeface="Arial"/>
                <a:cs typeface="Arial"/>
              </a:rPr>
              <a:t>Työnantajilla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velvoite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huolehtia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materiaalien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tehokkaasta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käytöstä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oikeasta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tavasta kierrättää.</a:t>
            </a:r>
          </a:p>
          <a:p>
            <a:pPr marL="870585" marR="946785" lvl="1" indent="-457834">
              <a:lnSpc>
                <a:spcPct val="80000"/>
              </a:lnSpc>
              <a:spcBef>
                <a:spcPts val="600"/>
              </a:spcBef>
              <a:buChar char="•"/>
              <a:tabLst>
                <a:tab pos="870585" algn="l"/>
                <a:tab pos="871219" algn="l"/>
              </a:tabLst>
            </a:pPr>
            <a:r>
              <a:rPr sz="1800" spc="-5" dirty="0">
                <a:latin typeface="Arial"/>
                <a:cs typeface="Arial"/>
              </a:rPr>
              <a:t>Joissain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tuotteissa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lakeja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ja</a:t>
            </a:r>
            <a:r>
              <a:rPr sz="1800" spc="-5" dirty="0">
                <a:latin typeface="Arial"/>
                <a:cs typeface="Arial"/>
              </a:rPr>
              <a:t> asetuksia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ekologisesta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tuotesuunnittelusta</a:t>
            </a:r>
            <a:endParaRPr sz="1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7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800" spc="-5" dirty="0">
                <a:latin typeface="Arial"/>
                <a:cs typeface="Arial"/>
              </a:rPr>
              <a:t>Asiakasvaatimukset</a:t>
            </a:r>
            <a:endParaRPr sz="1800" dirty="0">
              <a:latin typeface="Arial"/>
              <a:cs typeface="Arial"/>
            </a:endParaRPr>
          </a:p>
          <a:p>
            <a:pPr marL="870585" marR="1046480" lvl="1" indent="-457834">
              <a:lnSpc>
                <a:spcPct val="80000"/>
              </a:lnSpc>
              <a:spcBef>
                <a:spcPts val="600"/>
              </a:spcBef>
              <a:buChar char="•"/>
              <a:tabLst>
                <a:tab pos="870585" algn="l"/>
                <a:tab pos="871219" algn="l"/>
              </a:tabLst>
            </a:pPr>
            <a:r>
              <a:rPr sz="1800" spc="-5" dirty="0">
                <a:latin typeface="Arial"/>
                <a:cs typeface="Arial"/>
              </a:rPr>
              <a:t>Ympäristötietoisuuden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lisääntyminen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tuotteiden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ympäristövaikutuksia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koskevat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kysymykset</a:t>
            </a:r>
            <a:endParaRPr sz="1800" dirty="0">
              <a:latin typeface="Arial"/>
              <a:cs typeface="Arial"/>
            </a:endParaRPr>
          </a:p>
          <a:p>
            <a:pPr marL="870585" lvl="1" indent="-457834">
              <a:lnSpc>
                <a:spcPct val="100000"/>
              </a:lnSpc>
              <a:spcBef>
                <a:spcPts val="170"/>
              </a:spcBef>
              <a:buChar char="•"/>
              <a:tabLst>
                <a:tab pos="870585" algn="l"/>
                <a:tab pos="871219" algn="l"/>
              </a:tabLst>
            </a:pPr>
            <a:r>
              <a:rPr sz="1800" spc="-5" dirty="0">
                <a:latin typeface="Arial"/>
                <a:cs typeface="Arial"/>
              </a:rPr>
              <a:t>Asiakkaiden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asettamat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ympäristövaatimukset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ja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–tavoitteet</a:t>
            </a:r>
            <a:endParaRPr sz="1800" dirty="0">
              <a:latin typeface="Arial"/>
              <a:cs typeface="Arial"/>
            </a:endParaRPr>
          </a:p>
          <a:p>
            <a:pPr marL="870585" lvl="1" indent="-457834">
              <a:lnSpc>
                <a:spcPts val="1945"/>
              </a:lnSpc>
              <a:spcBef>
                <a:spcPts val="170"/>
              </a:spcBef>
              <a:buChar char="•"/>
              <a:tabLst>
                <a:tab pos="870585" algn="l"/>
                <a:tab pos="871219" algn="l"/>
              </a:tabLst>
            </a:pPr>
            <a:r>
              <a:rPr sz="1800" spc="-5" dirty="0">
                <a:latin typeface="Arial"/>
                <a:cs typeface="Arial"/>
              </a:rPr>
              <a:t>Ympäristöasioiden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hahmottaminen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koko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toimitusketjun</a:t>
            </a:r>
            <a:endParaRPr sz="1800" dirty="0">
              <a:latin typeface="Arial"/>
              <a:cs typeface="Arial"/>
            </a:endParaRPr>
          </a:p>
          <a:p>
            <a:pPr marL="870585">
              <a:lnSpc>
                <a:spcPts val="1945"/>
              </a:lnSpc>
            </a:pPr>
            <a:r>
              <a:rPr sz="1800" spc="-5" dirty="0">
                <a:latin typeface="Arial"/>
                <a:cs typeface="Arial"/>
              </a:rPr>
              <a:t>kannalta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3462" y="0"/>
            <a:ext cx="11620500" cy="6858000"/>
            <a:chOff x="283462" y="0"/>
            <a:chExt cx="116205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92439" y="0"/>
              <a:ext cx="3476244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61188" y="364236"/>
              <a:ext cx="11470005" cy="6132830"/>
            </a:xfrm>
            <a:custGeom>
              <a:avLst/>
              <a:gdLst/>
              <a:ahLst/>
              <a:cxnLst/>
              <a:rect l="l" t="t" r="r" b="b"/>
              <a:pathLst>
                <a:path w="11470005" h="6132830">
                  <a:moveTo>
                    <a:pt x="0" y="6132576"/>
                  </a:moveTo>
                  <a:lnTo>
                    <a:pt x="11469624" y="6132576"/>
                  </a:lnTo>
                  <a:lnTo>
                    <a:pt x="11469624" y="0"/>
                  </a:lnTo>
                  <a:lnTo>
                    <a:pt x="0" y="0"/>
                  </a:lnTo>
                  <a:lnTo>
                    <a:pt x="0" y="6132576"/>
                  </a:lnTo>
                  <a:close/>
                </a:path>
              </a:pathLst>
            </a:custGeom>
            <a:ln w="889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724513" y="69850"/>
            <a:ext cx="1543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70" dirty="0">
                <a:latin typeface="Georgia"/>
                <a:cs typeface="Georgia"/>
              </a:rPr>
              <a:t>5</a:t>
            </a:r>
            <a:r>
              <a:rPr sz="900" spc="-35" dirty="0">
                <a:latin typeface="Arial"/>
                <a:cs typeface="Arial"/>
              </a:rPr>
              <a:t>5</a:t>
            </a:r>
            <a:r>
              <a:rPr sz="900" spc="-525" dirty="0">
                <a:latin typeface="Georgia"/>
                <a:cs typeface="Georgia"/>
              </a:rPr>
              <a:t>0</a:t>
            </a:r>
            <a:r>
              <a:rPr sz="900" spc="-5" dirty="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3799" y="6624415"/>
            <a:ext cx="5861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28.5.2021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8068" y="865370"/>
            <a:ext cx="486473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250" dirty="0"/>
              <a:t>ELINKAARIAJATTELU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8677" y="1544167"/>
            <a:ext cx="5313680" cy="367601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000" b="1" dirty="0">
                <a:latin typeface="Arial"/>
                <a:cs typeface="Arial"/>
              </a:rPr>
              <a:t>MIKSI?</a:t>
            </a:r>
            <a:endParaRPr sz="2000" dirty="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spcBef>
                <a:spcPts val="359"/>
              </a:spcBef>
              <a:buAutoNum type="arabicPeriod" startAt="3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Kilpailuetu</a:t>
            </a:r>
          </a:p>
          <a:p>
            <a:pPr marL="870585" lvl="1" indent="-457834">
              <a:lnSpc>
                <a:spcPct val="100000"/>
              </a:lnSpc>
              <a:spcBef>
                <a:spcPts val="390"/>
              </a:spcBef>
              <a:buChar char="•"/>
              <a:tabLst>
                <a:tab pos="870585" algn="l"/>
                <a:tab pos="871219" algn="l"/>
              </a:tabLst>
            </a:pPr>
            <a:r>
              <a:rPr sz="1800" spc="-5" dirty="0">
                <a:latin typeface="Arial"/>
                <a:cs typeface="Arial"/>
              </a:rPr>
              <a:t>Menestyksen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edellytys</a:t>
            </a:r>
            <a:endParaRPr sz="1800" dirty="0">
              <a:latin typeface="Arial"/>
              <a:cs typeface="Arial"/>
            </a:endParaRPr>
          </a:p>
          <a:p>
            <a:pPr marL="870585" lvl="1" indent="-457834">
              <a:lnSpc>
                <a:spcPct val="100000"/>
              </a:lnSpc>
              <a:spcBef>
                <a:spcPts val="385"/>
              </a:spcBef>
              <a:buChar char="•"/>
              <a:tabLst>
                <a:tab pos="870585" algn="l"/>
                <a:tab pos="871219" algn="l"/>
              </a:tabLst>
            </a:pPr>
            <a:r>
              <a:rPr sz="1800" spc="-5" dirty="0">
                <a:latin typeface="Arial"/>
                <a:cs typeface="Arial"/>
              </a:rPr>
              <a:t>Kustannussäästöt</a:t>
            </a:r>
            <a:endParaRPr sz="18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1950" dirty="0">
              <a:latin typeface="Arial"/>
              <a:cs typeface="Arial"/>
            </a:endParaRPr>
          </a:p>
          <a:p>
            <a:pPr marL="288290" indent="-276225">
              <a:lnSpc>
                <a:spcPct val="100000"/>
              </a:lnSpc>
              <a:buAutoNum type="arabicPeriod" startAt="3"/>
              <a:tabLst>
                <a:tab pos="288925" algn="l"/>
              </a:tabLst>
            </a:pPr>
            <a:r>
              <a:rPr sz="2000" dirty="0">
                <a:latin typeface="Arial"/>
                <a:cs typeface="Arial"/>
              </a:rPr>
              <a:t>Ympäristön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suojelu</a:t>
            </a:r>
          </a:p>
          <a:p>
            <a:pPr marL="698500" lvl="1" indent="-285750">
              <a:lnSpc>
                <a:spcPct val="100000"/>
              </a:lnSpc>
              <a:spcBef>
                <a:spcPts val="390"/>
              </a:spcBef>
              <a:buChar char="•"/>
              <a:tabLst>
                <a:tab pos="697865" algn="l"/>
                <a:tab pos="699135" algn="l"/>
              </a:tabLst>
            </a:pPr>
            <a:r>
              <a:rPr sz="1800" spc="-5" dirty="0">
                <a:latin typeface="Arial"/>
                <a:cs typeface="Arial"/>
              </a:rPr>
              <a:t>Luonnon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monimuotoisuuden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suojelu</a:t>
            </a:r>
            <a:endParaRPr sz="1800" dirty="0">
              <a:latin typeface="Arial"/>
              <a:cs typeface="Arial"/>
            </a:endParaRPr>
          </a:p>
          <a:p>
            <a:pPr marL="756285" lvl="1" indent="-361950">
              <a:lnSpc>
                <a:spcPct val="100000"/>
              </a:lnSpc>
              <a:spcBef>
                <a:spcPts val="1470"/>
              </a:spcBef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Luonnonvarojen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kestävä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käyttö</a:t>
            </a:r>
            <a:endParaRPr sz="1800" dirty="0">
              <a:latin typeface="Arial"/>
              <a:cs typeface="Arial"/>
            </a:endParaRPr>
          </a:p>
          <a:p>
            <a:pPr marL="756285" lvl="1" indent="-361950">
              <a:lnSpc>
                <a:spcPct val="100000"/>
              </a:lnSpc>
              <a:spcBef>
                <a:spcPts val="1460"/>
              </a:spcBef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Kestävän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kehityksen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mukainen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toiminta</a:t>
            </a:r>
            <a:endParaRPr sz="1800" dirty="0">
              <a:latin typeface="Arial"/>
              <a:cs typeface="Arial"/>
            </a:endParaRPr>
          </a:p>
          <a:p>
            <a:pPr marL="756285" lvl="1" indent="-361950">
              <a:lnSpc>
                <a:spcPct val="100000"/>
              </a:lnSpc>
              <a:spcBef>
                <a:spcPts val="1465"/>
              </a:spcBef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Ilmastonmuutoksen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torjunta ja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sopeutuminen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260AAFDD-5C31-4448-8C2B-B30487A13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600200"/>
            <a:ext cx="4148995" cy="421835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C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81355" y="160977"/>
            <a:ext cx="11829415" cy="6498590"/>
            <a:chOff x="181355" y="179831"/>
            <a:chExt cx="11829415" cy="6498590"/>
          </a:xfrm>
        </p:grpSpPr>
        <p:sp>
          <p:nvSpPr>
            <p:cNvPr id="4" name="object 4"/>
            <p:cNvSpPr/>
            <p:nvPr/>
          </p:nvSpPr>
          <p:spPr>
            <a:xfrm>
              <a:off x="181355" y="179831"/>
              <a:ext cx="11829415" cy="6498590"/>
            </a:xfrm>
            <a:custGeom>
              <a:avLst/>
              <a:gdLst/>
              <a:ahLst/>
              <a:cxnLst/>
              <a:rect l="l" t="t" r="r" b="b"/>
              <a:pathLst>
                <a:path w="11829415" h="6498590">
                  <a:moveTo>
                    <a:pt x="11829288" y="0"/>
                  </a:moveTo>
                  <a:lnTo>
                    <a:pt x="0" y="0"/>
                  </a:lnTo>
                  <a:lnTo>
                    <a:pt x="0" y="6498336"/>
                  </a:lnTo>
                  <a:lnTo>
                    <a:pt x="11829288" y="6498336"/>
                  </a:lnTo>
                  <a:lnTo>
                    <a:pt x="11829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59667" y="6281928"/>
              <a:ext cx="815340" cy="27584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677904" y="26035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51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572" y="6444277"/>
            <a:ext cx="5861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28.5.2021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44677" y="568762"/>
            <a:ext cx="828357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86375" algn="l"/>
                <a:tab pos="6639559" algn="l"/>
                <a:tab pos="7386320" algn="l"/>
              </a:tabLst>
            </a:pPr>
            <a:r>
              <a:rPr sz="3200" spc="285" dirty="0"/>
              <a:t>EL</a:t>
            </a:r>
            <a:r>
              <a:rPr sz="3200" spc="295" dirty="0"/>
              <a:t>I</a:t>
            </a:r>
            <a:r>
              <a:rPr sz="3200" spc="290" dirty="0"/>
              <a:t>NK</a:t>
            </a:r>
            <a:r>
              <a:rPr sz="3200" spc="285" dirty="0"/>
              <a:t>AAR</a:t>
            </a:r>
            <a:r>
              <a:rPr sz="3200" spc="295" dirty="0"/>
              <a:t>I</a:t>
            </a:r>
            <a:r>
              <a:rPr sz="3200" spc="285" dirty="0"/>
              <a:t>A</a:t>
            </a:r>
            <a:r>
              <a:rPr sz="3200" spc="240" dirty="0"/>
              <a:t>R</a:t>
            </a:r>
            <a:r>
              <a:rPr sz="3200" spc="285" dirty="0"/>
              <a:t>V</a:t>
            </a:r>
            <a:r>
              <a:rPr sz="3200" spc="295" dirty="0"/>
              <a:t>I</a:t>
            </a:r>
            <a:r>
              <a:rPr sz="3200" spc="290" dirty="0"/>
              <a:t>O</a:t>
            </a:r>
            <a:r>
              <a:rPr sz="3200" spc="295" dirty="0"/>
              <a:t>I</a:t>
            </a:r>
            <a:r>
              <a:rPr sz="3200" spc="290" dirty="0"/>
              <a:t>N</a:t>
            </a:r>
            <a:r>
              <a:rPr sz="3200" spc="285" dirty="0"/>
              <a:t>T</a:t>
            </a:r>
            <a:r>
              <a:rPr sz="3200" spc="295" dirty="0"/>
              <a:t>I</a:t>
            </a:r>
            <a:endParaRPr sz="32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614675" y="1258145"/>
            <a:ext cx="6973723" cy="48968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marR="1374775" indent="-342900">
              <a:lnSpc>
                <a:spcPts val="228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42265" algn="l"/>
                <a:tab pos="342900" algn="l"/>
              </a:tabLst>
            </a:pPr>
            <a:r>
              <a:rPr lang="fi-FI" sz="2000" spc="-35" dirty="0">
                <a:latin typeface="Arial"/>
                <a:cs typeface="Arial"/>
              </a:rPr>
              <a:t>M</a:t>
            </a:r>
            <a:r>
              <a:rPr lang="fi-FI" sz="2000" dirty="0">
                <a:latin typeface="Arial"/>
                <a:cs typeface="Arial"/>
              </a:rPr>
              <a:t>enetelmä</a:t>
            </a:r>
            <a:r>
              <a:rPr lang="fi-FI" sz="2000" spc="-2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tuotteen</a:t>
            </a:r>
            <a:r>
              <a:rPr lang="fi-FI" sz="2000" spc="-2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tai</a:t>
            </a:r>
            <a:r>
              <a:rPr lang="fi-FI" sz="2000" spc="-15" dirty="0">
                <a:latin typeface="Arial"/>
                <a:cs typeface="Arial"/>
              </a:rPr>
              <a:t> palvelun</a:t>
            </a:r>
            <a:r>
              <a:rPr lang="fi-FI" sz="2000" spc="-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koko</a:t>
            </a:r>
            <a:r>
              <a:rPr lang="fi-FI" sz="2000" spc="-2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elinkaaren</a:t>
            </a:r>
            <a:r>
              <a:rPr lang="fi-FI" sz="2000" spc="-1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aikaisten </a:t>
            </a:r>
            <a:r>
              <a:rPr lang="fi-FI" sz="2000" b="1" spc="-5" dirty="0">
                <a:latin typeface="Arial"/>
                <a:cs typeface="Arial"/>
              </a:rPr>
              <a:t>ympäristökuormitusten</a:t>
            </a:r>
            <a:r>
              <a:rPr lang="fi-FI" sz="2000" b="1" spc="-1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ja</a:t>
            </a:r>
            <a:r>
              <a:rPr lang="fi-FI" sz="2000" spc="1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niiden</a:t>
            </a:r>
            <a:r>
              <a:rPr lang="fi-FI" sz="2000" spc="1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vaikutusten</a:t>
            </a:r>
            <a:r>
              <a:rPr lang="fi-FI" sz="2000" spc="-2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selvittämistä</a:t>
            </a:r>
            <a:r>
              <a:rPr lang="fi-FI" sz="2000" spc="-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ja</a:t>
            </a:r>
            <a:r>
              <a:rPr lang="fi-FI" sz="2000" spc="1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arviointia varten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 dirty="0">
              <a:latin typeface="Arial"/>
              <a:cs typeface="Arial"/>
            </a:endParaRPr>
          </a:p>
          <a:p>
            <a:pPr marL="355600" indent="-342900">
              <a:lnSpc>
                <a:spcPts val="228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fi-FI" sz="2000" spc="-35" dirty="0">
                <a:latin typeface="Arial"/>
                <a:cs typeface="Arial"/>
              </a:rPr>
              <a:t>Tavoitteena lisätä</a:t>
            </a:r>
            <a:r>
              <a:rPr lang="fi-FI" sz="2000" spc="-2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tietoa</a:t>
            </a:r>
            <a:r>
              <a:rPr lang="fi-FI" sz="2000" spc="-1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luonnon</a:t>
            </a:r>
            <a:r>
              <a:rPr lang="fi-FI" sz="2000" spc="-1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ja luonnonvarojen</a:t>
            </a:r>
            <a:r>
              <a:rPr lang="fi-FI" sz="2000" spc="-4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järkevän,</a:t>
            </a:r>
            <a:r>
              <a:rPr lang="fi-FI" sz="2000" spc="-2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säästäväisen</a:t>
            </a:r>
            <a:r>
              <a:rPr lang="fi-FI" sz="2000" spc="-3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käytön edistämiseksi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00" dirty="0">
              <a:latin typeface="Arial"/>
              <a:cs typeface="Arial"/>
            </a:endParaRPr>
          </a:p>
          <a:p>
            <a:pPr marL="355600" marR="5080" indent="-342900">
              <a:lnSpc>
                <a:spcPts val="216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fi-FI" dirty="0">
                <a:latin typeface="Arial"/>
                <a:cs typeface="Arial"/>
              </a:rPr>
              <a:t>Standardin mukaisen elinkaariarvioinnin lisäksi saatavilla on yksinkertaisempia malleja, joilla pystytään selvittämään tuotteen tai palvelun elinkaaren ympäristövaikutuksia. </a:t>
            </a:r>
          </a:p>
          <a:p>
            <a:pPr marL="12700" marR="5080">
              <a:lnSpc>
                <a:spcPts val="2160"/>
              </a:lnSpc>
              <a:tabLst>
                <a:tab pos="354965" algn="l"/>
                <a:tab pos="355600" algn="l"/>
              </a:tabLst>
            </a:pPr>
            <a:endParaRPr lang="fi-FI" dirty="0">
              <a:latin typeface="Arial"/>
              <a:cs typeface="Arial"/>
            </a:endParaRPr>
          </a:p>
          <a:p>
            <a:pPr marL="355600" marR="5080" indent="-342900">
              <a:lnSpc>
                <a:spcPts val="216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fi-FI" spc="-30" dirty="0">
                <a:latin typeface="Arial"/>
                <a:cs typeface="Arial"/>
              </a:rPr>
              <a:t> </a:t>
            </a:r>
            <a:r>
              <a:rPr lang="fi-FI" dirty="0">
                <a:latin typeface="Arial"/>
                <a:cs typeface="Arial"/>
              </a:rPr>
              <a:t>Elinkaariarvioinnin rinnalla </a:t>
            </a:r>
            <a:r>
              <a:rPr lang="fi-FI" spc="-25" dirty="0">
                <a:latin typeface="Arial"/>
                <a:cs typeface="Arial"/>
              </a:rPr>
              <a:t>   usein käytetään </a:t>
            </a:r>
            <a:r>
              <a:rPr lang="fi-FI" dirty="0">
                <a:latin typeface="Arial"/>
                <a:cs typeface="Arial"/>
              </a:rPr>
              <a:t>esimerkiksi</a:t>
            </a:r>
            <a:r>
              <a:rPr lang="fi-FI" spc="-40" dirty="0">
                <a:latin typeface="Arial"/>
                <a:cs typeface="Arial"/>
              </a:rPr>
              <a:t> </a:t>
            </a:r>
            <a:r>
              <a:rPr lang="fi-FI" dirty="0">
                <a:latin typeface="Arial"/>
                <a:cs typeface="Arial"/>
              </a:rPr>
              <a:t>materiaali-</a:t>
            </a:r>
            <a:r>
              <a:rPr lang="fi-FI" spc="-15" dirty="0">
                <a:latin typeface="Arial"/>
                <a:cs typeface="Arial"/>
              </a:rPr>
              <a:t> </a:t>
            </a:r>
            <a:r>
              <a:rPr lang="fi-FI" dirty="0">
                <a:latin typeface="Arial"/>
                <a:cs typeface="Arial"/>
              </a:rPr>
              <a:t>ja energiavirtoihin</a:t>
            </a:r>
            <a:r>
              <a:rPr lang="fi-FI" spc="-20" dirty="0">
                <a:latin typeface="Arial"/>
                <a:cs typeface="Arial"/>
              </a:rPr>
              <a:t> </a:t>
            </a:r>
            <a:r>
              <a:rPr lang="fi-FI" spc="-5" dirty="0">
                <a:latin typeface="Arial"/>
                <a:cs typeface="Arial"/>
              </a:rPr>
              <a:t>liittyviä</a:t>
            </a:r>
            <a:r>
              <a:rPr lang="fi-FI" spc="20" dirty="0">
                <a:latin typeface="Arial"/>
                <a:cs typeface="Arial"/>
              </a:rPr>
              <a:t> </a:t>
            </a:r>
            <a:r>
              <a:rPr lang="fi-FI" spc="-5" dirty="0">
                <a:latin typeface="Arial"/>
                <a:cs typeface="Arial"/>
              </a:rPr>
              <a:t>työvälineitä.  Näistä seuraavaksi käydään läpi mm. hiilijalanjälki, vesijalanjälki, ympäristöjalanjälki jne. </a:t>
            </a:r>
            <a:endParaRPr lang="fi-FI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6032" y="6324579"/>
            <a:ext cx="12903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lähde:</a:t>
            </a:r>
            <a:r>
              <a:rPr sz="1200" spc="-5" dirty="0">
                <a:latin typeface="Arial"/>
                <a:cs typeface="Arial"/>
              </a:rPr>
              <a:t>ymparisto.fi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B952FAA0-DA2B-4F43-89D5-96D40B9E4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214" y="1773007"/>
            <a:ext cx="3014087" cy="3521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84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81292" y="179705"/>
            <a:ext cx="11829415" cy="6498590"/>
            <a:chOff x="181355" y="179831"/>
            <a:chExt cx="11829415" cy="6498590"/>
          </a:xfrm>
        </p:grpSpPr>
        <p:sp>
          <p:nvSpPr>
            <p:cNvPr id="4" name="object 4"/>
            <p:cNvSpPr/>
            <p:nvPr/>
          </p:nvSpPr>
          <p:spPr>
            <a:xfrm>
              <a:off x="181355" y="179831"/>
              <a:ext cx="11829415" cy="6498590"/>
            </a:xfrm>
            <a:custGeom>
              <a:avLst/>
              <a:gdLst/>
              <a:ahLst/>
              <a:cxnLst/>
              <a:rect l="l" t="t" r="r" b="b"/>
              <a:pathLst>
                <a:path w="11829415" h="6498590">
                  <a:moveTo>
                    <a:pt x="11829288" y="0"/>
                  </a:moveTo>
                  <a:lnTo>
                    <a:pt x="0" y="0"/>
                  </a:lnTo>
                  <a:lnTo>
                    <a:pt x="0" y="6498336"/>
                  </a:lnTo>
                  <a:lnTo>
                    <a:pt x="11829288" y="6498336"/>
                  </a:lnTo>
                  <a:lnTo>
                    <a:pt x="11829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59667" y="6281928"/>
              <a:ext cx="815340" cy="27584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677904" y="26035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52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572" y="6444277"/>
            <a:ext cx="5861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28.5.2021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98068" y="922400"/>
            <a:ext cx="1007681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748665" algn="l"/>
                <a:tab pos="2501900" algn="l"/>
                <a:tab pos="7994015" algn="l"/>
              </a:tabLst>
            </a:pPr>
            <a:r>
              <a:rPr sz="2000" spc="285" dirty="0"/>
              <a:t>ER</a:t>
            </a:r>
            <a:r>
              <a:rPr sz="2000" spc="295" dirty="0"/>
              <a:t>I</a:t>
            </a:r>
            <a:r>
              <a:rPr sz="2000" spc="285" dirty="0"/>
              <a:t>LA</a:t>
            </a:r>
            <a:r>
              <a:rPr sz="2000" spc="295" dirty="0"/>
              <a:t>I</a:t>
            </a:r>
            <a:r>
              <a:rPr sz="2000" spc="285" dirty="0"/>
              <a:t>S</a:t>
            </a:r>
            <a:r>
              <a:rPr sz="2000" spc="295" dirty="0"/>
              <a:t>I</a:t>
            </a:r>
            <a:r>
              <a:rPr sz="2000" spc="-5" dirty="0"/>
              <a:t>A</a:t>
            </a:r>
            <a:r>
              <a:rPr lang="fi-FI" sz="2000" spc="-5" dirty="0"/>
              <a:t> </a:t>
            </a:r>
            <a:r>
              <a:rPr sz="2000" spc="285" dirty="0"/>
              <a:t>EL</a:t>
            </a:r>
            <a:r>
              <a:rPr sz="2000" spc="295" dirty="0"/>
              <a:t>I</a:t>
            </a:r>
            <a:r>
              <a:rPr sz="2000" spc="290" dirty="0"/>
              <a:t>NK</a:t>
            </a:r>
            <a:r>
              <a:rPr sz="2000" spc="285" dirty="0"/>
              <a:t>AAR</a:t>
            </a:r>
            <a:r>
              <a:rPr sz="2000" spc="295" dirty="0"/>
              <a:t>I</a:t>
            </a:r>
            <a:r>
              <a:rPr sz="2000" spc="285" dirty="0"/>
              <a:t>A</a:t>
            </a:r>
            <a:r>
              <a:rPr sz="2000" spc="240" dirty="0"/>
              <a:t>R</a:t>
            </a:r>
            <a:r>
              <a:rPr sz="2000" spc="285" dirty="0"/>
              <a:t>V</a:t>
            </a:r>
            <a:r>
              <a:rPr sz="2000" spc="295" dirty="0"/>
              <a:t>I</a:t>
            </a:r>
            <a:r>
              <a:rPr sz="2000" spc="290" dirty="0"/>
              <a:t>O</a:t>
            </a:r>
            <a:r>
              <a:rPr sz="2000" spc="295" dirty="0"/>
              <a:t>I</a:t>
            </a:r>
            <a:r>
              <a:rPr sz="2000" spc="290" dirty="0"/>
              <a:t>NN</a:t>
            </a:r>
            <a:r>
              <a:rPr sz="2000" spc="305" dirty="0"/>
              <a:t>I</a:t>
            </a:r>
            <a:r>
              <a:rPr sz="2000" spc="-5" dirty="0"/>
              <a:t>N</a:t>
            </a:r>
            <a:r>
              <a:rPr lang="fi-FI" sz="2000" spc="-5" dirty="0"/>
              <a:t> </a:t>
            </a:r>
            <a:r>
              <a:rPr sz="2000" spc="290" dirty="0"/>
              <a:t>M</a:t>
            </a:r>
            <a:r>
              <a:rPr sz="2000" spc="285" dirty="0"/>
              <a:t>ALLE</a:t>
            </a:r>
            <a:r>
              <a:rPr sz="2000" spc="215" dirty="0"/>
              <a:t>J</a:t>
            </a:r>
            <a:r>
              <a:rPr sz="2000" spc="-5" dirty="0"/>
              <a:t>A  </a:t>
            </a:r>
            <a:br>
              <a:rPr lang="fi-FI" sz="2000" spc="-5" dirty="0"/>
            </a:br>
            <a:r>
              <a:rPr sz="2000" spc="105" dirty="0"/>
              <a:t>JA	</a:t>
            </a:r>
            <a:r>
              <a:rPr sz="2000" spc="260" dirty="0"/>
              <a:t>MENETELMIÄ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4558" y="2099825"/>
            <a:ext cx="11420449" cy="421974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b="1" spc="-5" dirty="0">
                <a:latin typeface="Arial"/>
                <a:cs typeface="Arial"/>
              </a:rPr>
              <a:t>Elinkaariarviointi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eli</a:t>
            </a:r>
            <a:r>
              <a:rPr b="1" spc="1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LCA</a:t>
            </a:r>
            <a:r>
              <a:rPr b="1" spc="-6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(Life</a:t>
            </a:r>
            <a:r>
              <a:rPr b="1" spc="30" dirty="0">
                <a:latin typeface="Arial"/>
                <a:cs typeface="Arial"/>
              </a:rPr>
              <a:t> </a:t>
            </a:r>
            <a:r>
              <a:rPr b="1" spc="-15" dirty="0">
                <a:latin typeface="Arial"/>
                <a:cs typeface="Arial"/>
              </a:rPr>
              <a:t>Cycle</a:t>
            </a:r>
            <a:r>
              <a:rPr b="1" spc="-10" dirty="0">
                <a:latin typeface="Arial"/>
                <a:cs typeface="Arial"/>
              </a:rPr>
              <a:t> Assessment)</a:t>
            </a:r>
            <a:endParaRPr dirty="0">
              <a:latin typeface="Arial"/>
              <a:cs typeface="Arial"/>
            </a:endParaRPr>
          </a:p>
          <a:p>
            <a:pPr marL="538480" lvl="1" indent="-125095">
              <a:lnSpc>
                <a:spcPct val="100000"/>
              </a:lnSpc>
              <a:spcBef>
                <a:spcPts val="409"/>
              </a:spcBef>
              <a:buChar char="-"/>
              <a:tabLst>
                <a:tab pos="538480" algn="l"/>
                <a:tab pos="9057005" algn="l"/>
              </a:tabLst>
            </a:pPr>
            <a:r>
              <a:rPr spc="-5" dirty="0">
                <a:latin typeface="Arial"/>
                <a:cs typeface="Arial"/>
              </a:rPr>
              <a:t>menetelmä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tuotteen</a:t>
            </a:r>
            <a:r>
              <a:rPr spc="5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tai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palvelun koko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elinkaaren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aikaisten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ympäristövaikutusten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analysointiin	ja</a:t>
            </a:r>
            <a:r>
              <a:rPr spc="409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arviointiin.</a:t>
            </a:r>
            <a:endParaRPr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b="1" spc="-5" dirty="0">
                <a:latin typeface="Arial"/>
                <a:cs typeface="Arial"/>
              </a:rPr>
              <a:t>Ympäristöjalanjälki</a:t>
            </a:r>
            <a:endParaRPr dirty="0">
              <a:latin typeface="Arial"/>
              <a:cs typeface="Arial"/>
            </a:endParaRPr>
          </a:p>
          <a:p>
            <a:pPr marL="538480" lvl="1" indent="-125095">
              <a:lnSpc>
                <a:spcPct val="100000"/>
              </a:lnSpc>
              <a:spcBef>
                <a:spcPts val="405"/>
              </a:spcBef>
              <a:buChar char="-"/>
              <a:tabLst>
                <a:tab pos="538480" algn="l"/>
              </a:tabLst>
            </a:pPr>
            <a:r>
              <a:rPr spc="-5" dirty="0">
                <a:latin typeface="Arial"/>
                <a:cs typeface="Arial"/>
              </a:rPr>
              <a:t>pyrkii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yhdistämään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elinkaariarvioinnin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kuvaamat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erilaiset</a:t>
            </a:r>
            <a:r>
              <a:rPr spc="459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ympäristövaikutukset</a:t>
            </a:r>
            <a:r>
              <a:rPr spc="49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ja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erilaiset jalanjäljet,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kuten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alla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olevat.</a:t>
            </a:r>
            <a:endParaRPr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b="1" spc="-5" dirty="0">
                <a:latin typeface="Arial"/>
                <a:cs typeface="Arial"/>
              </a:rPr>
              <a:t>Ekologinen</a:t>
            </a:r>
            <a:r>
              <a:rPr b="1" spc="-4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jalanjälki</a:t>
            </a:r>
            <a:endParaRPr b="1" dirty="0">
              <a:latin typeface="Arial"/>
              <a:cs typeface="Arial"/>
            </a:endParaRPr>
          </a:p>
          <a:p>
            <a:pPr marL="596265" lvl="1" indent="-183515">
              <a:lnSpc>
                <a:spcPct val="100000"/>
              </a:lnSpc>
              <a:spcBef>
                <a:spcPts val="409"/>
              </a:spcBef>
              <a:buChar char="-"/>
              <a:tabLst>
                <a:tab pos="596900" algn="l"/>
              </a:tabLst>
            </a:pPr>
            <a:r>
              <a:rPr spc="-5" dirty="0">
                <a:latin typeface="Arial"/>
                <a:cs typeface="Arial"/>
              </a:rPr>
              <a:t>maa-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ja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vesipinta-alaa,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joka tarvitaan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tuottamaan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tietyn</a:t>
            </a:r>
            <a:r>
              <a:rPr spc="4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yhteisön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kuluttamat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resurssit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ja</a:t>
            </a:r>
            <a:r>
              <a:rPr spc="46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käsittelemään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tuotetut</a:t>
            </a:r>
            <a:r>
              <a:rPr spc="5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jätteet.</a:t>
            </a:r>
            <a:endParaRPr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0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b="1" spc="-10" dirty="0">
                <a:latin typeface="Arial"/>
                <a:cs typeface="Arial"/>
              </a:rPr>
              <a:t>Hiilijalanjälki</a:t>
            </a:r>
            <a:endParaRPr dirty="0">
              <a:latin typeface="Arial"/>
              <a:cs typeface="Arial"/>
            </a:endParaRPr>
          </a:p>
          <a:p>
            <a:pPr marL="413384" marR="678815" lvl="1">
              <a:lnSpc>
                <a:spcPts val="1730"/>
              </a:lnSpc>
              <a:spcBef>
                <a:spcPts val="625"/>
              </a:spcBef>
              <a:buChar char="-"/>
              <a:tabLst>
                <a:tab pos="596900" algn="l"/>
              </a:tabLst>
            </a:pPr>
            <a:r>
              <a:rPr spc="-10" dirty="0">
                <a:latin typeface="Arial"/>
                <a:cs typeface="Arial"/>
              </a:rPr>
              <a:t>Hiilijalanjälki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kuvaa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ihmisen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tekojen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ja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kulutuksen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aiheuttamia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vaikutuksia ilmastoon.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Nämä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vaikutukset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esitetään </a:t>
            </a:r>
            <a:r>
              <a:rPr spc="-4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hiilidioksidipäästöinä,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kuten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kilogrammoina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tai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tonneina.</a:t>
            </a:r>
            <a:endParaRPr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b="1" spc="-10" dirty="0">
                <a:latin typeface="Arial"/>
                <a:cs typeface="Arial"/>
              </a:rPr>
              <a:t>Vesijalanjälki</a:t>
            </a:r>
            <a:endParaRPr dirty="0">
              <a:latin typeface="Arial"/>
              <a:cs typeface="Arial"/>
            </a:endParaRPr>
          </a:p>
          <a:p>
            <a:pPr marL="413384" marR="253365" lvl="1">
              <a:lnSpc>
                <a:spcPts val="1730"/>
              </a:lnSpc>
              <a:spcBef>
                <a:spcPts val="625"/>
              </a:spcBef>
              <a:buChar char="-"/>
              <a:tabLst>
                <a:tab pos="538480" algn="l"/>
              </a:tabLst>
            </a:pPr>
            <a:r>
              <a:rPr spc="-5" dirty="0">
                <a:latin typeface="Arial"/>
                <a:cs typeface="Arial"/>
              </a:rPr>
              <a:t>Kuvaa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ihmisten,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tapahtuminen,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tuotteiden,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palveluiden jne.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veden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kulutusta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sekä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sen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vaikutuksia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vesistöön,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ihmisiin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ja </a:t>
            </a:r>
            <a:r>
              <a:rPr spc="-4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ympäristöön.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Sisältää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näkyvän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veden sekä piiloveden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5" dirty="0" err="1">
                <a:latin typeface="Arial"/>
                <a:cs typeface="Arial"/>
              </a:rPr>
              <a:t>kulutuksen</a:t>
            </a:r>
            <a:r>
              <a:rPr spc="-5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84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81355" y="160978"/>
            <a:ext cx="11829415" cy="6498590"/>
            <a:chOff x="181355" y="179831"/>
            <a:chExt cx="11829415" cy="6498590"/>
          </a:xfrm>
        </p:grpSpPr>
        <p:sp>
          <p:nvSpPr>
            <p:cNvPr id="4" name="object 4"/>
            <p:cNvSpPr/>
            <p:nvPr/>
          </p:nvSpPr>
          <p:spPr>
            <a:xfrm>
              <a:off x="181355" y="179831"/>
              <a:ext cx="11829415" cy="6498590"/>
            </a:xfrm>
            <a:custGeom>
              <a:avLst/>
              <a:gdLst/>
              <a:ahLst/>
              <a:cxnLst/>
              <a:rect l="l" t="t" r="r" b="b"/>
              <a:pathLst>
                <a:path w="11829415" h="6498590">
                  <a:moveTo>
                    <a:pt x="11829288" y="0"/>
                  </a:moveTo>
                  <a:lnTo>
                    <a:pt x="0" y="0"/>
                  </a:lnTo>
                  <a:lnTo>
                    <a:pt x="0" y="6498336"/>
                  </a:lnTo>
                  <a:lnTo>
                    <a:pt x="11829288" y="6498336"/>
                  </a:lnTo>
                  <a:lnTo>
                    <a:pt x="11829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59667" y="6281928"/>
              <a:ext cx="815340" cy="27584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677904" y="26035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52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572" y="6444277"/>
            <a:ext cx="5861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28.5.2021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98068" y="922400"/>
            <a:ext cx="100768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748665" algn="l"/>
                <a:tab pos="2501900" algn="l"/>
                <a:tab pos="7994015" algn="l"/>
              </a:tabLst>
            </a:pPr>
            <a:r>
              <a:rPr spc="285" dirty="0"/>
              <a:t>ER</a:t>
            </a:r>
            <a:r>
              <a:rPr spc="295" dirty="0"/>
              <a:t>I</a:t>
            </a:r>
            <a:r>
              <a:rPr spc="285" dirty="0"/>
              <a:t>LA</a:t>
            </a:r>
            <a:r>
              <a:rPr spc="295" dirty="0"/>
              <a:t>I</a:t>
            </a:r>
            <a:r>
              <a:rPr spc="285" dirty="0"/>
              <a:t>S</a:t>
            </a:r>
            <a:r>
              <a:rPr spc="295" dirty="0"/>
              <a:t>I</a:t>
            </a:r>
            <a:r>
              <a:rPr spc="-5" dirty="0"/>
              <a:t>A</a:t>
            </a:r>
            <a:r>
              <a:rPr dirty="0"/>
              <a:t>	</a:t>
            </a:r>
            <a:r>
              <a:rPr spc="285" dirty="0"/>
              <a:t>EL</a:t>
            </a:r>
            <a:r>
              <a:rPr spc="295" dirty="0"/>
              <a:t>I</a:t>
            </a:r>
            <a:r>
              <a:rPr spc="290" dirty="0"/>
              <a:t>NK</a:t>
            </a:r>
            <a:r>
              <a:rPr spc="285" dirty="0"/>
              <a:t>AAR</a:t>
            </a:r>
            <a:r>
              <a:rPr spc="295" dirty="0"/>
              <a:t>I</a:t>
            </a:r>
            <a:r>
              <a:rPr spc="285" dirty="0"/>
              <a:t>A</a:t>
            </a:r>
            <a:r>
              <a:rPr spc="240" dirty="0"/>
              <a:t>R</a:t>
            </a:r>
            <a:r>
              <a:rPr spc="285" dirty="0"/>
              <a:t>V</a:t>
            </a:r>
            <a:r>
              <a:rPr spc="295" dirty="0"/>
              <a:t>I</a:t>
            </a:r>
            <a:r>
              <a:rPr spc="290" dirty="0"/>
              <a:t>O</a:t>
            </a:r>
            <a:r>
              <a:rPr spc="295" dirty="0"/>
              <a:t>I</a:t>
            </a:r>
            <a:r>
              <a:rPr spc="290" dirty="0"/>
              <a:t>NN</a:t>
            </a:r>
            <a:r>
              <a:rPr spc="305" dirty="0"/>
              <a:t>I</a:t>
            </a:r>
            <a:r>
              <a:rPr spc="-5" dirty="0"/>
              <a:t>N</a:t>
            </a:r>
            <a:r>
              <a:rPr dirty="0"/>
              <a:t>	</a:t>
            </a:r>
            <a:r>
              <a:rPr spc="290" dirty="0"/>
              <a:t>M</a:t>
            </a:r>
            <a:r>
              <a:rPr spc="285" dirty="0"/>
              <a:t>ALLE</a:t>
            </a:r>
            <a:r>
              <a:rPr spc="215" dirty="0"/>
              <a:t>J</a:t>
            </a:r>
            <a:r>
              <a:rPr spc="-5" dirty="0"/>
              <a:t>A  </a:t>
            </a:r>
            <a:r>
              <a:rPr spc="105" dirty="0"/>
              <a:t>JA	</a:t>
            </a:r>
            <a:r>
              <a:rPr spc="260" dirty="0"/>
              <a:t>MENETELMIÄ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6698" y="2727253"/>
            <a:ext cx="11383645" cy="88549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2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fi-FI" sz="2000" b="1" dirty="0">
                <a:latin typeface="Arial"/>
                <a:cs typeface="Arial"/>
              </a:rPr>
              <a:t>Ympäristöjärjestelmät</a:t>
            </a:r>
            <a:r>
              <a:rPr lang="fi-FI" sz="2000" b="1" spc="-60" dirty="0">
                <a:latin typeface="Arial"/>
                <a:cs typeface="Arial"/>
              </a:rPr>
              <a:t> </a:t>
            </a:r>
            <a:r>
              <a:rPr lang="fi-FI" sz="2000" b="1" spc="-10" dirty="0">
                <a:latin typeface="Arial"/>
                <a:cs typeface="Arial"/>
              </a:rPr>
              <a:t>(yritykset</a:t>
            </a:r>
            <a:r>
              <a:rPr lang="fi-FI" sz="2000" b="1" spc="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ja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organisaatiot)</a:t>
            </a:r>
            <a:endParaRPr sz="2000" dirty="0">
              <a:latin typeface="Arial"/>
              <a:cs typeface="Arial"/>
            </a:endParaRPr>
          </a:p>
          <a:p>
            <a:pPr marL="538480" lvl="1" indent="-125095">
              <a:lnSpc>
                <a:spcPts val="1825"/>
              </a:lnSpc>
              <a:spcBef>
                <a:spcPts val="425"/>
              </a:spcBef>
              <a:buChar char="-"/>
              <a:tabLst>
                <a:tab pos="538480" algn="l"/>
              </a:tabLst>
            </a:pPr>
            <a:r>
              <a:rPr sz="1600" spc="-5" dirty="0">
                <a:latin typeface="Arial"/>
                <a:cs typeface="Arial"/>
              </a:rPr>
              <a:t>Ympäristöjärjestelmä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on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organisaation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ympäristöjohtamisen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väline,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jonka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avulla ympäristöasiat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otetaan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järjestelmällisesti</a:t>
            </a:r>
            <a:endParaRPr sz="1600" dirty="0">
              <a:latin typeface="Arial"/>
              <a:cs typeface="Arial"/>
            </a:endParaRPr>
          </a:p>
          <a:p>
            <a:pPr marL="413384">
              <a:lnSpc>
                <a:spcPts val="1825"/>
              </a:lnSpc>
            </a:pPr>
            <a:r>
              <a:rPr sz="1600" spc="-5" dirty="0">
                <a:latin typeface="Arial"/>
                <a:cs typeface="Arial"/>
              </a:rPr>
              <a:t>huomioon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kaikessa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toiminnassa.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Esimerkiksi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Iso14001, Emas,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Ekokompassi, WWF:n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Green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lang="fi-FI" sz="1600" spc="-5" dirty="0">
                <a:latin typeface="Arial"/>
                <a:cs typeface="Arial"/>
              </a:rPr>
              <a:t>Of</a:t>
            </a:r>
            <a:r>
              <a:rPr sz="1600" spc="-5" dirty="0" err="1">
                <a:latin typeface="Arial"/>
                <a:cs typeface="Arial"/>
              </a:rPr>
              <a:t>fice</a:t>
            </a:r>
            <a:r>
              <a:rPr sz="1600" spc="-5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880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TextShape 1"/>
          <p:cNvSpPr txBox="1"/>
          <p:nvPr/>
        </p:nvSpPr>
        <p:spPr>
          <a:xfrm>
            <a:off x="720720" y="911160"/>
            <a:ext cx="10821960" cy="923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cap="all" spc="299">
                <a:solidFill>
                  <a:srgbClr val="000000"/>
                </a:solidFill>
                <a:latin typeface="Arial Black"/>
              </a:rPr>
              <a:t>Kestävän kehityksen edistäminen</a:t>
            </a: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83" name="TextShape 2"/>
          <p:cNvSpPr txBox="1"/>
          <p:nvPr/>
        </p:nvSpPr>
        <p:spPr>
          <a:xfrm>
            <a:off x="181080" y="6367680"/>
            <a:ext cx="1442520" cy="309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2B93174C-98F2-462F-A5EC-31FDBA3BF776}" type="datetime1">
              <a:rPr lang="fi-FI" sz="1000" b="0" strike="noStrike" spc="-1">
                <a:solidFill>
                  <a:srgbClr val="000000"/>
                </a:solidFill>
                <a:latin typeface="Georgia"/>
              </a:rPr>
              <a:t>24.11.2021</a:t>
            </a:fld>
            <a:endParaRPr lang="fi-FI" sz="1000" b="0" strike="noStrike" spc="-1">
              <a:latin typeface="Times New Roman"/>
            </a:endParaRPr>
          </a:p>
        </p:txBody>
      </p:sp>
      <p:sp>
        <p:nvSpPr>
          <p:cNvPr id="484" name="CustomShape 3"/>
          <p:cNvSpPr/>
          <p:nvPr/>
        </p:nvSpPr>
        <p:spPr>
          <a:xfrm>
            <a:off x="1037520" y="1923840"/>
            <a:ext cx="2737440" cy="2546280"/>
          </a:xfrm>
          <a:prstGeom prst="flowChartConnector">
            <a:avLst/>
          </a:prstGeom>
          <a:ln>
            <a:solidFill>
              <a:srgbClr val="E74A09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5" name="CustomShape 4"/>
          <p:cNvSpPr/>
          <p:nvPr/>
        </p:nvSpPr>
        <p:spPr>
          <a:xfrm>
            <a:off x="1204920" y="3012480"/>
            <a:ext cx="25700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i-FI" sz="1800" b="0" strike="noStrike" spc="-1">
                <a:solidFill>
                  <a:srgbClr val="000000"/>
                </a:solidFill>
                <a:latin typeface="Arial Black"/>
              </a:rPr>
              <a:t>KESTÄVÄ KEHITYS</a:t>
            </a:r>
            <a:endParaRPr lang="fi-FI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i-FI" sz="1800" b="0" strike="noStrike" spc="-1">
                <a:solidFill>
                  <a:srgbClr val="000000"/>
                </a:solidFill>
                <a:latin typeface="Arial Black"/>
              </a:rPr>
              <a:t>6 h</a:t>
            </a:r>
            <a:endParaRPr lang="fi-FI" sz="1800" b="0" strike="noStrike" spc="-1">
              <a:latin typeface="Arial"/>
            </a:endParaRPr>
          </a:p>
        </p:txBody>
      </p:sp>
      <p:sp>
        <p:nvSpPr>
          <p:cNvPr id="486" name="CustomShape 5"/>
          <p:cNvSpPr/>
          <p:nvPr/>
        </p:nvSpPr>
        <p:spPr>
          <a:xfrm>
            <a:off x="4643280" y="2005200"/>
            <a:ext cx="2737440" cy="254628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E74A09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7" name="CustomShape 6"/>
          <p:cNvSpPr/>
          <p:nvPr/>
        </p:nvSpPr>
        <p:spPr>
          <a:xfrm>
            <a:off x="8249400" y="2071440"/>
            <a:ext cx="2737440" cy="2546280"/>
          </a:xfrm>
          <a:prstGeom prst="flowChartConnector">
            <a:avLst/>
          </a:prstGeom>
          <a:ln>
            <a:solidFill>
              <a:srgbClr val="E74A09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8" name="CustomShape 7"/>
          <p:cNvSpPr/>
          <p:nvPr/>
        </p:nvSpPr>
        <p:spPr>
          <a:xfrm>
            <a:off x="4727160" y="3087000"/>
            <a:ext cx="25700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i-FI" sz="1800" b="0" strike="noStrike" spc="-1">
                <a:solidFill>
                  <a:srgbClr val="000000"/>
                </a:solidFill>
                <a:latin typeface="Arial Black"/>
              </a:rPr>
              <a:t>ELINKAARI</a:t>
            </a:r>
            <a:endParaRPr lang="fi-FI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i-FI" sz="1800" b="0" strike="noStrike" spc="-1">
                <a:solidFill>
                  <a:srgbClr val="000000"/>
                </a:solidFill>
                <a:latin typeface="Arial Black"/>
              </a:rPr>
              <a:t>6 h</a:t>
            </a:r>
            <a:endParaRPr lang="fi-FI" sz="1800" b="0" strike="noStrike" spc="-1">
              <a:latin typeface="Arial"/>
            </a:endParaRPr>
          </a:p>
        </p:txBody>
      </p:sp>
      <p:sp>
        <p:nvSpPr>
          <p:cNvPr id="489" name="CustomShape 8"/>
          <p:cNvSpPr/>
          <p:nvPr/>
        </p:nvSpPr>
        <p:spPr>
          <a:xfrm>
            <a:off x="8332920" y="3093840"/>
            <a:ext cx="25700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i-FI" sz="1800" b="0" strike="noStrike" spc="-1">
                <a:solidFill>
                  <a:srgbClr val="000000"/>
                </a:solidFill>
                <a:latin typeface="Arial Black"/>
              </a:rPr>
              <a:t>ETIIKKA</a:t>
            </a:r>
            <a:endParaRPr lang="fi-FI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i-FI" sz="1800" b="0" strike="noStrike" spc="-1">
                <a:solidFill>
                  <a:srgbClr val="000000"/>
                </a:solidFill>
                <a:latin typeface="Arial Black"/>
              </a:rPr>
              <a:t>6 h</a:t>
            </a:r>
            <a:endParaRPr lang="fi-FI" sz="1800" b="0" strike="noStrike" spc="-1">
              <a:latin typeface="Arial"/>
            </a:endParaRPr>
          </a:p>
        </p:txBody>
      </p:sp>
      <p:sp>
        <p:nvSpPr>
          <p:cNvPr id="490" name="CustomShape 9"/>
          <p:cNvSpPr/>
          <p:nvPr/>
        </p:nvSpPr>
        <p:spPr>
          <a:xfrm>
            <a:off x="3169800" y="4023360"/>
            <a:ext cx="1747080" cy="867240"/>
          </a:xfrm>
          <a:custGeom>
            <a:avLst/>
            <a:gdLst/>
            <a:ahLst/>
            <a:cxnLst/>
            <a:rect l="l" t="t" r="r" b="b"/>
            <a:pathLst>
              <a:path w="1747520" h="867658">
                <a:moveTo>
                  <a:pt x="0" y="264160"/>
                </a:moveTo>
                <a:cubicBezTo>
                  <a:pt x="179493" y="585893"/>
                  <a:pt x="358987" y="907627"/>
                  <a:pt x="650240" y="863600"/>
                </a:cubicBezTo>
                <a:cubicBezTo>
                  <a:pt x="941493" y="819573"/>
                  <a:pt x="1747520" y="0"/>
                  <a:pt x="1747520" y="0"/>
                </a:cubicBezTo>
                <a:lnTo>
                  <a:pt x="1747520" y="0"/>
                </a:lnTo>
                <a:lnTo>
                  <a:pt x="1747520" y="0"/>
                </a:lnTo>
              </a:path>
            </a:pathLst>
          </a:custGeom>
          <a:noFill/>
          <a:ln>
            <a:solidFill>
              <a:srgbClr val="E74A09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1" name="CustomShape 10"/>
          <p:cNvSpPr/>
          <p:nvPr/>
        </p:nvSpPr>
        <p:spPr>
          <a:xfrm>
            <a:off x="7396560" y="3291840"/>
            <a:ext cx="1686240" cy="1773360"/>
          </a:xfrm>
          <a:custGeom>
            <a:avLst/>
            <a:gdLst/>
            <a:ahLst/>
            <a:cxnLst/>
            <a:rect l="l" t="t" r="r" b="b"/>
            <a:pathLst>
              <a:path w="1686560" h="1773564">
                <a:moveTo>
                  <a:pt x="0" y="0"/>
                </a:moveTo>
                <a:cubicBezTo>
                  <a:pt x="193040" y="5926"/>
                  <a:pt x="386080" y="11853"/>
                  <a:pt x="487680" y="304800"/>
                </a:cubicBezTo>
                <a:cubicBezTo>
                  <a:pt x="589280" y="597747"/>
                  <a:pt x="409787" y="1622213"/>
                  <a:pt x="609600" y="1757680"/>
                </a:cubicBezTo>
                <a:cubicBezTo>
                  <a:pt x="809413" y="1893147"/>
                  <a:pt x="1686560" y="1117600"/>
                  <a:pt x="1686560" y="1117600"/>
                </a:cubicBezTo>
                <a:lnTo>
                  <a:pt x="1686560" y="1117600"/>
                </a:lnTo>
              </a:path>
            </a:pathLst>
          </a:custGeom>
          <a:noFill/>
          <a:ln>
            <a:solidFill>
              <a:srgbClr val="E74A09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2" name="CustomShape 11"/>
          <p:cNvSpPr/>
          <p:nvPr/>
        </p:nvSpPr>
        <p:spPr>
          <a:xfrm>
            <a:off x="290520" y="1467720"/>
            <a:ext cx="1111320" cy="923040"/>
          </a:xfrm>
          <a:prstGeom prst="wave">
            <a:avLst>
              <a:gd name="adj1" fmla="val 12500"/>
              <a:gd name="adj2" fmla="val 0"/>
            </a:avLst>
          </a:prstGeom>
          <a:ln>
            <a:solidFill>
              <a:srgbClr val="E74A09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i-FI" sz="1800" b="0" strike="noStrike" spc="-1">
                <a:solidFill>
                  <a:srgbClr val="FFFFFF"/>
                </a:solidFill>
                <a:latin typeface="Georgia"/>
              </a:rPr>
              <a:t>LÄHTÖ</a:t>
            </a:r>
            <a:endParaRPr lang="fi-FI" sz="1800" b="0" strike="noStrike" spc="-1">
              <a:latin typeface="Arial"/>
            </a:endParaRPr>
          </a:p>
        </p:txBody>
      </p:sp>
      <p:sp>
        <p:nvSpPr>
          <p:cNvPr id="493" name="CustomShape 12"/>
          <p:cNvSpPr/>
          <p:nvPr/>
        </p:nvSpPr>
        <p:spPr>
          <a:xfrm>
            <a:off x="9444960" y="5255640"/>
            <a:ext cx="1803960" cy="1316880"/>
          </a:xfrm>
          <a:prstGeom prst="star12">
            <a:avLst>
              <a:gd name="adj" fmla="val 37500"/>
            </a:avLst>
          </a:prstGeom>
          <a:solidFill>
            <a:srgbClr val="FF0000"/>
          </a:solidFill>
          <a:ln>
            <a:solidFill>
              <a:srgbClr val="E74A09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i-FI" sz="1800" b="0" strike="noStrike" spc="-1">
                <a:solidFill>
                  <a:srgbClr val="FFFFFF"/>
                </a:solidFill>
                <a:latin typeface="Georgia"/>
              </a:rPr>
              <a:t>MAALI</a:t>
            </a:r>
            <a:endParaRPr lang="fi-FI" sz="1800" b="0" strike="noStrike" spc="-1">
              <a:latin typeface="Arial"/>
            </a:endParaRPr>
          </a:p>
        </p:txBody>
      </p:sp>
      <p:sp>
        <p:nvSpPr>
          <p:cNvPr id="494" name="CustomShape 13"/>
          <p:cNvSpPr/>
          <p:nvPr/>
        </p:nvSpPr>
        <p:spPr>
          <a:xfrm>
            <a:off x="480240" y="4466880"/>
            <a:ext cx="385164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i-FI" sz="1800" b="0" strike="noStrike" spc="-1">
                <a:solidFill>
                  <a:srgbClr val="000000"/>
                </a:solidFill>
                <a:latin typeface="Georgia"/>
              </a:rPr>
              <a:t>Kestävä kehitys</a:t>
            </a:r>
            <a:endParaRPr lang="fi-FI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i-FI" sz="1800" b="0" strike="noStrike" spc="-1">
                <a:solidFill>
                  <a:srgbClr val="000000"/>
                </a:solidFill>
                <a:latin typeface="Georgia"/>
              </a:rPr>
              <a:t>Luonnonvarat</a:t>
            </a:r>
            <a:endParaRPr lang="fi-FI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i-FI" sz="1800" b="0" strike="noStrike" spc="-1">
                <a:solidFill>
                  <a:srgbClr val="000000"/>
                </a:solidFill>
                <a:latin typeface="Georgia"/>
              </a:rPr>
              <a:t>Kestävän kehityksen edistäminen</a:t>
            </a:r>
            <a:endParaRPr lang="fi-FI" sz="1800" b="0" strike="noStrike" spc="-1">
              <a:latin typeface="Arial"/>
            </a:endParaRPr>
          </a:p>
        </p:txBody>
      </p:sp>
      <p:sp>
        <p:nvSpPr>
          <p:cNvPr id="495" name="CustomShape 14"/>
          <p:cNvSpPr/>
          <p:nvPr/>
        </p:nvSpPr>
        <p:spPr>
          <a:xfrm>
            <a:off x="4747680" y="4890960"/>
            <a:ext cx="371592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i-FI" sz="1800" b="0" strike="noStrike" spc="-1">
                <a:solidFill>
                  <a:srgbClr val="000000"/>
                </a:solidFill>
                <a:latin typeface="Georgia"/>
              </a:rPr>
              <a:t>Elinkaari</a:t>
            </a:r>
            <a:endParaRPr lang="fi-FI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i-FI" sz="1800" b="0" strike="noStrike" spc="-1">
                <a:solidFill>
                  <a:srgbClr val="000000"/>
                </a:solidFill>
                <a:latin typeface="Georgia"/>
              </a:rPr>
              <a:t>Kiertotalous</a:t>
            </a:r>
            <a:endParaRPr lang="fi-FI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i-FI" sz="1800" b="0" strike="noStrike" spc="-1">
                <a:solidFill>
                  <a:srgbClr val="000000"/>
                </a:solidFill>
                <a:latin typeface="Georgia"/>
              </a:rPr>
              <a:t>Energia- ja materiaalitehokkuus</a:t>
            </a:r>
            <a:endParaRPr lang="fi-FI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i-FI" sz="1800" b="0" strike="noStrike" spc="-1">
              <a:latin typeface="Arial"/>
            </a:endParaRPr>
          </a:p>
        </p:txBody>
      </p:sp>
      <p:sp>
        <p:nvSpPr>
          <p:cNvPr id="496" name="CustomShape 15"/>
          <p:cNvSpPr/>
          <p:nvPr/>
        </p:nvSpPr>
        <p:spPr>
          <a:xfrm>
            <a:off x="8895600" y="4601160"/>
            <a:ext cx="29862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i-FI" sz="1800" b="0" strike="noStrike" spc="-1">
                <a:solidFill>
                  <a:srgbClr val="000000"/>
                </a:solidFill>
                <a:latin typeface="Georgia"/>
              </a:rPr>
              <a:t>Etiikka työssä</a:t>
            </a:r>
            <a:endParaRPr lang="fi-FI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i-FI" sz="1800" b="0" strike="noStrike" spc="-1">
                <a:solidFill>
                  <a:srgbClr val="000000"/>
                </a:solidFill>
                <a:latin typeface="Georgia"/>
              </a:rPr>
              <a:t>Omat ja muiden valinnat</a:t>
            </a:r>
            <a:endParaRPr lang="fi-FI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3462" y="309358"/>
            <a:ext cx="11620500" cy="6282055"/>
            <a:chOff x="283462" y="309358"/>
            <a:chExt cx="11620500" cy="6282055"/>
          </a:xfrm>
        </p:grpSpPr>
        <p:sp>
          <p:nvSpPr>
            <p:cNvPr id="3" name="object 3"/>
            <p:cNvSpPr/>
            <p:nvPr/>
          </p:nvSpPr>
          <p:spPr>
            <a:xfrm>
              <a:off x="361188" y="364236"/>
              <a:ext cx="11470005" cy="6132830"/>
            </a:xfrm>
            <a:custGeom>
              <a:avLst/>
              <a:gdLst/>
              <a:ahLst/>
              <a:cxnLst/>
              <a:rect l="l" t="t" r="r" b="b"/>
              <a:pathLst>
                <a:path w="11470005" h="6132830">
                  <a:moveTo>
                    <a:pt x="0" y="6132576"/>
                  </a:moveTo>
                  <a:lnTo>
                    <a:pt x="11469624" y="6132576"/>
                  </a:lnTo>
                  <a:lnTo>
                    <a:pt x="11469624" y="0"/>
                  </a:lnTo>
                  <a:lnTo>
                    <a:pt x="0" y="0"/>
                  </a:lnTo>
                  <a:lnTo>
                    <a:pt x="0" y="6132576"/>
                  </a:lnTo>
                  <a:close/>
                </a:path>
              </a:pathLst>
            </a:custGeom>
            <a:ln w="889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83052" y="3822192"/>
              <a:ext cx="7796783" cy="261518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1725402" y="6985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90" dirty="0">
                <a:latin typeface="Arial"/>
                <a:cs typeface="Arial"/>
              </a:rPr>
              <a:t>5</a:t>
            </a:r>
            <a:r>
              <a:rPr sz="900" dirty="0">
                <a:latin typeface="Georgia"/>
                <a:cs typeface="Georgia"/>
              </a:rPr>
              <a:t>5</a:t>
            </a:r>
            <a:r>
              <a:rPr sz="900" spc="-490" dirty="0">
                <a:latin typeface="Georgia"/>
                <a:cs typeface="Georgia"/>
              </a:rPr>
              <a:t>3</a:t>
            </a:r>
            <a:r>
              <a:rPr sz="900" spc="-5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8068" y="865369"/>
            <a:ext cx="948245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02910" algn="l"/>
              </a:tabLst>
            </a:pPr>
            <a:r>
              <a:rPr sz="3600" spc="270" dirty="0"/>
              <a:t>ELINKAARIARVIOINNIN</a:t>
            </a:r>
            <a:r>
              <a:rPr lang="fi-FI" sz="3600" spc="270" dirty="0"/>
              <a:t> </a:t>
            </a:r>
            <a:r>
              <a:rPr sz="3600" spc="229" dirty="0"/>
              <a:t>HYÖDYNTÄMINEN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8677" y="1683613"/>
            <a:ext cx="9533255" cy="2052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9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tuotantoprosessien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parannuskohteiden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etsinnässä</a:t>
            </a: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päätöksenteon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tukena</a:t>
            </a: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yrityksen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sisäisessä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ulkoisessa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viestinnässä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(esim.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ympäristöselosteet)</a:t>
            </a: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tuotevertailuissa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(esim.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ympäristömerkkien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myöntämisessä)</a:t>
            </a:r>
          </a:p>
          <a:p>
            <a:pPr marL="756285" lvl="1" indent="-361950">
              <a:lnSpc>
                <a:spcPts val="2280"/>
              </a:lnSpc>
              <a:spcBef>
                <a:spcPts val="360"/>
              </a:spcBef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viralliset ympäristömerkit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kertovat,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että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tuotteen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palvelun elinkaarenaikaiset</a:t>
            </a:r>
          </a:p>
          <a:p>
            <a:pPr marL="756285">
              <a:lnSpc>
                <a:spcPts val="2280"/>
              </a:lnSpc>
            </a:pPr>
            <a:r>
              <a:rPr sz="2000" dirty="0">
                <a:latin typeface="Arial"/>
                <a:cs typeface="Arial"/>
              </a:rPr>
              <a:t>ympäristövaikutukset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huomioitu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3799" y="6612432"/>
            <a:ext cx="5861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28.5.2021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2708" y="5090159"/>
            <a:ext cx="1193292" cy="85648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188" y="364236"/>
            <a:ext cx="11470005" cy="6132830"/>
          </a:xfrm>
          <a:custGeom>
            <a:avLst/>
            <a:gdLst/>
            <a:ahLst/>
            <a:cxnLst/>
            <a:rect l="l" t="t" r="r" b="b"/>
            <a:pathLst>
              <a:path w="11470005" h="6132830">
                <a:moveTo>
                  <a:pt x="0" y="6132576"/>
                </a:moveTo>
                <a:lnTo>
                  <a:pt x="11469624" y="6132576"/>
                </a:lnTo>
                <a:lnTo>
                  <a:pt x="11469624" y="0"/>
                </a:lnTo>
                <a:lnTo>
                  <a:pt x="0" y="0"/>
                </a:lnTo>
                <a:lnTo>
                  <a:pt x="0" y="6132576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25402" y="6985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90" dirty="0">
                <a:latin typeface="Arial"/>
                <a:cs typeface="Arial"/>
              </a:rPr>
              <a:t>5</a:t>
            </a:r>
            <a:r>
              <a:rPr sz="900" dirty="0">
                <a:latin typeface="Georgia"/>
                <a:cs typeface="Georgia"/>
              </a:rPr>
              <a:t>5</a:t>
            </a:r>
            <a:r>
              <a:rPr sz="900" spc="-505" dirty="0">
                <a:latin typeface="Georgia"/>
                <a:cs typeface="Georgia"/>
              </a:rPr>
              <a:t>4</a:t>
            </a:r>
            <a:r>
              <a:rPr sz="900" spc="-5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95"/>
              </a:spcBef>
            </a:pPr>
            <a:r>
              <a:rPr spc="245" dirty="0"/>
              <a:t>YMPÄRISTÖMERKKEJÄ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74494" y="1956053"/>
            <a:ext cx="9239250" cy="35680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5080" indent="-342900">
              <a:lnSpc>
                <a:spcPts val="1939"/>
              </a:lnSpc>
              <a:spcBef>
                <a:spcPts val="34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TCO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kansainvälinen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kestävän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kehityksen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sertifikaatti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IT-tuotteille. </a:t>
            </a:r>
            <a:r>
              <a:rPr sz="1800" spc="-5" dirty="0">
                <a:latin typeface="Arial"/>
                <a:cs typeface="Arial"/>
              </a:rPr>
              <a:t>Sen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kriteerit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koskevat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tuotteiden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koko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elinkaaren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ympäristövaikutuksia,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laitosten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yhteiskuntavastuuta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sosiaalisia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oloja.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Myös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ergonominen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muotoilu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ja käyttäjäturvallisuus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huomioitu.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2700" dirty="0">
              <a:latin typeface="Arial"/>
              <a:cs typeface="Arial"/>
            </a:endParaRPr>
          </a:p>
          <a:p>
            <a:pPr marL="355600" marR="457200" indent="-342900" algn="just">
              <a:lnSpc>
                <a:spcPct val="90000"/>
              </a:lnSpc>
              <a:buFont typeface="Wingdings"/>
              <a:buChar char=""/>
              <a:tabLst>
                <a:tab pos="355600" algn="l"/>
              </a:tabLst>
            </a:pPr>
            <a:r>
              <a:rPr sz="1800" spc="-10" dirty="0">
                <a:latin typeface="Arial"/>
                <a:cs typeface="Arial"/>
              </a:rPr>
              <a:t>Pohjoismainen </a:t>
            </a:r>
            <a:r>
              <a:rPr sz="1800" spc="-5" dirty="0">
                <a:latin typeface="Arial"/>
                <a:cs typeface="Arial"/>
              </a:rPr>
              <a:t>ympäristömerkki eli Joutsenmerkki on Suomessa parhaiten tunnettu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virallinen ympäristömerkki.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Merkki voidaan </a:t>
            </a:r>
            <a:r>
              <a:rPr sz="1800" spc="-10" dirty="0">
                <a:latin typeface="Arial"/>
                <a:cs typeface="Arial"/>
              </a:rPr>
              <a:t>myöntää </a:t>
            </a:r>
            <a:r>
              <a:rPr sz="1800" spc="-5" dirty="0">
                <a:latin typeface="Arial"/>
                <a:cs typeface="Arial"/>
              </a:rPr>
              <a:t>tuotteille ja palveluille, joille on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laadittu kriteerit. Tällaisia ovat tuoteryhmistä esimerkiksi maalit ja lakat, pesuaineet,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paristot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toimistolaitteet.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Palveluista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hotellit,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ravintolat,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kauppa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painopalvelut.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"/>
            </a:pPr>
            <a:endParaRPr sz="2700" dirty="0">
              <a:latin typeface="Arial"/>
              <a:cs typeface="Arial"/>
            </a:endParaRPr>
          </a:p>
          <a:p>
            <a:pPr marL="355600" marR="224154" indent="-342900">
              <a:lnSpc>
                <a:spcPct val="9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EU-ympäristömerkki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virallinen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ympäristömerkki.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 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käytössä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EU-maiden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lisäksi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Islannissa,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Liechtensteinissa,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Norjassa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Sveitsissä.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EU-ympäristömerkitty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tuote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tai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palvelu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täyttää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tiukat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vaatimukset,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jotka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koskevat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tuotteesta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tai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palvelusta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aiheutuvia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ympäristövaikutuksia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sekä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tuotteen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toimivuutta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ja turvallisuutta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käyttäjälle.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42772" y="1956816"/>
            <a:ext cx="1056640" cy="3444240"/>
            <a:chOff x="842772" y="1956816"/>
            <a:chExt cx="1056640" cy="34442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2772" y="1956816"/>
              <a:ext cx="990600" cy="7254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8304" y="2970276"/>
              <a:ext cx="859535" cy="10469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8304" y="4410455"/>
              <a:ext cx="990599" cy="990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188" y="364236"/>
            <a:ext cx="11470005" cy="6132830"/>
          </a:xfrm>
          <a:custGeom>
            <a:avLst/>
            <a:gdLst/>
            <a:ahLst/>
            <a:cxnLst/>
            <a:rect l="l" t="t" r="r" b="b"/>
            <a:pathLst>
              <a:path w="11470005" h="6132830">
                <a:moveTo>
                  <a:pt x="0" y="6132576"/>
                </a:moveTo>
                <a:lnTo>
                  <a:pt x="11469624" y="6132576"/>
                </a:lnTo>
                <a:lnTo>
                  <a:pt x="11469624" y="0"/>
                </a:lnTo>
                <a:lnTo>
                  <a:pt x="0" y="0"/>
                </a:lnTo>
                <a:lnTo>
                  <a:pt x="0" y="6132576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25402" y="69850"/>
            <a:ext cx="1511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80" dirty="0">
                <a:latin typeface="Arial"/>
                <a:cs typeface="Arial"/>
              </a:rPr>
              <a:t>5</a:t>
            </a:r>
            <a:r>
              <a:rPr sz="900" spc="-5" dirty="0">
                <a:latin typeface="Georgia"/>
                <a:cs typeface="Georgia"/>
              </a:rPr>
              <a:t>5</a:t>
            </a:r>
            <a:r>
              <a:rPr sz="900" spc="-505" dirty="0">
                <a:latin typeface="Arial"/>
                <a:cs typeface="Arial"/>
              </a:rPr>
              <a:t>5</a:t>
            </a:r>
            <a:r>
              <a:rPr sz="900" dirty="0">
                <a:latin typeface="Georgia"/>
                <a:cs typeface="Georgia"/>
              </a:rPr>
              <a:t>5</a:t>
            </a:r>
            <a:endParaRPr sz="90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13228" y="413970"/>
            <a:ext cx="105156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95"/>
              </a:spcBef>
            </a:pPr>
            <a:r>
              <a:rPr sz="4000" spc="245" dirty="0"/>
              <a:t>YMPÄRISTÖMERKKEJÄ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47770" y="1652777"/>
            <a:ext cx="7867015" cy="447738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5600" marR="236220" indent="-342900">
              <a:lnSpc>
                <a:spcPct val="90000"/>
              </a:lnSpc>
              <a:spcBef>
                <a:spcPts val="34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Sustainable-cleaning.com </a:t>
            </a:r>
            <a:r>
              <a:rPr sz="2000" spc="5" dirty="0">
                <a:latin typeface="Arial"/>
                <a:cs typeface="Arial"/>
              </a:rPr>
              <a:t>sekä </a:t>
            </a:r>
            <a:r>
              <a:rPr sz="2000" dirty="0">
                <a:latin typeface="Arial"/>
                <a:cs typeface="Arial"/>
              </a:rPr>
              <a:t>Cleanright merkit ovat </a:t>
            </a:r>
            <a:r>
              <a:rPr sz="2000" spc="-5" dirty="0">
                <a:latin typeface="Arial"/>
                <a:cs typeface="Arial"/>
              </a:rPr>
              <a:t>A.I.S.E </a:t>
            </a:r>
            <a:r>
              <a:rPr sz="2000" dirty="0">
                <a:latin typeface="Arial"/>
                <a:cs typeface="Arial"/>
              </a:rPr>
              <a:t> kansainvälinen pesu- ja puhdistusainejärjestön merkkejä, joihin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yritykset </a:t>
            </a:r>
            <a:r>
              <a:rPr sz="2000" spc="-5" dirty="0">
                <a:latin typeface="Arial"/>
                <a:cs typeface="Arial"/>
              </a:rPr>
              <a:t>voivat </a:t>
            </a:r>
            <a:r>
              <a:rPr sz="2000" dirty="0">
                <a:latin typeface="Arial"/>
                <a:cs typeface="Arial"/>
              </a:rPr>
              <a:t>vapaaehtoisesti </a:t>
            </a:r>
            <a:r>
              <a:rPr sz="2000" spc="-5" dirty="0">
                <a:latin typeface="Arial"/>
                <a:cs typeface="Arial"/>
              </a:rPr>
              <a:t>liittyä, </a:t>
            </a:r>
            <a:r>
              <a:rPr sz="2000" dirty="0">
                <a:latin typeface="Arial"/>
                <a:cs typeface="Arial"/>
              </a:rPr>
              <a:t>mikäli </a:t>
            </a:r>
            <a:r>
              <a:rPr sz="2000" spc="-5" dirty="0">
                <a:latin typeface="Arial"/>
                <a:cs typeface="Arial"/>
              </a:rPr>
              <a:t>täyttävät </a:t>
            </a:r>
            <a:r>
              <a:rPr sz="2000" dirty="0">
                <a:latin typeface="Arial"/>
                <a:cs typeface="Arial"/>
              </a:rPr>
              <a:t>merkkeihin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liittyvät </a:t>
            </a:r>
            <a:r>
              <a:rPr sz="2000" dirty="0">
                <a:latin typeface="Arial"/>
                <a:cs typeface="Arial"/>
              </a:rPr>
              <a:t>kriteerit.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Merkin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kriteerit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uudistettu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2020.</a:t>
            </a: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"/>
            </a:pPr>
            <a:endParaRPr sz="2900" dirty="0"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Reilu kaupan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yhdistys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edistää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vastuullista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kauppaa.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Reilun kaupan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sertifioidut tuotteet </a:t>
            </a:r>
            <a:r>
              <a:rPr sz="2000" spc="-5" dirty="0">
                <a:latin typeface="Arial"/>
                <a:cs typeface="Arial"/>
              </a:rPr>
              <a:t>täyttävät </a:t>
            </a:r>
            <a:r>
              <a:rPr sz="2000" dirty="0">
                <a:latin typeface="Arial"/>
                <a:cs typeface="Arial"/>
              </a:rPr>
              <a:t>kattavat kriteerit, jotka huomioivat niin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viljelijälle ja työntekijälle maksettavan korvauksen, työntekijöiden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oikeudet,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työolot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kuin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ympäristönkin.</a:t>
            </a: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2900" dirty="0">
              <a:latin typeface="Arial"/>
              <a:cs typeface="Arial"/>
            </a:endParaRPr>
          </a:p>
          <a:p>
            <a:pPr marL="355600" marR="251460" indent="-342900">
              <a:lnSpc>
                <a:spcPct val="9000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EKOenergia-merkki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Suomen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Luonnonsuojeluliiton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perustama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ympäristömerkki. EKOenergia-merkki voidaan myöntää kriteerit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täyttävälle </a:t>
            </a:r>
            <a:r>
              <a:rPr sz="2000" dirty="0">
                <a:latin typeface="Arial"/>
                <a:cs typeface="Arial"/>
              </a:rPr>
              <a:t>tuulivoimalle, biopolttoaineille, vesivoimalle ja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aurinkopaneeleilla tuotetulle energialle sekä energiansäästöä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edistäville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palveluille.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891539" y="1935479"/>
            <a:ext cx="2025650" cy="3961765"/>
            <a:chOff x="891539" y="1935479"/>
            <a:chExt cx="2025650" cy="396176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3731" y="1935479"/>
              <a:ext cx="984504" cy="9845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2223" y="1990371"/>
              <a:ext cx="1124460" cy="10195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6027" y="3352799"/>
              <a:ext cx="819911" cy="9845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1539" y="4920995"/>
              <a:ext cx="1956149" cy="9761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188" y="364236"/>
            <a:ext cx="11470005" cy="6132830"/>
          </a:xfrm>
          <a:custGeom>
            <a:avLst/>
            <a:gdLst/>
            <a:ahLst/>
            <a:cxnLst/>
            <a:rect l="l" t="t" r="r" b="b"/>
            <a:pathLst>
              <a:path w="11470005" h="6132830">
                <a:moveTo>
                  <a:pt x="0" y="6132576"/>
                </a:moveTo>
                <a:lnTo>
                  <a:pt x="11469624" y="6132576"/>
                </a:lnTo>
                <a:lnTo>
                  <a:pt x="11469624" y="0"/>
                </a:lnTo>
                <a:lnTo>
                  <a:pt x="0" y="0"/>
                </a:lnTo>
                <a:lnTo>
                  <a:pt x="0" y="6132576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25402" y="6985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90" dirty="0">
                <a:latin typeface="Arial"/>
                <a:cs typeface="Arial"/>
              </a:rPr>
              <a:t>5</a:t>
            </a:r>
            <a:r>
              <a:rPr sz="900" dirty="0">
                <a:latin typeface="Georgia"/>
                <a:cs typeface="Georgia"/>
              </a:rPr>
              <a:t>5</a:t>
            </a:r>
            <a:r>
              <a:rPr sz="900" spc="-505" dirty="0">
                <a:latin typeface="Georgia"/>
                <a:cs typeface="Georgia"/>
              </a:rPr>
              <a:t>6</a:t>
            </a:r>
            <a:r>
              <a:rPr sz="900" spc="-5" dirty="0"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42005" y="572757"/>
            <a:ext cx="517271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245" dirty="0"/>
              <a:t>YMPÄRISTÖMERKKEJÄ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62426" y="1774063"/>
            <a:ext cx="7693025" cy="268983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624840" indent="-342900" algn="just">
              <a:lnSpc>
                <a:spcPts val="2160"/>
              </a:lnSpc>
              <a:spcBef>
                <a:spcPts val="375"/>
              </a:spcBef>
              <a:buFont typeface="Wingdings"/>
              <a:buChar char=""/>
              <a:tabLst>
                <a:tab pos="355600" algn="l"/>
              </a:tabLst>
            </a:pPr>
            <a:r>
              <a:rPr lang="fi-FI" sz="2000" dirty="0">
                <a:latin typeface="Arial"/>
                <a:cs typeface="Arial"/>
              </a:rPr>
              <a:t>EU:n</a:t>
            </a:r>
            <a:r>
              <a:rPr lang="fi-FI" sz="2000" spc="-1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energiamerkintä,</a:t>
            </a:r>
            <a:r>
              <a:rPr lang="fi-FI" sz="2000" spc="-4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jonka</a:t>
            </a:r>
            <a:r>
              <a:rPr lang="fi-FI" sz="2000" spc="-1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avulla</a:t>
            </a:r>
            <a:r>
              <a:rPr lang="fi-FI" sz="2000" spc="-1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kuluttajat</a:t>
            </a:r>
            <a:r>
              <a:rPr lang="fi-FI" sz="2000" spc="-20" dirty="0">
                <a:latin typeface="Arial"/>
                <a:cs typeface="Arial"/>
              </a:rPr>
              <a:t> </a:t>
            </a:r>
            <a:r>
              <a:rPr lang="fi-FI" sz="2000" spc="-5" dirty="0">
                <a:latin typeface="Arial"/>
                <a:cs typeface="Arial"/>
              </a:rPr>
              <a:t>voivat</a:t>
            </a:r>
            <a:r>
              <a:rPr lang="fi-FI" sz="2000" spc="-1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helposti </a:t>
            </a:r>
            <a:r>
              <a:rPr lang="fi-FI" sz="2000" spc="-540" dirty="0">
                <a:latin typeface="Arial"/>
                <a:cs typeface="Arial"/>
              </a:rPr>
              <a:t> </a:t>
            </a:r>
            <a:r>
              <a:rPr lang="fi-FI" sz="2000" spc="-5" dirty="0">
                <a:latin typeface="Arial"/>
                <a:cs typeface="Arial"/>
              </a:rPr>
              <a:t>valita tuotteita, </a:t>
            </a:r>
            <a:r>
              <a:rPr lang="fi-FI" sz="2000" dirty="0">
                <a:latin typeface="Arial"/>
                <a:cs typeface="Arial"/>
              </a:rPr>
              <a:t>jotka kuluttavat vähemmän energiaa ja siten </a:t>
            </a:r>
            <a:r>
              <a:rPr lang="fi-FI" sz="2000" spc="-54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säästävät</a:t>
            </a:r>
            <a:r>
              <a:rPr lang="fi-FI" sz="2000" spc="-5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rahaa</a:t>
            </a:r>
            <a:r>
              <a:rPr lang="fi-FI" sz="2000" spc="-2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laitteen elinkaaren</a:t>
            </a:r>
            <a:r>
              <a:rPr lang="fi-FI" sz="2000" spc="-4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aikana.</a:t>
            </a:r>
          </a:p>
          <a:p>
            <a:pPr marL="355600" marR="624840" indent="-342900" algn="just">
              <a:lnSpc>
                <a:spcPts val="2160"/>
              </a:lnSpc>
              <a:spcBef>
                <a:spcPts val="375"/>
              </a:spcBef>
              <a:buFont typeface="Wingdings"/>
              <a:buChar char=""/>
              <a:tabLst>
                <a:tab pos="355600" algn="l"/>
              </a:tabLst>
            </a:pPr>
            <a:endParaRPr lang="fi-FI" sz="2000" dirty="0">
              <a:latin typeface="Arial"/>
              <a:cs typeface="Arial"/>
            </a:endParaRPr>
          </a:p>
          <a:p>
            <a:pPr marL="355600" marR="624840" indent="-342900" algn="just">
              <a:lnSpc>
                <a:spcPts val="2160"/>
              </a:lnSpc>
              <a:spcBef>
                <a:spcPts val="375"/>
              </a:spcBef>
              <a:buFont typeface="Wingdings"/>
              <a:buChar char=""/>
              <a:tabLst>
                <a:tab pos="355600" algn="l"/>
              </a:tabLst>
            </a:pPr>
            <a:r>
              <a:rPr lang="fi-FI" sz="2000" dirty="0">
                <a:latin typeface="Arial"/>
                <a:cs typeface="Arial"/>
              </a:rPr>
              <a:t>Energiamerkintävaatimukset koskevat muun muassa </a:t>
            </a:r>
            <a:r>
              <a:rPr lang="fi-FI" sz="2000" spc="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sähkökäyttöisiä kotitalouslaitteita ja erilaisia sähkölämmittimiä. </a:t>
            </a:r>
            <a:r>
              <a:rPr lang="fi-FI" sz="2000" spc="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Näissä</a:t>
            </a:r>
            <a:r>
              <a:rPr lang="fi-FI" sz="2000" spc="-3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tuotteissa,</a:t>
            </a:r>
            <a:r>
              <a:rPr lang="fi-FI" sz="2000" spc="-4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joita vaatimus</a:t>
            </a:r>
            <a:r>
              <a:rPr lang="fi-FI" sz="2000" spc="-2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koskee,</a:t>
            </a:r>
            <a:r>
              <a:rPr lang="fi-FI" sz="2000" spc="-4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on</a:t>
            </a:r>
            <a:r>
              <a:rPr lang="fi-FI" sz="2000" spc="-1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aina oltava</a:t>
            </a:r>
            <a:r>
              <a:rPr lang="fi-FI" sz="2000" spc="-1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merkintä </a:t>
            </a:r>
            <a:r>
              <a:rPr lang="fi-FI" sz="2000" spc="-54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nähtävillä. Esimerkiksi jääkaapit, kylmälaitteet, ilmastointilaitteet, </a:t>
            </a:r>
            <a:r>
              <a:rPr lang="fi-FI" sz="2000" spc="-54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pakastimet</a:t>
            </a:r>
            <a:r>
              <a:rPr lang="fi-FI" sz="2000" spc="-5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jne. 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676401"/>
            <a:ext cx="2286000" cy="403860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A25A2676-707E-4997-943C-11A1F28611C0}"/>
              </a:ext>
            </a:extLst>
          </p:cNvPr>
          <p:cNvSpPr txBox="1"/>
          <p:nvPr/>
        </p:nvSpPr>
        <p:spPr>
          <a:xfrm>
            <a:off x="3680381" y="5972522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Lähde: Tukes.fi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3462" y="309358"/>
            <a:ext cx="11620500" cy="6282055"/>
            <a:chOff x="283462" y="309358"/>
            <a:chExt cx="11620500" cy="6282055"/>
          </a:xfrm>
        </p:grpSpPr>
        <p:sp>
          <p:nvSpPr>
            <p:cNvPr id="3" name="object 3"/>
            <p:cNvSpPr/>
            <p:nvPr/>
          </p:nvSpPr>
          <p:spPr>
            <a:xfrm>
              <a:off x="361188" y="364236"/>
              <a:ext cx="11470005" cy="6132830"/>
            </a:xfrm>
            <a:custGeom>
              <a:avLst/>
              <a:gdLst/>
              <a:ahLst/>
              <a:cxnLst/>
              <a:rect l="l" t="t" r="r" b="b"/>
              <a:pathLst>
                <a:path w="11470005" h="6132830">
                  <a:moveTo>
                    <a:pt x="0" y="6132576"/>
                  </a:moveTo>
                  <a:lnTo>
                    <a:pt x="11469624" y="6132576"/>
                  </a:lnTo>
                  <a:lnTo>
                    <a:pt x="11469624" y="0"/>
                  </a:lnTo>
                  <a:lnTo>
                    <a:pt x="0" y="0"/>
                  </a:lnTo>
                  <a:lnTo>
                    <a:pt x="0" y="6132576"/>
                  </a:lnTo>
                  <a:close/>
                </a:path>
              </a:pathLst>
            </a:custGeom>
            <a:ln w="889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3924" y="1708403"/>
              <a:ext cx="3452622" cy="423748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1722989" y="69850"/>
            <a:ext cx="1562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95" dirty="0">
                <a:latin typeface="Georgia"/>
                <a:cs typeface="Georgia"/>
              </a:rPr>
              <a:t>6</a:t>
            </a:r>
            <a:r>
              <a:rPr sz="900" spc="-25" dirty="0">
                <a:latin typeface="Arial"/>
                <a:cs typeface="Arial"/>
              </a:rPr>
              <a:t>6</a:t>
            </a:r>
            <a:r>
              <a:rPr sz="900" spc="-520" dirty="0">
                <a:latin typeface="Georgia"/>
                <a:cs typeface="Georgia"/>
              </a:rPr>
              <a:t>8</a:t>
            </a:r>
            <a:r>
              <a:rPr sz="900" spc="-5" dirty="0"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8068" y="865369"/>
            <a:ext cx="88011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85695" algn="l"/>
                <a:tab pos="3121660" algn="l"/>
              </a:tabLst>
            </a:pPr>
            <a:r>
              <a:rPr sz="3600" spc="250" dirty="0"/>
              <a:t>ENERGIA-	</a:t>
            </a:r>
            <a:r>
              <a:rPr sz="3600" spc="105" dirty="0"/>
              <a:t>JA	</a:t>
            </a:r>
            <a:r>
              <a:rPr sz="3600" spc="265" dirty="0"/>
              <a:t>MATERIAALITEHOKKUUS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8677" y="1781682"/>
            <a:ext cx="6838950" cy="30289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5600" marR="687705" indent="-342900" algn="just">
              <a:lnSpc>
                <a:spcPct val="90000"/>
              </a:lnSpc>
              <a:spcBef>
                <a:spcPts val="340"/>
              </a:spcBef>
              <a:buFont typeface="Wingdings"/>
              <a:buChar char="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Materiaalitehokkuus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tarkoittaa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tekoja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toimia,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joilla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vähennetään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luonnonvarojen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kulutusta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samalla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kun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huolehditaan siitä, </a:t>
            </a:r>
            <a:r>
              <a:rPr sz="2000" spc="-5" dirty="0">
                <a:latin typeface="Arial"/>
                <a:cs typeface="Arial"/>
              </a:rPr>
              <a:t>että </a:t>
            </a:r>
            <a:r>
              <a:rPr sz="2000" dirty="0">
                <a:latin typeface="Arial"/>
                <a:cs typeface="Arial"/>
              </a:rPr>
              <a:t>tuotteen tai palvelun </a:t>
            </a:r>
            <a:r>
              <a:rPr sz="2000" spc="-5" dirty="0">
                <a:latin typeface="Arial"/>
                <a:cs typeface="Arial"/>
              </a:rPr>
              <a:t>laatu </a:t>
            </a:r>
            <a:r>
              <a:rPr sz="2000" dirty="0">
                <a:latin typeface="Arial"/>
                <a:cs typeface="Arial"/>
              </a:rPr>
              <a:t>ei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huonone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vaan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saattaa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jopa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parantua.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"/>
            </a:pP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ts val="228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Tuotteista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ja materiaaleista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otetaan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kaikki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hyöty</a:t>
            </a:r>
            <a:r>
              <a:rPr sz="2000" spc="-5" dirty="0">
                <a:latin typeface="Arial"/>
                <a:cs typeface="Arial"/>
              </a:rPr>
              <a:t> irti </a:t>
            </a:r>
            <a:r>
              <a:rPr sz="2000" dirty="0">
                <a:latin typeface="Arial"/>
                <a:cs typeface="Arial"/>
              </a:rPr>
              <a:t>niiden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latin typeface="Arial"/>
                <a:cs typeface="Arial"/>
              </a:rPr>
              <a:t>käyttöiän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aikana</a:t>
            </a:r>
            <a:endParaRPr sz="2000">
              <a:latin typeface="Arial"/>
              <a:cs typeface="Arial"/>
            </a:endParaRPr>
          </a:p>
          <a:p>
            <a:pPr marL="756285" marR="5080" lvl="1" indent="-361315">
              <a:lnSpc>
                <a:spcPts val="2160"/>
              </a:lnSpc>
              <a:spcBef>
                <a:spcPts val="630"/>
              </a:spcBef>
              <a:buFont typeface="Wingdings"/>
              <a:buChar char=""/>
              <a:tabLst>
                <a:tab pos="826135" algn="l"/>
                <a:tab pos="826769" algn="l"/>
              </a:tabLst>
            </a:pPr>
            <a:r>
              <a:rPr dirty="0"/>
              <a:t>	</a:t>
            </a:r>
            <a:r>
              <a:rPr sz="2000" dirty="0">
                <a:latin typeface="Arial"/>
                <a:cs typeface="Arial"/>
              </a:rPr>
              <a:t>ei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hukata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niitä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luonnonvara-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energiapanoksia,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jotka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 </a:t>
            </a:r>
            <a:r>
              <a:rPr sz="2000" spc="-5" dirty="0">
                <a:latin typeface="Arial"/>
                <a:cs typeface="Arial"/>
              </a:rPr>
              <a:t>käytetty </a:t>
            </a:r>
            <a:r>
              <a:rPr sz="2000" dirty="0">
                <a:latin typeface="Arial"/>
                <a:cs typeface="Arial"/>
              </a:rPr>
              <a:t>valmistukseen, jakeluun ja aikanaan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jätehuoltoon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3799" y="6612432"/>
            <a:ext cx="5861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28.5.2021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C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81355" y="179831"/>
            <a:ext cx="11829415" cy="6498590"/>
            <a:chOff x="181355" y="179831"/>
            <a:chExt cx="11829415" cy="6498590"/>
          </a:xfrm>
        </p:grpSpPr>
        <p:sp>
          <p:nvSpPr>
            <p:cNvPr id="4" name="object 4"/>
            <p:cNvSpPr/>
            <p:nvPr/>
          </p:nvSpPr>
          <p:spPr>
            <a:xfrm>
              <a:off x="181355" y="179831"/>
              <a:ext cx="11829415" cy="6498590"/>
            </a:xfrm>
            <a:custGeom>
              <a:avLst/>
              <a:gdLst/>
              <a:ahLst/>
              <a:cxnLst/>
              <a:rect l="l" t="t" r="r" b="b"/>
              <a:pathLst>
                <a:path w="11829415" h="6498590">
                  <a:moveTo>
                    <a:pt x="11829288" y="0"/>
                  </a:moveTo>
                  <a:lnTo>
                    <a:pt x="0" y="0"/>
                  </a:lnTo>
                  <a:lnTo>
                    <a:pt x="0" y="6498336"/>
                  </a:lnTo>
                  <a:lnTo>
                    <a:pt x="11829288" y="6498336"/>
                  </a:lnTo>
                  <a:lnTo>
                    <a:pt x="11829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59667" y="6281928"/>
              <a:ext cx="815340" cy="27584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677904" y="26035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69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572" y="6444277"/>
            <a:ext cx="5861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28.5.2021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98677" y="482682"/>
            <a:ext cx="950023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6530340" algn="l"/>
              </a:tabLst>
            </a:pPr>
            <a:r>
              <a:rPr sz="3600" spc="265" dirty="0"/>
              <a:t>MATERIAALITEHOKKUUDEN</a:t>
            </a:r>
            <a:r>
              <a:rPr lang="fi-FI" sz="3600" spc="265" dirty="0"/>
              <a:t> </a:t>
            </a:r>
            <a:r>
              <a:rPr sz="3600" spc="245" dirty="0"/>
              <a:t>VINKKILISTA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8677" y="1575307"/>
            <a:ext cx="10135235" cy="3776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Arial"/>
                <a:cs typeface="Arial"/>
              </a:rPr>
              <a:t>Käytä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pitkään</a:t>
            </a:r>
            <a:endParaRPr sz="2000">
              <a:latin typeface="Arial"/>
              <a:cs typeface="Arial"/>
            </a:endParaRPr>
          </a:p>
          <a:p>
            <a:pPr marL="1253490" lvl="1" indent="-458470">
              <a:lnSpc>
                <a:spcPct val="100000"/>
              </a:lnSpc>
              <a:spcBef>
                <a:spcPts val="120"/>
              </a:spcBef>
              <a:buFont typeface="Wingdings"/>
              <a:buChar char=""/>
              <a:tabLst>
                <a:tab pos="1252855" algn="l"/>
                <a:tab pos="1254125" algn="l"/>
              </a:tabLst>
            </a:pPr>
            <a:r>
              <a:rPr sz="2000" dirty="0">
                <a:latin typeface="Arial"/>
                <a:cs typeface="Arial"/>
              </a:rPr>
              <a:t>Käytä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ohjeiden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mukaisesti</a:t>
            </a:r>
            <a:endParaRPr sz="2000">
              <a:latin typeface="Arial"/>
              <a:cs typeface="Arial"/>
            </a:endParaRPr>
          </a:p>
          <a:p>
            <a:pPr marL="1253490" lvl="1" indent="-458470">
              <a:lnSpc>
                <a:spcPct val="100000"/>
              </a:lnSpc>
              <a:spcBef>
                <a:spcPts val="120"/>
              </a:spcBef>
              <a:buFont typeface="Wingdings"/>
              <a:buChar char=""/>
              <a:tabLst>
                <a:tab pos="1252855" algn="l"/>
                <a:tab pos="1254125" algn="l"/>
              </a:tabLst>
            </a:pPr>
            <a:r>
              <a:rPr sz="2000" dirty="0">
                <a:latin typeface="Arial"/>
                <a:cs typeface="Arial"/>
              </a:rPr>
              <a:t>Huolla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säännöllisesti</a:t>
            </a:r>
            <a:endParaRPr sz="2000">
              <a:latin typeface="Arial"/>
              <a:cs typeface="Arial"/>
            </a:endParaRPr>
          </a:p>
          <a:p>
            <a:pPr marL="1253490" lvl="1" indent="-458470">
              <a:lnSpc>
                <a:spcPct val="100000"/>
              </a:lnSpc>
              <a:spcBef>
                <a:spcPts val="120"/>
              </a:spcBef>
              <a:buFont typeface="Wingdings"/>
              <a:buChar char=""/>
              <a:tabLst>
                <a:tab pos="1252855" algn="l"/>
                <a:tab pos="1254125" algn="l"/>
              </a:tabLst>
            </a:pPr>
            <a:r>
              <a:rPr sz="2000" dirty="0">
                <a:latin typeface="Arial"/>
                <a:cs typeface="Arial"/>
              </a:rPr>
              <a:t>Korjaa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viat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heti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Arial"/>
                <a:cs typeface="Arial"/>
              </a:rPr>
              <a:t>Käytä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tehokkaasti</a:t>
            </a:r>
            <a:endParaRPr sz="2000">
              <a:latin typeface="Arial"/>
              <a:cs typeface="Arial"/>
            </a:endParaRPr>
          </a:p>
          <a:p>
            <a:pPr marL="756285" lvl="1" indent="-361950">
              <a:lnSpc>
                <a:spcPct val="100000"/>
              </a:lnSpc>
              <a:spcBef>
                <a:spcPts val="120"/>
              </a:spcBef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Älä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hanki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varastoon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pölyttymään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(&gt;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vuokraa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liisaa)</a:t>
            </a:r>
            <a:endParaRPr sz="2000">
              <a:latin typeface="Arial"/>
              <a:cs typeface="Arial"/>
            </a:endParaRPr>
          </a:p>
          <a:p>
            <a:pPr marL="756285" lvl="1" indent="-361950">
              <a:lnSpc>
                <a:spcPct val="100000"/>
              </a:lnSpc>
              <a:spcBef>
                <a:spcPts val="120"/>
              </a:spcBef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2000" spc="-5" dirty="0">
                <a:latin typeface="Arial"/>
                <a:cs typeface="Arial"/>
              </a:rPr>
              <a:t>Älä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hanki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turhaa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tavaraa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b="1" dirty="0">
                <a:latin typeface="Arial"/>
                <a:cs typeface="Arial"/>
              </a:rPr>
              <a:t>Kierrätä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raaka-aineet</a:t>
            </a:r>
            <a:endParaRPr sz="2000">
              <a:latin typeface="Arial"/>
              <a:cs typeface="Arial"/>
            </a:endParaRPr>
          </a:p>
          <a:p>
            <a:pPr marL="870585" lvl="1" indent="-457834">
              <a:lnSpc>
                <a:spcPct val="100000"/>
              </a:lnSpc>
              <a:spcBef>
                <a:spcPts val="120"/>
              </a:spcBef>
              <a:buFont typeface="Wingdings"/>
              <a:buChar char=""/>
              <a:tabLst>
                <a:tab pos="870585" algn="l"/>
                <a:tab pos="871219" algn="l"/>
              </a:tabLst>
            </a:pPr>
            <a:r>
              <a:rPr sz="2000" dirty="0">
                <a:latin typeface="Arial"/>
                <a:cs typeface="Arial"/>
              </a:rPr>
              <a:t>Kierrätetyt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raaka-aineet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helpompi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jalostaa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kuin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neitseelliset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luonnonvarat</a:t>
            </a:r>
            <a:endParaRPr sz="2000">
              <a:latin typeface="Arial"/>
              <a:cs typeface="Arial"/>
            </a:endParaRPr>
          </a:p>
          <a:p>
            <a:pPr marL="870585" lvl="1" indent="-457834">
              <a:lnSpc>
                <a:spcPct val="100000"/>
              </a:lnSpc>
              <a:spcBef>
                <a:spcPts val="120"/>
              </a:spcBef>
              <a:buFont typeface="Wingdings"/>
              <a:buChar char=""/>
              <a:tabLst>
                <a:tab pos="870585" algn="l"/>
                <a:tab pos="871219" algn="l"/>
              </a:tabLst>
            </a:pPr>
            <a:r>
              <a:rPr sz="2000" dirty="0">
                <a:latin typeface="Arial"/>
                <a:cs typeface="Arial"/>
              </a:rPr>
              <a:t>Edistää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luonnonvarojen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tehokasta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käyttöä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ja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säästää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energiaa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ja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rahaa.</a:t>
            </a:r>
            <a:endParaRPr sz="2000">
              <a:latin typeface="Arial"/>
              <a:cs typeface="Arial"/>
            </a:endParaRPr>
          </a:p>
          <a:p>
            <a:pPr marL="870585" lvl="1" indent="-457834">
              <a:lnSpc>
                <a:spcPts val="2160"/>
              </a:lnSpc>
              <a:spcBef>
                <a:spcPts val="120"/>
              </a:spcBef>
              <a:buFont typeface="Wingdings"/>
              <a:buChar char=""/>
              <a:tabLst>
                <a:tab pos="870585" algn="l"/>
                <a:tab pos="871219" algn="l"/>
              </a:tabLst>
            </a:pPr>
            <a:r>
              <a:rPr sz="2000" dirty="0">
                <a:latin typeface="Arial"/>
                <a:cs typeface="Arial"/>
              </a:rPr>
              <a:t>Muista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jätehierarkia: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minimoi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jäte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&gt;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uudelleenkäyttö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&gt;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kierrätys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&gt;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hyödyntäminen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&gt;</a:t>
            </a:r>
            <a:endParaRPr sz="2000">
              <a:latin typeface="Arial"/>
              <a:cs typeface="Arial"/>
            </a:endParaRPr>
          </a:p>
          <a:p>
            <a:pPr marL="870585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loppusijoitus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(kaatopaikka)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C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81355" y="179831"/>
            <a:ext cx="11829415" cy="6498590"/>
            <a:chOff x="181355" y="179831"/>
            <a:chExt cx="11829415" cy="6498590"/>
          </a:xfrm>
        </p:grpSpPr>
        <p:sp>
          <p:nvSpPr>
            <p:cNvPr id="4" name="object 4"/>
            <p:cNvSpPr/>
            <p:nvPr/>
          </p:nvSpPr>
          <p:spPr>
            <a:xfrm>
              <a:off x="181355" y="179831"/>
              <a:ext cx="11829415" cy="6498590"/>
            </a:xfrm>
            <a:custGeom>
              <a:avLst/>
              <a:gdLst/>
              <a:ahLst/>
              <a:cxnLst/>
              <a:rect l="l" t="t" r="r" b="b"/>
              <a:pathLst>
                <a:path w="11829415" h="6498590">
                  <a:moveTo>
                    <a:pt x="11829288" y="0"/>
                  </a:moveTo>
                  <a:lnTo>
                    <a:pt x="0" y="0"/>
                  </a:lnTo>
                  <a:lnTo>
                    <a:pt x="0" y="6498336"/>
                  </a:lnTo>
                  <a:lnTo>
                    <a:pt x="11829288" y="6498336"/>
                  </a:lnTo>
                  <a:lnTo>
                    <a:pt x="11829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59667" y="6281928"/>
              <a:ext cx="815340" cy="27584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677904" y="26035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70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74938" y="751789"/>
            <a:ext cx="490410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000" spc="285" dirty="0"/>
              <a:t>E</a:t>
            </a:r>
            <a:r>
              <a:rPr sz="4000" spc="290" dirty="0"/>
              <a:t>N</a:t>
            </a:r>
            <a:r>
              <a:rPr sz="4000" spc="285" dirty="0"/>
              <a:t>E</a:t>
            </a:r>
            <a:r>
              <a:rPr sz="4000" spc="240" dirty="0"/>
              <a:t>R</a:t>
            </a:r>
            <a:r>
              <a:rPr sz="4000" spc="290" dirty="0"/>
              <a:t>G</a:t>
            </a:r>
            <a:r>
              <a:rPr sz="4000" spc="295" dirty="0"/>
              <a:t>I</a:t>
            </a:r>
            <a:r>
              <a:rPr sz="4000" spc="95" dirty="0"/>
              <a:t>A</a:t>
            </a:r>
            <a:r>
              <a:rPr sz="4000" spc="285" dirty="0"/>
              <a:t>TE</a:t>
            </a:r>
            <a:r>
              <a:rPr sz="4000" spc="300" dirty="0"/>
              <a:t>HOK</a:t>
            </a:r>
            <a:r>
              <a:rPr sz="4000" spc="290" dirty="0"/>
              <a:t>K</a:t>
            </a:r>
            <a:r>
              <a:rPr sz="4000" spc="300" dirty="0"/>
              <a:t>UU</a:t>
            </a:r>
            <a:r>
              <a:rPr sz="4000" spc="-5" dirty="0"/>
              <a:t>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8677" y="1951482"/>
            <a:ext cx="10553700" cy="35318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255904" indent="-342900">
              <a:lnSpc>
                <a:spcPts val="2160"/>
              </a:lnSpc>
              <a:spcBef>
                <a:spcPts val="3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Energiaa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kuluu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erityisesti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teollisuudessa,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liikenteessä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sekä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rakennusten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lämmitykseen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ja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valaistukseen. </a:t>
            </a:r>
            <a:r>
              <a:rPr sz="2000" spc="-5" dirty="0">
                <a:latin typeface="Arial"/>
                <a:cs typeface="Arial"/>
              </a:rPr>
              <a:t>Myös </a:t>
            </a:r>
            <a:r>
              <a:rPr sz="2000" dirty="0">
                <a:latin typeface="Arial"/>
                <a:cs typeface="Arial"/>
              </a:rPr>
              <a:t>tuotteiden ja palveluiden tuottamiseen ja valmistamiseen kuluu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energiaa.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Energiaa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saadaan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monista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lähteistä</a:t>
            </a:r>
            <a:endParaRPr sz="2000">
              <a:latin typeface="Arial"/>
              <a:cs typeface="Arial"/>
            </a:endParaRPr>
          </a:p>
          <a:p>
            <a:pPr marL="756285" marR="5080" lvl="1" indent="-361315">
              <a:lnSpc>
                <a:spcPts val="2160"/>
              </a:lnSpc>
              <a:spcBef>
                <a:spcPts val="635"/>
              </a:spcBef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Suomi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monet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muut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maat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ovat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olleet pitkään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riippuvaisia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fossiilisista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energianlähteistä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(kuten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öljy,</a:t>
            </a:r>
            <a:r>
              <a:rPr sz="2000" dirty="0">
                <a:latin typeface="Arial"/>
                <a:cs typeface="Arial"/>
              </a:rPr>
              <a:t> kivihiili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ja maakaasu)</a:t>
            </a:r>
            <a:endParaRPr sz="2000">
              <a:latin typeface="Arial"/>
              <a:cs typeface="Arial"/>
            </a:endParaRPr>
          </a:p>
          <a:p>
            <a:pPr marL="756285" lvl="1" indent="-361950">
              <a:lnSpc>
                <a:spcPct val="100000"/>
              </a:lnSpc>
              <a:spcBef>
                <a:spcPts val="330"/>
              </a:spcBef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Fossiilisten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poltto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suurin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ilmastonmuutokseen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(kasvihuonekaasut)</a:t>
            </a:r>
            <a:endParaRPr sz="2000">
              <a:latin typeface="Arial"/>
              <a:cs typeface="Arial"/>
            </a:endParaRPr>
          </a:p>
          <a:p>
            <a:pPr marL="756285" lvl="1" indent="-361950">
              <a:lnSpc>
                <a:spcPts val="2280"/>
              </a:lnSpc>
              <a:spcBef>
                <a:spcPts val="360"/>
              </a:spcBef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Suomen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kasvihuonekaasupäästöistä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noin 80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%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peräisin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energiantuotannosta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ja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ts val="2280"/>
              </a:lnSpc>
            </a:pPr>
            <a:r>
              <a:rPr sz="2000" dirty="0">
                <a:latin typeface="Arial"/>
                <a:cs typeface="Arial"/>
              </a:rPr>
              <a:t>kulutuksesta</a:t>
            </a:r>
            <a:endParaRPr sz="2000">
              <a:latin typeface="Arial"/>
              <a:cs typeface="Arial"/>
            </a:endParaRPr>
          </a:p>
          <a:p>
            <a:pPr marL="756285" lvl="1" indent="-361950">
              <a:lnSpc>
                <a:spcPct val="100000"/>
              </a:lnSpc>
              <a:spcBef>
                <a:spcPts val="360"/>
              </a:spcBef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Uhka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luonnon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monimuotoisuudelle</a:t>
            </a:r>
            <a:endParaRPr sz="2000">
              <a:latin typeface="Arial"/>
              <a:cs typeface="Arial"/>
            </a:endParaRPr>
          </a:p>
          <a:p>
            <a:pPr marL="756285" lvl="1" indent="-361950">
              <a:lnSpc>
                <a:spcPct val="100000"/>
              </a:lnSpc>
              <a:spcBef>
                <a:spcPts val="360"/>
              </a:spcBef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Sään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ääri-ilmiöt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(tulvat,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myrskyt,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kuivuus)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35211" y="6138671"/>
            <a:ext cx="1249679" cy="38404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58572" y="6444277"/>
            <a:ext cx="5861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28.5.2021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C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81292" y="246718"/>
            <a:ext cx="11829415" cy="6498590"/>
            <a:chOff x="181355" y="179831"/>
            <a:chExt cx="11829415" cy="6498590"/>
          </a:xfrm>
        </p:grpSpPr>
        <p:sp>
          <p:nvSpPr>
            <p:cNvPr id="4" name="object 4"/>
            <p:cNvSpPr/>
            <p:nvPr/>
          </p:nvSpPr>
          <p:spPr>
            <a:xfrm>
              <a:off x="181355" y="179831"/>
              <a:ext cx="11829415" cy="6498590"/>
            </a:xfrm>
            <a:custGeom>
              <a:avLst/>
              <a:gdLst/>
              <a:ahLst/>
              <a:cxnLst/>
              <a:rect l="l" t="t" r="r" b="b"/>
              <a:pathLst>
                <a:path w="11829415" h="6498590">
                  <a:moveTo>
                    <a:pt x="11829288" y="0"/>
                  </a:moveTo>
                  <a:lnTo>
                    <a:pt x="0" y="0"/>
                  </a:lnTo>
                  <a:lnTo>
                    <a:pt x="0" y="6498336"/>
                  </a:lnTo>
                  <a:lnTo>
                    <a:pt x="11829288" y="6498336"/>
                  </a:lnTo>
                  <a:lnTo>
                    <a:pt x="11829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59667" y="6281928"/>
              <a:ext cx="815340" cy="27584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677904" y="26035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71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572" y="6444277"/>
            <a:ext cx="58610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28.5.2021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83456" y="716237"/>
            <a:ext cx="490410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000" spc="285" dirty="0"/>
              <a:t>E</a:t>
            </a:r>
            <a:r>
              <a:rPr sz="4000" spc="290" dirty="0"/>
              <a:t>N</a:t>
            </a:r>
            <a:r>
              <a:rPr sz="4000" spc="285" dirty="0"/>
              <a:t>E</a:t>
            </a:r>
            <a:r>
              <a:rPr sz="4000" spc="240" dirty="0"/>
              <a:t>R</a:t>
            </a:r>
            <a:r>
              <a:rPr sz="4000" spc="290" dirty="0"/>
              <a:t>G</a:t>
            </a:r>
            <a:r>
              <a:rPr sz="4000" spc="295" dirty="0"/>
              <a:t>I</a:t>
            </a:r>
            <a:r>
              <a:rPr sz="4000" spc="95" dirty="0"/>
              <a:t>A</a:t>
            </a:r>
            <a:r>
              <a:rPr sz="4000" spc="285" dirty="0"/>
              <a:t>TE</a:t>
            </a:r>
            <a:r>
              <a:rPr sz="4000" spc="300" dirty="0"/>
              <a:t>HOK</a:t>
            </a:r>
            <a:r>
              <a:rPr sz="4000" spc="290" dirty="0"/>
              <a:t>K</a:t>
            </a:r>
            <a:r>
              <a:rPr sz="4000" spc="300" dirty="0"/>
              <a:t>UU</a:t>
            </a:r>
            <a:r>
              <a:rPr sz="4000" spc="-5" dirty="0"/>
              <a:t>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5877" y="1507598"/>
            <a:ext cx="10273665" cy="463909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24765" indent="-342900">
              <a:lnSpc>
                <a:spcPts val="2160"/>
              </a:lnSpc>
              <a:spcBef>
                <a:spcPts val="3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fi-FI" sz="2000" dirty="0">
                <a:latin typeface="Arial"/>
                <a:cs typeface="Arial"/>
              </a:rPr>
              <a:t>Suosimalla</a:t>
            </a:r>
            <a:r>
              <a:rPr lang="fi-FI" sz="2000" spc="-1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uusiutuvia</a:t>
            </a:r>
            <a:r>
              <a:rPr lang="fi-FI" sz="2000" spc="-1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energianlähteitä</a:t>
            </a:r>
            <a:r>
              <a:rPr lang="fi-FI" sz="2000" spc="-3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ja</a:t>
            </a:r>
            <a:r>
              <a:rPr lang="fi-FI" sz="2000" spc="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energian</a:t>
            </a:r>
            <a:r>
              <a:rPr lang="fi-FI" sz="2000" spc="-2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tehokkaalla</a:t>
            </a:r>
            <a:r>
              <a:rPr lang="fi-FI" sz="2000" spc="-4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ja</a:t>
            </a:r>
            <a:r>
              <a:rPr lang="fi-FI" sz="2000" spc="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säästäväisellä</a:t>
            </a:r>
            <a:r>
              <a:rPr lang="fi-FI" sz="2000" spc="-3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käytöllä </a:t>
            </a:r>
            <a:r>
              <a:rPr lang="fi-FI" sz="2000" spc="-54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voidaan</a:t>
            </a:r>
            <a:r>
              <a:rPr lang="fi-FI" sz="2000" spc="-15" dirty="0">
                <a:latin typeface="Arial"/>
                <a:cs typeface="Arial"/>
              </a:rPr>
              <a:t> </a:t>
            </a:r>
            <a:r>
              <a:rPr lang="fi-FI" sz="2000" spc="-5" dirty="0">
                <a:latin typeface="Arial"/>
                <a:cs typeface="Arial"/>
              </a:rPr>
              <a:t>hillitä</a:t>
            </a:r>
            <a:r>
              <a:rPr lang="fi-FI" sz="2000" spc="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ilmastonmuutosta</a:t>
            </a:r>
            <a:r>
              <a:rPr lang="fi-FI" sz="2000" spc="-5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sekä</a:t>
            </a:r>
            <a:r>
              <a:rPr lang="fi-FI" sz="2000" spc="-2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muita</a:t>
            </a:r>
            <a:r>
              <a:rPr lang="fi-FI" sz="2000" spc="-2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ympäristöongelmia.</a:t>
            </a:r>
          </a:p>
          <a:p>
            <a:pPr marL="12700" marR="24765">
              <a:lnSpc>
                <a:spcPts val="2160"/>
              </a:lnSpc>
              <a:spcBef>
                <a:spcPts val="375"/>
              </a:spcBef>
              <a:tabLst>
                <a:tab pos="354965" algn="l"/>
                <a:tab pos="355600" algn="l"/>
              </a:tabLst>
            </a:pPr>
            <a:endParaRPr lang="fi-FI" sz="2000" dirty="0">
              <a:latin typeface="Arial"/>
              <a:cs typeface="Arial"/>
            </a:endParaRPr>
          </a:p>
          <a:p>
            <a:pPr marL="355600" indent="-342900">
              <a:lnSpc>
                <a:spcPts val="2280"/>
              </a:lnSpc>
              <a:spcBef>
                <a:spcPts val="32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fi-FI" sz="2000" dirty="0">
                <a:latin typeface="Arial"/>
                <a:cs typeface="Arial"/>
              </a:rPr>
              <a:t>Uusiutuva</a:t>
            </a:r>
            <a:r>
              <a:rPr lang="fi-FI" sz="2000" spc="-3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energia</a:t>
            </a:r>
            <a:r>
              <a:rPr lang="fi-FI" sz="2000" spc="-1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on</a:t>
            </a:r>
            <a:r>
              <a:rPr lang="fi-FI" sz="2000" spc="-1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peräisin</a:t>
            </a:r>
            <a:r>
              <a:rPr lang="fi-FI" sz="2000" spc="-3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uusiutuvista</a:t>
            </a:r>
            <a:r>
              <a:rPr lang="fi-FI" sz="2000" spc="-2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lähteistä,</a:t>
            </a:r>
            <a:r>
              <a:rPr lang="fi-FI" sz="2000" spc="-2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jotka</a:t>
            </a:r>
            <a:r>
              <a:rPr lang="fi-FI" sz="2000" spc="-1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nimensä</a:t>
            </a:r>
            <a:r>
              <a:rPr lang="fi-FI" sz="2000" spc="-2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mukaisesti</a:t>
            </a:r>
            <a:r>
              <a:rPr lang="fi-FI" sz="2000" spc="-4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eivät</a:t>
            </a:r>
            <a:r>
              <a:rPr lang="fi-FI" sz="2000" spc="-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kulu</a:t>
            </a:r>
          </a:p>
          <a:p>
            <a:pPr marL="355600">
              <a:lnSpc>
                <a:spcPts val="2280"/>
              </a:lnSpc>
            </a:pPr>
            <a:r>
              <a:rPr lang="fi-FI" sz="2000" dirty="0">
                <a:latin typeface="Arial"/>
                <a:cs typeface="Arial"/>
              </a:rPr>
              <a:t>käyttämällä,</a:t>
            </a:r>
            <a:r>
              <a:rPr lang="fi-FI" sz="2000" spc="-3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vaan</a:t>
            </a:r>
            <a:r>
              <a:rPr lang="fi-FI" sz="2000" spc="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energiaa</a:t>
            </a:r>
            <a:r>
              <a:rPr lang="fi-FI" sz="2000" spc="-3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saadaan</a:t>
            </a:r>
            <a:r>
              <a:rPr lang="fi-FI" sz="2000" spc="-2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jatkuvasti</a:t>
            </a:r>
            <a:r>
              <a:rPr lang="fi-FI" sz="2000" spc="-1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lisää</a:t>
            </a:r>
            <a:r>
              <a:rPr lang="fi-FI" sz="2000" spc="-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(esim.</a:t>
            </a:r>
            <a:r>
              <a:rPr lang="fi-FI" sz="2000" spc="-3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aurinko-</a:t>
            </a:r>
            <a:r>
              <a:rPr lang="fi-FI" sz="2000" spc="-3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ja tuulivoima)</a:t>
            </a:r>
          </a:p>
          <a:p>
            <a:pPr marL="355600">
              <a:lnSpc>
                <a:spcPts val="2280"/>
              </a:lnSpc>
            </a:pPr>
            <a:endParaRPr lang="fi-FI" sz="2000" dirty="0">
              <a:latin typeface="Arial"/>
              <a:cs typeface="Arial"/>
            </a:endParaRPr>
          </a:p>
          <a:p>
            <a:pPr marL="355600" marR="831215" indent="-342900">
              <a:lnSpc>
                <a:spcPts val="2160"/>
              </a:lnSpc>
              <a:spcBef>
                <a:spcPts val="63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fi-FI" sz="2000" dirty="0">
                <a:latin typeface="Arial"/>
                <a:cs typeface="Arial"/>
              </a:rPr>
              <a:t>Kun</a:t>
            </a:r>
            <a:r>
              <a:rPr lang="fi-FI" sz="2000" spc="-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käytetään</a:t>
            </a:r>
            <a:r>
              <a:rPr lang="fi-FI" sz="2000" spc="-3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uusiutuvaa</a:t>
            </a:r>
            <a:r>
              <a:rPr lang="fi-FI" sz="2000" spc="-1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energiaa,</a:t>
            </a:r>
            <a:r>
              <a:rPr lang="fi-FI" sz="2000" spc="-4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ei</a:t>
            </a:r>
            <a:r>
              <a:rPr lang="fi-FI" sz="2000" spc="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synny</a:t>
            </a:r>
            <a:r>
              <a:rPr lang="fi-FI" sz="2000" spc="-2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hiilidioksidipäästöjä</a:t>
            </a:r>
            <a:r>
              <a:rPr lang="fi-FI" sz="2000" spc="-1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kuten</a:t>
            </a:r>
            <a:r>
              <a:rPr lang="fi-FI" sz="2000" spc="-2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fossiilisia </a:t>
            </a:r>
            <a:r>
              <a:rPr lang="fi-FI" sz="2000" spc="-54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polttoaineita</a:t>
            </a:r>
            <a:r>
              <a:rPr lang="fi-FI" sz="2000" spc="-3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poltettaessa.</a:t>
            </a:r>
          </a:p>
          <a:p>
            <a:pPr marL="12700" marR="831215">
              <a:lnSpc>
                <a:spcPts val="2160"/>
              </a:lnSpc>
              <a:spcBef>
                <a:spcPts val="635"/>
              </a:spcBef>
              <a:tabLst>
                <a:tab pos="354965" algn="l"/>
                <a:tab pos="355600" algn="l"/>
              </a:tabLst>
            </a:pPr>
            <a:endParaRPr lang="fi-FI"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fi-FI" sz="2000" dirty="0">
                <a:latin typeface="Arial"/>
                <a:cs typeface="Arial"/>
              </a:rPr>
              <a:t>Kaikkein</a:t>
            </a:r>
            <a:r>
              <a:rPr lang="fi-FI" sz="2000" spc="-1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ympäristöystävällisintä</a:t>
            </a:r>
            <a:r>
              <a:rPr lang="fi-FI" sz="2000" spc="-2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on</a:t>
            </a:r>
            <a:r>
              <a:rPr lang="fi-FI" sz="2000" spc="-1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kuitenkin</a:t>
            </a:r>
            <a:r>
              <a:rPr lang="fi-FI" sz="2000" spc="-2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energian</a:t>
            </a:r>
            <a:r>
              <a:rPr lang="fi-FI" sz="2000" spc="-2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säästäminen!</a:t>
            </a: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endParaRPr lang="fi-FI"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fi-FI" sz="2000" dirty="0">
                <a:latin typeface="Arial"/>
                <a:cs typeface="Arial"/>
              </a:rPr>
              <a:t>Käytä</a:t>
            </a:r>
            <a:r>
              <a:rPr lang="fi-FI" sz="2000" spc="-1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siis</a:t>
            </a:r>
            <a:r>
              <a:rPr lang="fi-FI" sz="2000" spc="-1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energiaa</a:t>
            </a:r>
            <a:r>
              <a:rPr lang="fi-FI" sz="2000" spc="-3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järkevästi</a:t>
            </a:r>
            <a:r>
              <a:rPr lang="fi-FI" sz="2000" spc="-4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työssä</a:t>
            </a:r>
            <a:r>
              <a:rPr lang="fi-FI" sz="2000" spc="-3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ja</a:t>
            </a:r>
            <a:r>
              <a:rPr lang="fi-FI" sz="2000" spc="-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kotona!</a:t>
            </a: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endParaRPr lang="fi-FI"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fi-FI" sz="2000" dirty="0">
                <a:latin typeface="Arial"/>
                <a:cs typeface="Arial"/>
              </a:rPr>
              <a:t>Jokaisen</a:t>
            </a:r>
            <a:r>
              <a:rPr lang="fi-FI" sz="2000" spc="-4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teoilla</a:t>
            </a:r>
            <a:r>
              <a:rPr lang="fi-FI" sz="2000" spc="-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on</a:t>
            </a:r>
            <a:r>
              <a:rPr lang="fi-FI" sz="2000" spc="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merkitystä,</a:t>
            </a:r>
            <a:r>
              <a:rPr lang="fi-FI" sz="2000" spc="-45" dirty="0">
                <a:latin typeface="Arial"/>
                <a:cs typeface="Arial"/>
              </a:rPr>
              <a:t> </a:t>
            </a:r>
            <a:r>
              <a:rPr lang="fi-FI" sz="2000" spc="5" dirty="0">
                <a:latin typeface="Arial"/>
                <a:cs typeface="Arial"/>
              </a:rPr>
              <a:t>koska</a:t>
            </a:r>
            <a:r>
              <a:rPr lang="fi-FI" sz="2000" spc="-3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yhdessä</a:t>
            </a:r>
            <a:r>
              <a:rPr lang="fi-FI" sz="2000" spc="-2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niistä</a:t>
            </a:r>
            <a:r>
              <a:rPr lang="fi-FI" sz="2000" spc="-1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muodostuu</a:t>
            </a:r>
            <a:r>
              <a:rPr lang="fi-FI" sz="2000" spc="-40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suuri</a:t>
            </a:r>
            <a:r>
              <a:rPr lang="fi-FI" sz="2000" spc="-25" dirty="0">
                <a:latin typeface="Arial"/>
                <a:cs typeface="Arial"/>
              </a:rPr>
              <a:t> </a:t>
            </a:r>
            <a:r>
              <a:rPr lang="fi-FI" sz="2000" dirty="0">
                <a:latin typeface="Arial"/>
                <a:cs typeface="Arial"/>
              </a:rPr>
              <a:t>vaikutus!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21866" y="6348815"/>
            <a:ext cx="10655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Lähde: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15" dirty="0">
                <a:latin typeface="Arial"/>
                <a:cs typeface="Arial"/>
              </a:rPr>
              <a:t>WW</a:t>
            </a:r>
            <a:r>
              <a:rPr sz="1400" dirty="0">
                <a:latin typeface="Arial"/>
                <a:cs typeface="Arial"/>
              </a:rPr>
              <a:t>F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3462" y="0"/>
            <a:ext cx="11620500" cy="6858000"/>
            <a:chOff x="283462" y="0"/>
            <a:chExt cx="116205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92439" y="0"/>
              <a:ext cx="3476244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61188" y="364236"/>
              <a:ext cx="11470005" cy="6132830"/>
            </a:xfrm>
            <a:custGeom>
              <a:avLst/>
              <a:gdLst/>
              <a:ahLst/>
              <a:cxnLst/>
              <a:rect l="l" t="t" r="r" b="b"/>
              <a:pathLst>
                <a:path w="11470005" h="6132830">
                  <a:moveTo>
                    <a:pt x="0" y="6132576"/>
                  </a:moveTo>
                  <a:lnTo>
                    <a:pt x="11469624" y="6132576"/>
                  </a:lnTo>
                  <a:lnTo>
                    <a:pt x="11469624" y="0"/>
                  </a:lnTo>
                  <a:lnTo>
                    <a:pt x="0" y="0"/>
                  </a:lnTo>
                  <a:lnTo>
                    <a:pt x="0" y="6132576"/>
                  </a:lnTo>
                  <a:close/>
                </a:path>
              </a:pathLst>
            </a:custGeom>
            <a:ln w="889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722989" y="69850"/>
            <a:ext cx="1593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8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r>
              <a:rPr kumimoji="0" sz="900" b="0" i="0" u="none" strike="noStrike" kern="1200" cap="none" spc="-4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6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8068" y="922400"/>
            <a:ext cx="2084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85" dirty="0"/>
              <a:t>LÄ</a:t>
            </a:r>
            <a:r>
              <a:rPr spc="290" dirty="0"/>
              <a:t>H</a:t>
            </a:r>
            <a:r>
              <a:rPr spc="285" dirty="0"/>
              <a:t>TEE</a:t>
            </a:r>
            <a:r>
              <a:rPr spc="-5" dirty="0"/>
              <a:t>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8676" y="1906372"/>
            <a:ext cx="6668923" cy="273921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Maaöljy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Wikipedia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 https://fi.wikipedia.org/wiki/Maa%C3%B6ljy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ts val="2160"/>
              </a:lnSpc>
              <a:spcBef>
                <a:spcPts val="63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Ymparisto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&gt;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Elinkaariarviointi,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jalanjäljet ja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panos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2000" b="0" i="0" u="none" strike="noStrike" kern="1200" cap="none" spc="-5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tuotosmalli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ymparisto.fi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Sitra.fi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Kestavakehitys.fi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Sitoumus2050.f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54965" algn="l"/>
                <a:tab pos="355600" algn="l"/>
              </a:tabLst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WWF.fi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29084" y="69850"/>
            <a:ext cx="1447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Georgia"/>
                <a:cs typeface="Georgia"/>
              </a:rPr>
              <a:t>37</a:t>
            </a:r>
            <a:endParaRPr sz="9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244" y="1500377"/>
            <a:ext cx="34575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Elinkaari,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tavoitteet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1740" y="1420367"/>
            <a:ext cx="5050536" cy="35463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17244" y="2061210"/>
            <a:ext cx="4876800" cy="2505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Opiskelija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ottaa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huomioon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elinkaariajattelun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25"/>
              </a:lnSpc>
            </a:pPr>
            <a:r>
              <a:rPr sz="1600" spc="-5" dirty="0">
                <a:latin typeface="Arial"/>
                <a:cs typeface="Arial"/>
              </a:rPr>
              <a:t>periaatteet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 marL="469265" marR="5080">
              <a:lnSpc>
                <a:spcPts val="1939"/>
              </a:lnSpc>
              <a:spcBef>
                <a:spcPts val="1185"/>
              </a:spcBef>
              <a:buSzPct val="94444"/>
              <a:buChar char="•"/>
              <a:tabLst>
                <a:tab pos="550545" algn="l"/>
              </a:tabLst>
            </a:pPr>
            <a:r>
              <a:rPr sz="1800" spc="-5" dirty="0">
                <a:latin typeface="Arial"/>
                <a:cs typeface="Arial"/>
              </a:rPr>
              <a:t>arvioi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tuotteen tai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palvelun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energia-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ja 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materiaalitehokkuuden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esittäen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tarvittavia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uudistamistarpeita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350">
              <a:latin typeface="Arial"/>
              <a:cs typeface="Arial"/>
            </a:endParaRPr>
          </a:p>
          <a:p>
            <a:pPr marL="549910" indent="-81280">
              <a:lnSpc>
                <a:spcPts val="2050"/>
              </a:lnSpc>
              <a:buSzPct val="94444"/>
              <a:buFont typeface="Arial"/>
              <a:buChar char="•"/>
              <a:tabLst>
                <a:tab pos="550545" algn="l"/>
              </a:tabLst>
            </a:pPr>
            <a:r>
              <a:rPr sz="1800" b="1" spc="-5" dirty="0">
                <a:latin typeface="Arial"/>
                <a:cs typeface="Arial"/>
              </a:rPr>
              <a:t>määrittää</a:t>
            </a:r>
            <a:r>
              <a:rPr sz="1800" b="1" dirty="0">
                <a:latin typeface="Arial"/>
                <a:cs typeface="Arial"/>
              </a:rPr>
              <a:t> jonkin</a:t>
            </a:r>
            <a:r>
              <a:rPr sz="1800" b="1" spc="-5" dirty="0">
                <a:latin typeface="Arial"/>
                <a:cs typeface="Arial"/>
              </a:rPr>
              <a:t> tuotteen elinkaaren</a:t>
            </a:r>
            <a:endParaRPr sz="1800">
              <a:latin typeface="Arial"/>
              <a:cs typeface="Arial"/>
            </a:endParaRPr>
          </a:p>
          <a:p>
            <a:pPr marL="469265">
              <a:lnSpc>
                <a:spcPts val="2050"/>
              </a:lnSpc>
            </a:pPr>
            <a:r>
              <a:rPr sz="1800" spc="-5" dirty="0">
                <a:latin typeface="Arial"/>
                <a:cs typeface="Arial"/>
              </a:rPr>
              <a:t>ymmärtäen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kokonaisvaikutukset.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494" y="6548119"/>
            <a:ext cx="1040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2</a:t>
            </a:r>
            <a:r>
              <a:rPr sz="1800" spc="-15" dirty="0">
                <a:latin typeface="Arial"/>
                <a:cs typeface="Arial"/>
              </a:rPr>
              <a:t>8</a:t>
            </a:r>
            <a:r>
              <a:rPr sz="1800" dirty="0">
                <a:latin typeface="Arial"/>
                <a:cs typeface="Arial"/>
              </a:rPr>
              <a:t>.5.2</a:t>
            </a:r>
            <a:r>
              <a:rPr sz="1800" spc="-15" dirty="0">
                <a:latin typeface="Arial"/>
                <a:cs typeface="Arial"/>
              </a:rPr>
              <a:t>0</a:t>
            </a:r>
            <a:r>
              <a:rPr sz="1800" spc="-5" dirty="0">
                <a:latin typeface="Arial"/>
                <a:cs typeface="Arial"/>
              </a:rPr>
              <a:t>21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33941" y="6134811"/>
            <a:ext cx="2139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Kuva: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adobestock,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bakhtiarzein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84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81355" y="179831"/>
            <a:ext cx="11829415" cy="6498590"/>
            <a:chOff x="181355" y="179831"/>
            <a:chExt cx="11829415" cy="6498590"/>
          </a:xfrm>
        </p:grpSpPr>
        <p:sp>
          <p:nvSpPr>
            <p:cNvPr id="4" name="object 4"/>
            <p:cNvSpPr/>
            <p:nvPr/>
          </p:nvSpPr>
          <p:spPr>
            <a:xfrm>
              <a:off x="181355" y="179831"/>
              <a:ext cx="11829415" cy="6498590"/>
            </a:xfrm>
            <a:custGeom>
              <a:avLst/>
              <a:gdLst/>
              <a:ahLst/>
              <a:cxnLst/>
              <a:rect l="l" t="t" r="r" b="b"/>
              <a:pathLst>
                <a:path w="11829415" h="6498590">
                  <a:moveTo>
                    <a:pt x="11829288" y="0"/>
                  </a:moveTo>
                  <a:lnTo>
                    <a:pt x="0" y="0"/>
                  </a:lnTo>
                  <a:lnTo>
                    <a:pt x="0" y="6498336"/>
                  </a:lnTo>
                  <a:lnTo>
                    <a:pt x="11829288" y="6498336"/>
                  </a:lnTo>
                  <a:lnTo>
                    <a:pt x="11829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59667" y="6281928"/>
              <a:ext cx="815340" cy="27584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677904" y="26035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38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8200" y="501974"/>
            <a:ext cx="288616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54" dirty="0"/>
              <a:t>ELINKAA</a:t>
            </a:r>
            <a:r>
              <a:rPr lang="fi-FI" spc="254" dirty="0"/>
              <a:t>R</a:t>
            </a:r>
            <a:r>
              <a:rPr spc="254" dirty="0"/>
              <a:t>I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43813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62585" marR="759460" indent="-342900">
              <a:lnSpc>
                <a:spcPct val="70000"/>
              </a:lnSpc>
              <a:spcBef>
                <a:spcPts val="780"/>
              </a:spcBef>
              <a:buFont typeface="Wingdings"/>
              <a:buChar char=""/>
              <a:tabLst>
                <a:tab pos="362585" algn="l"/>
                <a:tab pos="363220" algn="l"/>
              </a:tabLst>
            </a:pPr>
            <a:r>
              <a:rPr spc="-15" dirty="0"/>
              <a:t>Tuotteen</a:t>
            </a:r>
            <a:r>
              <a:rPr spc="40" dirty="0"/>
              <a:t> </a:t>
            </a:r>
            <a:r>
              <a:rPr spc="-5" dirty="0"/>
              <a:t>elinkaarella</a:t>
            </a:r>
            <a:r>
              <a:rPr spc="75" dirty="0"/>
              <a:t> </a:t>
            </a:r>
            <a:r>
              <a:rPr spc="-5" dirty="0"/>
              <a:t>tarkoitetaan</a:t>
            </a:r>
            <a:r>
              <a:rPr spc="50" dirty="0"/>
              <a:t> </a:t>
            </a:r>
            <a:r>
              <a:rPr spc="-5" dirty="0"/>
              <a:t>sen</a:t>
            </a:r>
            <a:r>
              <a:rPr spc="30" dirty="0"/>
              <a:t> </a:t>
            </a:r>
            <a:r>
              <a:rPr spc="-5" dirty="0"/>
              <a:t>eri</a:t>
            </a:r>
            <a:r>
              <a:rPr spc="20" dirty="0"/>
              <a:t> </a:t>
            </a:r>
            <a:r>
              <a:rPr spc="-5" dirty="0"/>
              <a:t>vaiheita</a:t>
            </a:r>
            <a:r>
              <a:rPr spc="40" dirty="0"/>
              <a:t> </a:t>
            </a:r>
            <a:r>
              <a:rPr spc="-5" dirty="0"/>
              <a:t>alkaen</a:t>
            </a:r>
            <a:r>
              <a:rPr spc="55" dirty="0"/>
              <a:t> </a:t>
            </a:r>
            <a:r>
              <a:rPr dirty="0"/>
              <a:t>raaka-aineiden</a:t>
            </a:r>
            <a:r>
              <a:rPr spc="75" dirty="0"/>
              <a:t> </a:t>
            </a:r>
            <a:r>
              <a:rPr spc="-5" dirty="0"/>
              <a:t>tuottamisesta</a:t>
            </a:r>
            <a:r>
              <a:rPr spc="40" dirty="0"/>
              <a:t> </a:t>
            </a:r>
            <a:r>
              <a:rPr spc="-5" dirty="0"/>
              <a:t>ja </a:t>
            </a:r>
            <a:r>
              <a:rPr spc="-515" dirty="0"/>
              <a:t> </a:t>
            </a:r>
            <a:r>
              <a:rPr spc="-5" dirty="0"/>
              <a:t>päätyen</a:t>
            </a:r>
            <a:r>
              <a:rPr spc="20" dirty="0"/>
              <a:t> </a:t>
            </a:r>
            <a:r>
              <a:rPr spc="-5" dirty="0"/>
              <a:t>käytöstä</a:t>
            </a:r>
            <a:r>
              <a:rPr spc="25" dirty="0"/>
              <a:t> </a:t>
            </a:r>
            <a:r>
              <a:rPr spc="-5" dirty="0"/>
              <a:t>poistamiseen.</a:t>
            </a:r>
          </a:p>
          <a:p>
            <a:pPr marL="6985">
              <a:lnSpc>
                <a:spcPct val="100000"/>
              </a:lnSpc>
              <a:spcBef>
                <a:spcPts val="10"/>
              </a:spcBef>
              <a:buFont typeface="Wingdings"/>
              <a:buChar char=""/>
            </a:pPr>
            <a:endParaRPr spc="-5" dirty="0"/>
          </a:p>
          <a:p>
            <a:pPr marL="362585" marR="247650" indent="-342900">
              <a:lnSpc>
                <a:spcPct val="70000"/>
              </a:lnSpc>
              <a:buFont typeface="Wingdings"/>
              <a:buChar char=""/>
              <a:tabLst>
                <a:tab pos="362585" algn="l"/>
                <a:tab pos="363220" algn="l"/>
              </a:tabLst>
            </a:pPr>
            <a:r>
              <a:rPr spc="-5" dirty="0"/>
              <a:t>Jokainen</a:t>
            </a:r>
            <a:r>
              <a:rPr spc="50" dirty="0"/>
              <a:t> </a:t>
            </a:r>
            <a:r>
              <a:rPr spc="-5" dirty="0"/>
              <a:t>elinkaaren</a:t>
            </a:r>
            <a:r>
              <a:rPr spc="70" dirty="0"/>
              <a:t> </a:t>
            </a:r>
            <a:r>
              <a:rPr spc="-5" dirty="0"/>
              <a:t>vaihe</a:t>
            </a:r>
            <a:r>
              <a:rPr spc="45" dirty="0"/>
              <a:t> </a:t>
            </a:r>
            <a:r>
              <a:rPr spc="-5" dirty="0"/>
              <a:t>kuluttaa</a:t>
            </a:r>
            <a:r>
              <a:rPr spc="40" dirty="0"/>
              <a:t> </a:t>
            </a:r>
            <a:r>
              <a:rPr spc="-5" dirty="0"/>
              <a:t>energiaa</a:t>
            </a:r>
            <a:r>
              <a:rPr spc="70" dirty="0"/>
              <a:t> </a:t>
            </a:r>
            <a:r>
              <a:rPr spc="-5" dirty="0"/>
              <a:t>ja</a:t>
            </a:r>
            <a:r>
              <a:rPr spc="30" dirty="0"/>
              <a:t> </a:t>
            </a:r>
            <a:r>
              <a:rPr spc="-5" dirty="0"/>
              <a:t>materiaaleja,</a:t>
            </a:r>
            <a:r>
              <a:rPr spc="70" dirty="0"/>
              <a:t> </a:t>
            </a:r>
            <a:r>
              <a:rPr spc="-5" dirty="0"/>
              <a:t>esimerkiksi</a:t>
            </a:r>
            <a:r>
              <a:rPr spc="55" dirty="0"/>
              <a:t> </a:t>
            </a:r>
            <a:r>
              <a:rPr spc="-5" dirty="0"/>
              <a:t>erilaisia</a:t>
            </a:r>
            <a:r>
              <a:rPr spc="50" dirty="0"/>
              <a:t> </a:t>
            </a:r>
            <a:r>
              <a:rPr spc="-5" dirty="0"/>
              <a:t>kemikaaleja, </a:t>
            </a:r>
            <a:r>
              <a:rPr spc="-515" dirty="0"/>
              <a:t> </a:t>
            </a:r>
            <a:r>
              <a:rPr spc="-5" dirty="0"/>
              <a:t>vettä ja</a:t>
            </a:r>
            <a:r>
              <a:rPr spc="10" dirty="0"/>
              <a:t> </a:t>
            </a:r>
            <a:r>
              <a:rPr spc="-5" dirty="0"/>
              <a:t>työvälineitä.</a:t>
            </a:r>
          </a:p>
          <a:p>
            <a:pPr marL="6985">
              <a:lnSpc>
                <a:spcPct val="100000"/>
              </a:lnSpc>
              <a:spcBef>
                <a:spcPts val="35"/>
              </a:spcBef>
              <a:buFont typeface="Wingdings"/>
              <a:buChar char=""/>
            </a:pPr>
            <a:endParaRPr sz="2400" dirty="0"/>
          </a:p>
          <a:p>
            <a:pPr marL="362585" marR="5080" indent="-342900">
              <a:lnSpc>
                <a:spcPct val="70000"/>
              </a:lnSpc>
              <a:spcBef>
                <a:spcPts val="5"/>
              </a:spcBef>
              <a:buFont typeface="Wingdings"/>
              <a:buChar char=""/>
              <a:tabLst>
                <a:tab pos="362585" algn="l"/>
                <a:tab pos="363220" algn="l"/>
              </a:tabLst>
            </a:pPr>
            <a:r>
              <a:rPr spc="-5" dirty="0"/>
              <a:t>Itse</a:t>
            </a:r>
            <a:r>
              <a:rPr spc="10" dirty="0"/>
              <a:t> </a:t>
            </a:r>
            <a:r>
              <a:rPr spc="-5" dirty="0"/>
              <a:t>tuotteessa</a:t>
            </a:r>
            <a:r>
              <a:rPr spc="35" dirty="0"/>
              <a:t> </a:t>
            </a:r>
            <a:r>
              <a:rPr spc="-5" dirty="0"/>
              <a:t>on</a:t>
            </a:r>
            <a:r>
              <a:rPr spc="25" dirty="0"/>
              <a:t> </a:t>
            </a:r>
            <a:r>
              <a:rPr spc="-5" dirty="0"/>
              <a:t>vain</a:t>
            </a:r>
            <a:r>
              <a:rPr spc="20" dirty="0"/>
              <a:t> </a:t>
            </a:r>
            <a:r>
              <a:rPr dirty="0"/>
              <a:t>murto-osa</a:t>
            </a:r>
            <a:r>
              <a:rPr spc="45" dirty="0"/>
              <a:t> </a:t>
            </a:r>
            <a:r>
              <a:rPr spc="-5" dirty="0"/>
              <a:t>niistä</a:t>
            </a:r>
            <a:r>
              <a:rPr spc="25" dirty="0"/>
              <a:t> </a:t>
            </a:r>
            <a:r>
              <a:rPr spc="-5" dirty="0"/>
              <a:t>luonnonvaroista,</a:t>
            </a:r>
            <a:r>
              <a:rPr spc="70" dirty="0"/>
              <a:t> </a:t>
            </a:r>
            <a:r>
              <a:rPr spc="-5" dirty="0"/>
              <a:t>joita</a:t>
            </a:r>
            <a:r>
              <a:rPr spc="25" dirty="0"/>
              <a:t> </a:t>
            </a:r>
            <a:r>
              <a:rPr spc="-5" dirty="0"/>
              <a:t>sen</a:t>
            </a:r>
            <a:r>
              <a:rPr spc="20" dirty="0"/>
              <a:t> </a:t>
            </a:r>
            <a:r>
              <a:rPr spc="-5" dirty="0"/>
              <a:t>elinkaaren</a:t>
            </a:r>
            <a:r>
              <a:rPr spc="65" dirty="0"/>
              <a:t> </a:t>
            </a:r>
            <a:r>
              <a:rPr spc="-5" dirty="0"/>
              <a:t>aikana</a:t>
            </a:r>
            <a:r>
              <a:rPr spc="45" dirty="0"/>
              <a:t> </a:t>
            </a:r>
            <a:r>
              <a:rPr spc="-5" dirty="0"/>
              <a:t>kuluu.</a:t>
            </a:r>
            <a:r>
              <a:rPr spc="25" dirty="0"/>
              <a:t> </a:t>
            </a:r>
            <a:r>
              <a:rPr spc="-5" dirty="0"/>
              <a:t>Muu </a:t>
            </a:r>
            <a:r>
              <a:rPr spc="-509" dirty="0"/>
              <a:t> </a:t>
            </a:r>
            <a:r>
              <a:rPr spc="-5" dirty="0"/>
              <a:t>palautuu</a:t>
            </a:r>
            <a:r>
              <a:rPr spc="35" dirty="0"/>
              <a:t> </a:t>
            </a:r>
            <a:r>
              <a:rPr spc="-5" dirty="0"/>
              <a:t>ympäristöön</a:t>
            </a:r>
            <a:r>
              <a:rPr spc="50" dirty="0"/>
              <a:t> </a:t>
            </a:r>
            <a:r>
              <a:rPr spc="-5" dirty="0"/>
              <a:t>jätteinä</a:t>
            </a:r>
            <a:r>
              <a:rPr spc="25" dirty="0"/>
              <a:t> </a:t>
            </a:r>
            <a:r>
              <a:rPr spc="-5" dirty="0"/>
              <a:t>tai päästöinä.</a:t>
            </a:r>
          </a:p>
          <a:p>
            <a:pPr marL="6985">
              <a:lnSpc>
                <a:spcPct val="100000"/>
              </a:lnSpc>
              <a:spcBef>
                <a:spcPts val="40"/>
              </a:spcBef>
              <a:buFont typeface="Wingdings"/>
              <a:buChar char=""/>
            </a:pPr>
            <a:endParaRPr sz="1800" dirty="0"/>
          </a:p>
          <a:p>
            <a:pPr marL="362585" indent="-342900">
              <a:lnSpc>
                <a:spcPts val="1939"/>
              </a:lnSpc>
              <a:buFont typeface="Wingdings"/>
              <a:buChar char=""/>
              <a:tabLst>
                <a:tab pos="362585" algn="l"/>
                <a:tab pos="363220" algn="l"/>
              </a:tabLst>
            </a:pPr>
            <a:r>
              <a:rPr spc="-5" dirty="0"/>
              <a:t>Kun</a:t>
            </a:r>
            <a:r>
              <a:rPr spc="20" dirty="0"/>
              <a:t> </a:t>
            </a:r>
            <a:r>
              <a:rPr spc="-5" dirty="0"/>
              <a:t>tiedetään,</a:t>
            </a:r>
            <a:r>
              <a:rPr spc="50" dirty="0"/>
              <a:t> </a:t>
            </a:r>
            <a:r>
              <a:rPr spc="-5" dirty="0"/>
              <a:t>missä</a:t>
            </a:r>
            <a:r>
              <a:rPr spc="30" dirty="0"/>
              <a:t> </a:t>
            </a:r>
            <a:r>
              <a:rPr spc="-5" dirty="0"/>
              <a:t>elinkaaren</a:t>
            </a:r>
            <a:r>
              <a:rPr spc="70" dirty="0"/>
              <a:t> </a:t>
            </a:r>
            <a:r>
              <a:rPr spc="-5" dirty="0"/>
              <a:t>vaiheessa</a:t>
            </a:r>
            <a:r>
              <a:rPr spc="60" dirty="0"/>
              <a:t> </a:t>
            </a:r>
            <a:r>
              <a:rPr spc="-5" dirty="0"/>
              <a:t>ympäristövaikutukset</a:t>
            </a:r>
            <a:r>
              <a:rPr spc="75" dirty="0"/>
              <a:t> </a:t>
            </a:r>
            <a:r>
              <a:rPr spc="-5" dirty="0"/>
              <a:t>ovat</a:t>
            </a:r>
            <a:r>
              <a:rPr spc="10" dirty="0"/>
              <a:t> </a:t>
            </a:r>
            <a:r>
              <a:rPr spc="-5" dirty="0"/>
              <a:t>suurimmat,</a:t>
            </a:r>
            <a:r>
              <a:rPr spc="55" dirty="0"/>
              <a:t> </a:t>
            </a:r>
            <a:r>
              <a:rPr spc="-5" dirty="0" err="1"/>
              <a:t>osataan</a:t>
            </a:r>
            <a:r>
              <a:rPr lang="fi-FI" spc="-5" dirty="0"/>
              <a:t> </a:t>
            </a:r>
            <a:r>
              <a:rPr spc="-5" dirty="0" err="1"/>
              <a:t>toimenpiteet</a:t>
            </a:r>
            <a:r>
              <a:rPr spc="50" dirty="0"/>
              <a:t> </a:t>
            </a:r>
            <a:r>
              <a:rPr spc="-5" dirty="0"/>
              <a:t>kohdistaa</a:t>
            </a:r>
            <a:r>
              <a:rPr spc="50" dirty="0"/>
              <a:t> </a:t>
            </a:r>
            <a:r>
              <a:rPr spc="-5" dirty="0"/>
              <a:t>tehokkaasti</a:t>
            </a:r>
            <a:r>
              <a:rPr spc="50" dirty="0"/>
              <a:t> </a:t>
            </a:r>
            <a:r>
              <a:rPr spc="-5" dirty="0"/>
              <a:t>oikeisiin</a:t>
            </a:r>
            <a:r>
              <a:rPr spc="65" dirty="0"/>
              <a:t> </a:t>
            </a:r>
            <a:r>
              <a:rPr spc="-5" dirty="0"/>
              <a:t>asioihin.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45057" y="6320536"/>
            <a:ext cx="28765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Arial"/>
                <a:cs typeface="Arial"/>
              </a:rPr>
              <a:t>Lähde:Ympäristöosaava.fi;</a:t>
            </a:r>
            <a:r>
              <a:rPr sz="1300" spc="8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ympäristö.fi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572" y="6432296"/>
            <a:ext cx="5861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28.5.2021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1DCD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81355" y="179831"/>
            <a:ext cx="11829415" cy="6498590"/>
            <a:chOff x="181355" y="179831"/>
            <a:chExt cx="11829415" cy="6498590"/>
          </a:xfrm>
        </p:grpSpPr>
        <p:sp>
          <p:nvSpPr>
            <p:cNvPr id="4" name="object 4"/>
            <p:cNvSpPr/>
            <p:nvPr/>
          </p:nvSpPr>
          <p:spPr>
            <a:xfrm>
              <a:off x="181355" y="179831"/>
              <a:ext cx="11829415" cy="6498590"/>
            </a:xfrm>
            <a:custGeom>
              <a:avLst/>
              <a:gdLst/>
              <a:ahLst/>
              <a:cxnLst/>
              <a:rect l="l" t="t" r="r" b="b"/>
              <a:pathLst>
                <a:path w="11829415" h="6498590">
                  <a:moveTo>
                    <a:pt x="11829288" y="0"/>
                  </a:moveTo>
                  <a:lnTo>
                    <a:pt x="0" y="0"/>
                  </a:lnTo>
                  <a:lnTo>
                    <a:pt x="0" y="6498336"/>
                  </a:lnTo>
                  <a:lnTo>
                    <a:pt x="11829288" y="6498336"/>
                  </a:lnTo>
                  <a:lnTo>
                    <a:pt x="11829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59667" y="6281928"/>
              <a:ext cx="815340" cy="27584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677904" y="26035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39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572" y="6432296"/>
            <a:ext cx="5861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28.5.2021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4583" y="428244"/>
            <a:ext cx="9034272" cy="61722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751568" y="6350000"/>
            <a:ext cx="90296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Kuva: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Sykli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1DCD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81292" y="179705"/>
            <a:ext cx="11829415" cy="6498590"/>
            <a:chOff x="181355" y="179831"/>
            <a:chExt cx="11829415" cy="6498590"/>
          </a:xfrm>
        </p:grpSpPr>
        <p:sp>
          <p:nvSpPr>
            <p:cNvPr id="4" name="object 4"/>
            <p:cNvSpPr/>
            <p:nvPr/>
          </p:nvSpPr>
          <p:spPr>
            <a:xfrm>
              <a:off x="181355" y="179831"/>
              <a:ext cx="11829415" cy="6498590"/>
            </a:xfrm>
            <a:custGeom>
              <a:avLst/>
              <a:gdLst/>
              <a:ahLst/>
              <a:cxnLst/>
              <a:rect l="l" t="t" r="r" b="b"/>
              <a:pathLst>
                <a:path w="11829415" h="6498590">
                  <a:moveTo>
                    <a:pt x="11829288" y="0"/>
                  </a:moveTo>
                  <a:lnTo>
                    <a:pt x="0" y="0"/>
                  </a:lnTo>
                  <a:lnTo>
                    <a:pt x="0" y="6498336"/>
                  </a:lnTo>
                  <a:lnTo>
                    <a:pt x="11829288" y="6498336"/>
                  </a:lnTo>
                  <a:lnTo>
                    <a:pt x="11829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59667" y="6281928"/>
              <a:ext cx="815340" cy="27584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677904" y="26035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40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05749" y="606060"/>
            <a:ext cx="901573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  <a:tabLst>
                <a:tab pos="3142615" algn="l"/>
                <a:tab pos="5831840" algn="l"/>
              </a:tabLst>
            </a:pPr>
            <a:r>
              <a:rPr sz="2800" spc="260" dirty="0"/>
              <a:t>ELINKAAREN</a:t>
            </a:r>
            <a:r>
              <a:rPr lang="fi-FI" sz="2800" spc="260" dirty="0"/>
              <a:t> </a:t>
            </a:r>
            <a:r>
              <a:rPr sz="2800" spc="240" dirty="0"/>
              <a:t>VAIHEIDEN</a:t>
            </a:r>
            <a:r>
              <a:rPr lang="fi-FI" sz="2800" spc="240" dirty="0"/>
              <a:t> </a:t>
            </a:r>
            <a:r>
              <a:rPr sz="2800" spc="250" dirty="0"/>
              <a:t>VAIKUTUKSIA</a:t>
            </a:r>
          </a:p>
          <a:p>
            <a:pPr marR="142240" algn="ctr">
              <a:lnSpc>
                <a:spcPct val="100000"/>
              </a:lnSpc>
            </a:pPr>
            <a:r>
              <a:rPr sz="2800" spc="229" dirty="0"/>
              <a:t>YMPÄRISTÖÖN</a:t>
            </a:r>
            <a:endParaRPr spc="229" dirty="0"/>
          </a:p>
        </p:txBody>
      </p:sp>
      <p:sp>
        <p:nvSpPr>
          <p:cNvPr id="8" name="object 8"/>
          <p:cNvSpPr txBox="1"/>
          <p:nvPr/>
        </p:nvSpPr>
        <p:spPr>
          <a:xfrm>
            <a:off x="798677" y="1906372"/>
            <a:ext cx="10429875" cy="275399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9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Kaikki </a:t>
            </a:r>
            <a:r>
              <a:rPr sz="2000" spc="-5" dirty="0">
                <a:latin typeface="Arial"/>
                <a:cs typeface="Arial"/>
              </a:rPr>
              <a:t>vaiheet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kuluttavat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energiaa,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vettä,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materiaaleja,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työkaluja.</a:t>
            </a: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Kaikki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vaiheet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aiheuttavat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sivutuotteina:</a:t>
            </a:r>
          </a:p>
          <a:p>
            <a:pPr marL="1139190" lvl="1" indent="-344170">
              <a:lnSpc>
                <a:spcPct val="100000"/>
              </a:lnSpc>
              <a:spcBef>
                <a:spcPts val="359"/>
              </a:spcBef>
              <a:buFont typeface="Wingdings"/>
              <a:buChar char=""/>
              <a:tabLst>
                <a:tab pos="1138555" algn="l"/>
                <a:tab pos="1139825" algn="l"/>
              </a:tabLst>
            </a:pPr>
            <a:r>
              <a:rPr sz="2000" dirty="0">
                <a:latin typeface="Arial"/>
                <a:cs typeface="Arial"/>
              </a:rPr>
              <a:t>Päästöjä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veteen</a:t>
            </a:r>
          </a:p>
          <a:p>
            <a:pPr marL="1139190" lvl="1" indent="-344170">
              <a:lnSpc>
                <a:spcPct val="100000"/>
              </a:lnSpc>
              <a:spcBef>
                <a:spcPts val="359"/>
              </a:spcBef>
              <a:buFont typeface="Wingdings"/>
              <a:buChar char=""/>
              <a:tabLst>
                <a:tab pos="1138555" algn="l"/>
                <a:tab pos="1139825" algn="l"/>
              </a:tabLst>
            </a:pPr>
            <a:r>
              <a:rPr sz="2000" dirty="0">
                <a:latin typeface="Arial"/>
                <a:cs typeface="Arial"/>
              </a:rPr>
              <a:t>Päästöjä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ilmaan</a:t>
            </a:r>
          </a:p>
          <a:p>
            <a:pPr marL="1139190" lvl="1" indent="-344170">
              <a:lnSpc>
                <a:spcPct val="100000"/>
              </a:lnSpc>
              <a:spcBef>
                <a:spcPts val="360"/>
              </a:spcBef>
              <a:buFont typeface="Wingdings"/>
              <a:buChar char=""/>
              <a:tabLst>
                <a:tab pos="1138555" algn="l"/>
                <a:tab pos="1139825" algn="l"/>
              </a:tabLst>
            </a:pPr>
            <a:r>
              <a:rPr sz="2000" dirty="0">
                <a:latin typeface="Arial"/>
                <a:cs typeface="Arial"/>
              </a:rPr>
              <a:t>Päästöjä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maahan</a:t>
            </a:r>
          </a:p>
          <a:p>
            <a:pPr marL="1139190" lvl="1" indent="-344170">
              <a:lnSpc>
                <a:spcPct val="100000"/>
              </a:lnSpc>
              <a:spcBef>
                <a:spcPts val="360"/>
              </a:spcBef>
              <a:buFont typeface="Wingdings"/>
              <a:buChar char=""/>
              <a:tabLst>
                <a:tab pos="1138555" algn="l"/>
                <a:tab pos="1139825" algn="l"/>
              </a:tabLst>
            </a:pPr>
            <a:r>
              <a:rPr sz="2000" dirty="0">
                <a:latin typeface="Arial"/>
                <a:cs typeface="Arial"/>
              </a:rPr>
              <a:t>Erilaisia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jätteitä</a:t>
            </a:r>
          </a:p>
          <a:p>
            <a:pPr marL="1139190" lvl="1" indent="-344170">
              <a:lnSpc>
                <a:spcPts val="2280"/>
              </a:lnSpc>
              <a:spcBef>
                <a:spcPts val="360"/>
              </a:spcBef>
              <a:buFont typeface="Wingdings"/>
              <a:buChar char=""/>
              <a:tabLst>
                <a:tab pos="1138555" algn="l"/>
                <a:tab pos="1139825" algn="l"/>
              </a:tabLst>
            </a:pPr>
            <a:r>
              <a:rPr sz="2000" dirty="0">
                <a:latin typeface="Arial"/>
                <a:cs typeface="Arial"/>
              </a:rPr>
              <a:t>Muita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ympäristöä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muuttavia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ja kuormittavia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tekijöitä.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(Maisema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muutokset,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melu-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ja</a:t>
            </a:r>
          </a:p>
          <a:p>
            <a:pPr marL="1139190">
              <a:lnSpc>
                <a:spcPts val="2280"/>
              </a:lnSpc>
            </a:pPr>
            <a:r>
              <a:rPr sz="2000" dirty="0">
                <a:latin typeface="Arial"/>
                <a:cs typeface="Arial"/>
              </a:rPr>
              <a:t>valohaitat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jne.)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33656" y="69850"/>
            <a:ext cx="1384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Georgia"/>
                <a:cs typeface="Georgia"/>
              </a:rPr>
              <a:t>41</a:t>
            </a:r>
            <a:endParaRPr sz="9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8068" y="869061"/>
            <a:ext cx="7735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Energiaa</a:t>
            </a:r>
            <a:r>
              <a:rPr sz="4000" spc="1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ja materiaaleja</a:t>
            </a:r>
            <a:r>
              <a:rPr sz="4000" spc="4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tarvitaan: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9294" y="1627213"/>
            <a:ext cx="5223510" cy="296481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5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luonnonvarojen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käyttöönotossa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raaka-aineiden </a:t>
            </a:r>
            <a:r>
              <a:rPr sz="2800" spc="-5" dirty="0">
                <a:latin typeface="Arial"/>
                <a:cs typeface="Arial"/>
              </a:rPr>
              <a:t>ja rakenneosien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(komponenttien)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tuotannossa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kuljetuksissa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ja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jakelussa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käytössä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jätehuollossa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71688" y="1824227"/>
            <a:ext cx="3088386" cy="39479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C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81355" y="179831"/>
            <a:ext cx="11829415" cy="6498590"/>
            <a:chOff x="181355" y="179831"/>
            <a:chExt cx="11829415" cy="6498590"/>
          </a:xfrm>
        </p:grpSpPr>
        <p:sp>
          <p:nvSpPr>
            <p:cNvPr id="4" name="object 4"/>
            <p:cNvSpPr/>
            <p:nvPr/>
          </p:nvSpPr>
          <p:spPr>
            <a:xfrm>
              <a:off x="181355" y="179831"/>
              <a:ext cx="11829415" cy="6498590"/>
            </a:xfrm>
            <a:custGeom>
              <a:avLst/>
              <a:gdLst/>
              <a:ahLst/>
              <a:cxnLst/>
              <a:rect l="l" t="t" r="r" b="b"/>
              <a:pathLst>
                <a:path w="11829415" h="6498590">
                  <a:moveTo>
                    <a:pt x="11829161" y="0"/>
                  </a:moveTo>
                  <a:lnTo>
                    <a:pt x="0" y="0"/>
                  </a:lnTo>
                  <a:lnTo>
                    <a:pt x="0" y="6498082"/>
                  </a:lnTo>
                  <a:lnTo>
                    <a:pt x="11829161" y="6498082"/>
                  </a:lnTo>
                  <a:lnTo>
                    <a:pt x="118291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59667" y="6281928"/>
              <a:ext cx="815340" cy="2758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3484" y="4594860"/>
              <a:ext cx="1909572" cy="190957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1716893" y="257302"/>
            <a:ext cx="749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Georgia"/>
                <a:cs typeface="Georgia"/>
              </a:rPr>
              <a:t>1</a:t>
            </a:r>
            <a:endParaRPr sz="900">
              <a:latin typeface="Georgia"/>
              <a:cs typeface="Georgi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72800" y="926591"/>
            <a:ext cx="902207" cy="90068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99668" y="110395"/>
            <a:ext cx="578104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26129" algn="l"/>
              </a:tabLst>
            </a:pPr>
            <a:r>
              <a:rPr spc="240" dirty="0"/>
              <a:t>T</a:t>
            </a:r>
            <a:r>
              <a:rPr spc="245" dirty="0"/>
              <a:t>I</a:t>
            </a:r>
            <a:r>
              <a:rPr spc="240" dirty="0"/>
              <a:t>S</a:t>
            </a:r>
            <a:r>
              <a:rPr spc="245" dirty="0"/>
              <a:t>KIH</a:t>
            </a:r>
            <a:r>
              <a:rPr spc="240" dirty="0"/>
              <a:t>ARJ</a:t>
            </a:r>
            <a:r>
              <a:rPr spc="254" dirty="0"/>
              <a:t>A</a:t>
            </a:r>
            <a:r>
              <a:rPr spc="-5" dirty="0"/>
              <a:t>N</a:t>
            </a:r>
            <a:r>
              <a:rPr dirty="0"/>
              <a:t>	</a:t>
            </a:r>
            <a:r>
              <a:rPr sz="4000" spc="240" dirty="0"/>
              <a:t>E</a:t>
            </a:r>
            <a:r>
              <a:rPr sz="4000" spc="235" dirty="0"/>
              <a:t>L</a:t>
            </a:r>
            <a:r>
              <a:rPr sz="4000" spc="245" dirty="0"/>
              <a:t>I</a:t>
            </a:r>
            <a:r>
              <a:rPr sz="4000" spc="240" dirty="0"/>
              <a:t>NKAAR</a:t>
            </a:r>
            <a:r>
              <a:rPr sz="4000" spc="-5" dirty="0"/>
              <a:t>I</a:t>
            </a:r>
            <a:endParaRPr spc="-5" dirty="0"/>
          </a:p>
        </p:txBody>
      </p:sp>
      <p:sp>
        <p:nvSpPr>
          <p:cNvPr id="10" name="object 10"/>
          <p:cNvSpPr txBox="1"/>
          <p:nvPr/>
        </p:nvSpPr>
        <p:spPr>
          <a:xfrm>
            <a:off x="259486" y="6428638"/>
            <a:ext cx="5638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Georgia"/>
                <a:cs typeface="Georgia"/>
              </a:rPr>
              <a:t>11.9.2020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03181" y="845311"/>
            <a:ext cx="1795145" cy="89598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065" marR="5080" indent="55244" algn="ctr">
              <a:lnSpc>
                <a:spcPts val="1220"/>
              </a:lnSpc>
              <a:spcBef>
                <a:spcPts val="325"/>
              </a:spcBef>
            </a:pPr>
            <a:r>
              <a:rPr sz="1200" spc="-10" dirty="0">
                <a:latin typeface="Georgia"/>
                <a:cs typeface="Georgia"/>
              </a:rPr>
              <a:t>Raaka-aineeksi </a:t>
            </a:r>
            <a:r>
              <a:rPr sz="1200" spc="-5" dirty="0">
                <a:latin typeface="Georgia"/>
                <a:cs typeface="Georgia"/>
              </a:rPr>
              <a:t> muokatusta </a:t>
            </a:r>
            <a:r>
              <a:rPr sz="1200" dirty="0">
                <a:latin typeface="Georgia"/>
                <a:cs typeface="Georgia"/>
              </a:rPr>
              <a:t> k</a:t>
            </a:r>
            <a:r>
              <a:rPr sz="1200" spc="-5" dirty="0">
                <a:latin typeface="Georgia"/>
                <a:cs typeface="Georgia"/>
              </a:rPr>
              <a:t>ie</a:t>
            </a:r>
            <a:r>
              <a:rPr sz="1200" dirty="0">
                <a:latin typeface="Georgia"/>
                <a:cs typeface="Georgia"/>
              </a:rPr>
              <a:t>r</a:t>
            </a:r>
            <a:r>
              <a:rPr sz="1200" spc="-15" dirty="0">
                <a:latin typeface="Georgia"/>
                <a:cs typeface="Georgia"/>
              </a:rPr>
              <a:t>r</a:t>
            </a:r>
            <a:r>
              <a:rPr sz="1200" spc="-5" dirty="0">
                <a:latin typeface="Georgia"/>
                <a:cs typeface="Georgia"/>
              </a:rPr>
              <a:t>ä</a:t>
            </a:r>
            <a:r>
              <a:rPr sz="1200" spc="-10" dirty="0">
                <a:latin typeface="Georgia"/>
                <a:cs typeface="Georgia"/>
              </a:rPr>
              <a:t>t</a:t>
            </a:r>
            <a:r>
              <a:rPr sz="1200" spc="-15" dirty="0">
                <a:latin typeface="Georgia"/>
                <a:cs typeface="Georgia"/>
              </a:rPr>
              <a:t>y</a:t>
            </a:r>
            <a:r>
              <a:rPr sz="1200" spc="-5" dirty="0">
                <a:latin typeface="Georgia"/>
                <a:cs typeface="Georgia"/>
              </a:rPr>
              <a:t>sm</a:t>
            </a:r>
            <a:r>
              <a:rPr sz="1200" spc="-10" dirty="0">
                <a:latin typeface="Georgia"/>
                <a:cs typeface="Georgia"/>
              </a:rPr>
              <a:t>u</a:t>
            </a:r>
            <a:r>
              <a:rPr sz="1200" spc="-15" dirty="0">
                <a:latin typeface="Georgia"/>
                <a:cs typeface="Georgia"/>
              </a:rPr>
              <a:t>o</a:t>
            </a:r>
            <a:r>
              <a:rPr sz="1200" dirty="0">
                <a:latin typeface="Georgia"/>
                <a:cs typeface="Georgia"/>
              </a:rPr>
              <a:t>vi</a:t>
            </a:r>
            <a:r>
              <a:rPr sz="1200" spc="-15" dirty="0">
                <a:latin typeface="Georgia"/>
                <a:cs typeface="Georgia"/>
              </a:rPr>
              <a:t>s</a:t>
            </a:r>
            <a:r>
              <a:rPr sz="1200" spc="-10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a</a:t>
            </a:r>
            <a:r>
              <a:rPr sz="1200" spc="-5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t</a:t>
            </a:r>
            <a:r>
              <a:rPr sz="1200" spc="-20" dirty="0">
                <a:latin typeface="Georgia"/>
                <a:cs typeface="Georgia"/>
              </a:rPr>
              <a:t>e</a:t>
            </a:r>
            <a:r>
              <a:rPr sz="1200" spc="-15" dirty="0">
                <a:latin typeface="Georgia"/>
                <a:cs typeface="Georgia"/>
              </a:rPr>
              <a:t>h</a:t>
            </a:r>
            <a:r>
              <a:rPr sz="1200" spc="-20" dirty="0">
                <a:latin typeface="Georgia"/>
                <a:cs typeface="Georgia"/>
              </a:rPr>
              <a:t>dää</a:t>
            </a:r>
            <a:r>
              <a:rPr sz="1200" dirty="0">
                <a:latin typeface="Georgia"/>
                <a:cs typeface="Georgia"/>
              </a:rPr>
              <a:t>n  </a:t>
            </a:r>
            <a:r>
              <a:rPr sz="1200" spc="-5" dirty="0">
                <a:latin typeface="Georgia"/>
                <a:cs typeface="Georgia"/>
              </a:rPr>
              <a:t>mm.</a:t>
            </a:r>
            <a:r>
              <a:rPr sz="1200" spc="-4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vaihtopäätiskiharjoja</a:t>
            </a:r>
            <a:endParaRPr sz="12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200" spc="-10" dirty="0">
                <a:latin typeface="Georgia"/>
                <a:cs typeface="Georgia"/>
              </a:rPr>
              <a:t>K</a:t>
            </a:r>
            <a:r>
              <a:rPr sz="1200" spc="-5" dirty="0">
                <a:latin typeface="Georgia"/>
                <a:cs typeface="Georgia"/>
              </a:rPr>
              <a:t>o</a:t>
            </a:r>
            <a:r>
              <a:rPr sz="1200" dirty="0">
                <a:latin typeface="Georgia"/>
                <a:cs typeface="Georgia"/>
              </a:rPr>
              <a:t>k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m</a:t>
            </a:r>
            <a:r>
              <a:rPr sz="1200" spc="-10" dirty="0">
                <a:latin typeface="Georgia"/>
                <a:cs typeface="Georgia"/>
              </a:rPr>
              <a:t>ä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n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hta</a:t>
            </a:r>
            <a:r>
              <a:rPr sz="1200" spc="-20" dirty="0">
                <a:latin typeface="Georgia"/>
                <a:cs typeface="Georgia"/>
              </a:rPr>
              <a:t>a</a:t>
            </a:r>
            <a:r>
              <a:rPr sz="1200" spc="-10" dirty="0">
                <a:latin typeface="Georgia"/>
                <a:cs typeface="Georgia"/>
              </a:rPr>
              <a:t>ll</a:t>
            </a:r>
            <a:r>
              <a:rPr sz="1200" dirty="0">
                <a:latin typeface="Georgia"/>
                <a:cs typeface="Georgia"/>
              </a:rPr>
              <a:t>a</a:t>
            </a:r>
            <a:endParaRPr sz="1200">
              <a:latin typeface="Georgia"/>
              <a:cs typeface="Georg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530596" y="1914144"/>
            <a:ext cx="6266815" cy="4335780"/>
            <a:chOff x="5530596" y="1914144"/>
            <a:chExt cx="6266815" cy="433578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41736" y="1938528"/>
              <a:ext cx="955548" cy="13990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05516" y="4415027"/>
              <a:ext cx="890016" cy="10393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79792" y="5586984"/>
              <a:ext cx="1952244" cy="66294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30596" y="1914144"/>
              <a:ext cx="842772" cy="122681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0836909" y="3494023"/>
            <a:ext cx="1182370" cy="680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10160" algn="ctr">
              <a:lnSpc>
                <a:spcPct val="86100"/>
              </a:lnSpc>
              <a:spcBef>
                <a:spcPts val="300"/>
              </a:spcBef>
            </a:pPr>
            <a:r>
              <a:rPr sz="1200" spc="-5" dirty="0">
                <a:latin typeface="Georgia"/>
                <a:cs typeface="Georgia"/>
              </a:rPr>
              <a:t>Tiskiharjoja 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15" dirty="0">
                <a:latin typeface="Georgia"/>
                <a:cs typeface="Georgia"/>
              </a:rPr>
              <a:t>myydään 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k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u</a:t>
            </a:r>
            <a:r>
              <a:rPr sz="1200" spc="-5" dirty="0">
                <a:latin typeface="Georgia"/>
                <a:cs typeface="Georgia"/>
              </a:rPr>
              <a:t>poi</a:t>
            </a:r>
            <a:r>
              <a:rPr sz="1200" spc="-20" dirty="0">
                <a:latin typeface="Georgia"/>
                <a:cs typeface="Georgia"/>
              </a:rPr>
              <a:t>s</a:t>
            </a:r>
            <a:r>
              <a:rPr sz="1200" spc="-15" dirty="0">
                <a:latin typeface="Georgia"/>
                <a:cs typeface="Georgia"/>
              </a:rPr>
              <a:t>s</a:t>
            </a:r>
            <a:r>
              <a:rPr sz="1200" dirty="0">
                <a:latin typeface="Georgia"/>
                <a:cs typeface="Georgia"/>
              </a:rPr>
              <a:t>a</a:t>
            </a:r>
            <a:r>
              <a:rPr sz="1200" spc="-7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s</a:t>
            </a:r>
            <a:r>
              <a:rPr sz="1200" spc="-10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kä  verk</a:t>
            </a:r>
            <a:r>
              <a:rPr sz="1200" spc="-10" dirty="0">
                <a:latin typeface="Georgia"/>
                <a:cs typeface="Georgia"/>
              </a:rPr>
              <a:t>k</a:t>
            </a:r>
            <a:r>
              <a:rPr sz="1200" spc="-15" dirty="0">
                <a:latin typeface="Georgia"/>
                <a:cs typeface="Georgia"/>
              </a:rPr>
              <a:t>o</a:t>
            </a:r>
            <a:r>
              <a:rPr sz="1200" spc="-10" dirty="0">
                <a:latin typeface="Georgia"/>
                <a:cs typeface="Georgia"/>
              </a:rPr>
              <a:t>k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spc="-10" dirty="0">
                <a:latin typeface="Georgia"/>
                <a:cs typeface="Georgia"/>
              </a:rPr>
              <a:t>u</a:t>
            </a:r>
            <a:r>
              <a:rPr sz="1200" spc="-15" dirty="0">
                <a:latin typeface="Georgia"/>
                <a:cs typeface="Georgia"/>
              </a:rPr>
              <a:t>p</a:t>
            </a:r>
            <a:r>
              <a:rPr sz="1200" spc="-5" dirty="0">
                <a:latin typeface="Georgia"/>
                <a:cs typeface="Georgia"/>
              </a:rPr>
              <a:t>oi</a:t>
            </a:r>
            <a:r>
              <a:rPr sz="1200" spc="-20" dirty="0">
                <a:latin typeface="Georgia"/>
                <a:cs typeface="Georgia"/>
              </a:rPr>
              <a:t>s</a:t>
            </a:r>
            <a:r>
              <a:rPr sz="1200" spc="-5" dirty="0">
                <a:latin typeface="Georgia"/>
                <a:cs typeface="Georgia"/>
              </a:rPr>
              <a:t>s</a:t>
            </a:r>
            <a:r>
              <a:rPr sz="1200" spc="-20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85121" y="5612383"/>
            <a:ext cx="1188085" cy="67500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ctr">
              <a:lnSpc>
                <a:spcPts val="1220"/>
              </a:lnSpc>
              <a:spcBef>
                <a:spcPts val="320"/>
              </a:spcBef>
            </a:pPr>
            <a:r>
              <a:rPr sz="1200" dirty="0">
                <a:latin typeface="Georgia"/>
                <a:cs typeface="Georgia"/>
              </a:rPr>
              <a:t>Ih</a:t>
            </a:r>
            <a:r>
              <a:rPr sz="1200" spc="-5" dirty="0">
                <a:latin typeface="Georgia"/>
                <a:cs typeface="Georgia"/>
              </a:rPr>
              <a:t>mis</a:t>
            </a:r>
            <a:r>
              <a:rPr sz="1200" spc="-10" dirty="0">
                <a:latin typeface="Georgia"/>
                <a:cs typeface="Georgia"/>
              </a:rPr>
              <a:t>e</a:t>
            </a:r>
            <a:r>
              <a:rPr sz="1200" dirty="0">
                <a:latin typeface="Georgia"/>
                <a:cs typeface="Georgia"/>
              </a:rPr>
              <a:t>t</a:t>
            </a:r>
            <a:r>
              <a:rPr sz="1200" spc="-8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k</a:t>
            </a:r>
            <a:r>
              <a:rPr sz="1200" spc="-5" dirty="0">
                <a:latin typeface="Georgia"/>
                <a:cs typeface="Georgia"/>
              </a:rPr>
              <a:t>äytt</a:t>
            </a:r>
            <a:r>
              <a:rPr sz="1200" spc="-10" dirty="0">
                <a:latin typeface="Georgia"/>
                <a:cs typeface="Georgia"/>
              </a:rPr>
              <a:t>äv</a:t>
            </a:r>
            <a:r>
              <a:rPr sz="1200" spc="-5" dirty="0">
                <a:latin typeface="Georgia"/>
                <a:cs typeface="Georgia"/>
              </a:rPr>
              <a:t>ä</a:t>
            </a:r>
            <a:r>
              <a:rPr sz="1200" dirty="0">
                <a:latin typeface="Georgia"/>
                <a:cs typeface="Georgia"/>
              </a:rPr>
              <a:t>t  </a:t>
            </a:r>
            <a:r>
              <a:rPr sz="1200" spc="-5" dirty="0">
                <a:latin typeface="Georgia"/>
                <a:cs typeface="Georgia"/>
              </a:rPr>
              <a:t>niitä </a:t>
            </a:r>
            <a:r>
              <a:rPr sz="1200" dirty="0">
                <a:latin typeface="Georgia"/>
                <a:cs typeface="Georgia"/>
              </a:rPr>
              <a:t> k</a:t>
            </a:r>
            <a:r>
              <a:rPr sz="1200" spc="-5" dirty="0">
                <a:latin typeface="Georgia"/>
                <a:cs typeface="Georgia"/>
              </a:rPr>
              <a:t>o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spc="-10" dirty="0">
                <a:latin typeface="Georgia"/>
                <a:cs typeface="Georgia"/>
              </a:rPr>
              <a:t>t</a:t>
            </a:r>
            <a:r>
              <a:rPr sz="1200" spc="-20" dirty="0">
                <a:latin typeface="Georgia"/>
                <a:cs typeface="Georgia"/>
              </a:rPr>
              <a:t>a</a:t>
            </a:r>
            <a:r>
              <a:rPr sz="1200" spc="-10" dirty="0">
                <a:latin typeface="Georgia"/>
                <a:cs typeface="Georgia"/>
              </a:rPr>
              <a:t>l</a:t>
            </a:r>
            <a:r>
              <a:rPr sz="1200" spc="-5" dirty="0">
                <a:latin typeface="Georgia"/>
                <a:cs typeface="Georgia"/>
              </a:rPr>
              <a:t>ou</a:t>
            </a:r>
            <a:r>
              <a:rPr sz="1200" spc="-10" dirty="0">
                <a:latin typeface="Georgia"/>
                <a:cs typeface="Georgia"/>
              </a:rPr>
              <a:t>k</a:t>
            </a:r>
            <a:r>
              <a:rPr sz="1200" spc="-15" dirty="0">
                <a:latin typeface="Georgia"/>
                <a:cs typeface="Georgia"/>
              </a:rPr>
              <a:t>s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spc="-15" dirty="0">
                <a:latin typeface="Georgia"/>
                <a:cs typeface="Georgia"/>
              </a:rPr>
              <a:t>ss</a:t>
            </a:r>
            <a:r>
              <a:rPr sz="1200" dirty="0">
                <a:latin typeface="Georgia"/>
                <a:cs typeface="Georgia"/>
              </a:rPr>
              <a:t>a</a:t>
            </a:r>
            <a:r>
              <a:rPr sz="1200" spc="-5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ja  </a:t>
            </a:r>
            <a:r>
              <a:rPr sz="1200" spc="-10" dirty="0">
                <a:latin typeface="Georgia"/>
                <a:cs typeface="Georgia"/>
              </a:rPr>
              <a:t>yrityksissä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67046" y="3620261"/>
            <a:ext cx="1141730" cy="41655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27660" marR="5080" indent="-315595">
              <a:lnSpc>
                <a:spcPts val="1390"/>
              </a:lnSpc>
              <a:spcBef>
                <a:spcPts val="390"/>
              </a:spcBef>
            </a:pPr>
            <a:r>
              <a:rPr sz="1400" spc="-20" dirty="0">
                <a:latin typeface="Georgia"/>
                <a:cs typeface="Georgia"/>
              </a:rPr>
              <a:t>M</a:t>
            </a:r>
            <a:r>
              <a:rPr sz="1400" spc="-5" dirty="0">
                <a:latin typeface="Georgia"/>
                <a:cs typeface="Georgia"/>
              </a:rPr>
              <a:t>uo</a:t>
            </a:r>
            <a:r>
              <a:rPr sz="1400" spc="-10" dirty="0">
                <a:latin typeface="Georgia"/>
                <a:cs typeface="Georgia"/>
              </a:rPr>
              <a:t>v</a:t>
            </a:r>
            <a:r>
              <a:rPr sz="1400" dirty="0">
                <a:latin typeface="Georgia"/>
                <a:cs typeface="Georgia"/>
              </a:rPr>
              <a:t>i</a:t>
            </a:r>
            <a:r>
              <a:rPr sz="1400" spc="-5" dirty="0">
                <a:latin typeface="Georgia"/>
                <a:cs typeface="Georgia"/>
              </a:rPr>
              <a:t>n</a:t>
            </a:r>
            <a:r>
              <a:rPr sz="1400" dirty="0">
                <a:latin typeface="Georgia"/>
                <a:cs typeface="Georgia"/>
              </a:rPr>
              <a:t>k</a:t>
            </a:r>
            <a:r>
              <a:rPr sz="1400" spc="5" dirty="0">
                <a:latin typeface="Georgia"/>
                <a:cs typeface="Georgia"/>
              </a:rPr>
              <a:t>e</a:t>
            </a:r>
            <a:r>
              <a:rPr sz="1400" dirty="0">
                <a:latin typeface="Georgia"/>
                <a:cs typeface="Georgia"/>
              </a:rPr>
              <a:t>r</a:t>
            </a:r>
            <a:r>
              <a:rPr sz="1400" spc="-15" dirty="0">
                <a:latin typeface="Georgia"/>
                <a:cs typeface="Georgia"/>
              </a:rPr>
              <a:t>ä</a:t>
            </a:r>
            <a:r>
              <a:rPr sz="1400" dirty="0">
                <a:latin typeface="Georgia"/>
                <a:cs typeface="Georgia"/>
              </a:rPr>
              <a:t>ys  </a:t>
            </a:r>
            <a:r>
              <a:rPr sz="1400" spc="-5" dirty="0">
                <a:latin typeface="Georgia"/>
                <a:cs typeface="Georgia"/>
              </a:rPr>
              <a:t>paikat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55207" y="503046"/>
            <a:ext cx="1448435" cy="573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" algn="ctr">
              <a:lnSpc>
                <a:spcPct val="998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Keräyspaikoilta 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5" dirty="0">
                <a:latin typeface="Arial"/>
                <a:cs typeface="Arial"/>
              </a:rPr>
              <a:t>uo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j</a:t>
            </a:r>
            <a:r>
              <a:rPr sz="1200" spc="-5" dirty="0">
                <a:latin typeface="Arial"/>
                <a:cs typeface="Arial"/>
              </a:rPr>
              <a:t>ä</a:t>
            </a:r>
            <a:r>
              <a:rPr sz="1200" dirty="0">
                <a:latin typeface="Arial"/>
                <a:cs typeface="Arial"/>
              </a:rPr>
              <a:t>te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kul</a:t>
            </a:r>
            <a:r>
              <a:rPr sz="1200" spc="-10" dirty="0">
                <a:latin typeface="Arial"/>
                <a:cs typeface="Arial"/>
              </a:rPr>
              <a:t>j</a:t>
            </a:r>
            <a:r>
              <a:rPr sz="1200" spc="-1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5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spc="-15" dirty="0">
                <a:latin typeface="Arial"/>
                <a:cs typeface="Arial"/>
              </a:rPr>
              <a:t>aa</a:t>
            </a:r>
            <a:r>
              <a:rPr sz="1200" spc="-5" dirty="0">
                <a:latin typeface="Arial"/>
                <a:cs typeface="Arial"/>
              </a:rPr>
              <a:t>n  </a:t>
            </a:r>
            <a:r>
              <a:rPr sz="1200" spc="5" dirty="0">
                <a:latin typeface="Arial"/>
                <a:cs typeface="Arial"/>
              </a:rPr>
              <a:t>Fortumin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Riihimäen-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57671" y="1050797"/>
            <a:ext cx="16776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muovinerittelylaitokselle,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j</a:t>
            </a:r>
            <a:r>
              <a:rPr sz="1200" spc="-50" dirty="0">
                <a:latin typeface="Arial"/>
                <a:cs typeface="Arial"/>
              </a:rPr>
              <a:t>oss</a:t>
            </a:r>
            <a:r>
              <a:rPr sz="1200" spc="-5" dirty="0">
                <a:latin typeface="Arial"/>
                <a:cs typeface="Arial"/>
              </a:rPr>
              <a:t>a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5" dirty="0">
                <a:latin typeface="Arial"/>
                <a:cs typeface="Arial"/>
              </a:rPr>
              <a:t>uo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l</a:t>
            </a:r>
            <a:r>
              <a:rPr sz="1200" spc="-5" dirty="0">
                <a:latin typeface="Arial"/>
                <a:cs typeface="Arial"/>
              </a:rPr>
              <a:t>aadu</a:t>
            </a:r>
            <a:r>
              <a:rPr sz="1200" dirty="0">
                <a:latin typeface="Arial"/>
                <a:cs typeface="Arial"/>
              </a:rPr>
              <a:t>t  </a:t>
            </a:r>
            <a:r>
              <a:rPr sz="1200" spc="-15" dirty="0">
                <a:latin typeface="Arial"/>
                <a:cs typeface="Arial"/>
              </a:rPr>
              <a:t>lajitellaan, </a:t>
            </a:r>
            <a:r>
              <a:rPr sz="1200" spc="-20" dirty="0">
                <a:latin typeface="Arial"/>
                <a:cs typeface="Arial"/>
              </a:rPr>
              <a:t>pestään ja 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käsitellään 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muovituotannolle 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sopivaan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muotoon</a:t>
            </a:r>
            <a:r>
              <a:rPr sz="900" spc="15" dirty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07491" y="742187"/>
            <a:ext cx="10265410" cy="4749165"/>
            <a:chOff x="507491" y="742187"/>
            <a:chExt cx="10265410" cy="4749165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53172" y="742187"/>
              <a:ext cx="1299972" cy="67360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88051" y="2154935"/>
              <a:ext cx="134112" cy="1341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41263" y="2154935"/>
              <a:ext cx="132587" cy="13411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902708" y="1783079"/>
              <a:ext cx="838200" cy="438784"/>
            </a:xfrm>
            <a:custGeom>
              <a:avLst/>
              <a:gdLst/>
              <a:ahLst/>
              <a:cxnLst/>
              <a:rect l="l" t="t" r="r" b="b"/>
              <a:pathLst>
                <a:path w="838200" h="438785">
                  <a:moveTo>
                    <a:pt x="533146" y="305054"/>
                  </a:moveTo>
                  <a:lnTo>
                    <a:pt x="0" y="305054"/>
                  </a:lnTo>
                  <a:lnTo>
                    <a:pt x="0" y="438404"/>
                  </a:lnTo>
                  <a:lnTo>
                    <a:pt x="57150" y="438404"/>
                  </a:lnTo>
                  <a:lnTo>
                    <a:pt x="64643" y="401447"/>
                  </a:lnTo>
                  <a:lnTo>
                    <a:pt x="85090" y="371094"/>
                  </a:lnTo>
                  <a:lnTo>
                    <a:pt x="115316" y="350647"/>
                  </a:lnTo>
                  <a:lnTo>
                    <a:pt x="152273" y="343154"/>
                  </a:lnTo>
                  <a:lnTo>
                    <a:pt x="189357" y="350647"/>
                  </a:lnTo>
                  <a:lnTo>
                    <a:pt x="219583" y="371094"/>
                  </a:lnTo>
                  <a:lnTo>
                    <a:pt x="240030" y="401447"/>
                  </a:lnTo>
                  <a:lnTo>
                    <a:pt x="247523" y="438404"/>
                  </a:lnTo>
                  <a:lnTo>
                    <a:pt x="533146" y="438404"/>
                  </a:lnTo>
                  <a:lnTo>
                    <a:pt x="533146" y="305054"/>
                  </a:lnTo>
                  <a:close/>
                </a:path>
                <a:path w="838200" h="438785">
                  <a:moveTo>
                    <a:pt x="609346" y="0"/>
                  </a:moveTo>
                  <a:lnTo>
                    <a:pt x="456946" y="0"/>
                  </a:lnTo>
                  <a:lnTo>
                    <a:pt x="418973" y="38100"/>
                  </a:lnTo>
                  <a:lnTo>
                    <a:pt x="0" y="38100"/>
                  </a:lnTo>
                  <a:lnTo>
                    <a:pt x="0" y="181102"/>
                  </a:lnTo>
                  <a:lnTo>
                    <a:pt x="85725" y="266827"/>
                  </a:lnTo>
                  <a:lnTo>
                    <a:pt x="533146" y="266827"/>
                  </a:lnTo>
                  <a:lnTo>
                    <a:pt x="533146" y="95250"/>
                  </a:lnTo>
                  <a:lnTo>
                    <a:pt x="571246" y="57150"/>
                  </a:lnTo>
                  <a:lnTo>
                    <a:pt x="609346" y="57150"/>
                  </a:lnTo>
                  <a:lnTo>
                    <a:pt x="609346" y="0"/>
                  </a:lnTo>
                  <a:close/>
                </a:path>
                <a:path w="838200" h="438785">
                  <a:moveTo>
                    <a:pt x="837819" y="305054"/>
                  </a:moveTo>
                  <a:lnTo>
                    <a:pt x="772160" y="236347"/>
                  </a:lnTo>
                  <a:lnTo>
                    <a:pt x="765429" y="231648"/>
                  </a:lnTo>
                  <a:lnTo>
                    <a:pt x="763651" y="228727"/>
                  </a:lnTo>
                  <a:lnTo>
                    <a:pt x="760730" y="224028"/>
                  </a:lnTo>
                  <a:lnTo>
                    <a:pt x="758825" y="216408"/>
                  </a:lnTo>
                  <a:lnTo>
                    <a:pt x="739775" y="150622"/>
                  </a:lnTo>
                  <a:lnTo>
                    <a:pt x="731647" y="133477"/>
                  </a:lnTo>
                  <a:lnTo>
                    <a:pt x="729107" y="128270"/>
                  </a:lnTo>
                  <a:lnTo>
                    <a:pt x="722630" y="121539"/>
                  </a:lnTo>
                  <a:lnTo>
                    <a:pt x="722630" y="227838"/>
                  </a:lnTo>
                  <a:lnTo>
                    <a:pt x="722630" y="228727"/>
                  </a:lnTo>
                  <a:lnTo>
                    <a:pt x="609346" y="228727"/>
                  </a:lnTo>
                  <a:lnTo>
                    <a:pt x="609346" y="133477"/>
                  </a:lnTo>
                  <a:lnTo>
                    <a:pt x="666496" y="133477"/>
                  </a:lnTo>
                  <a:lnTo>
                    <a:pt x="702691" y="161036"/>
                  </a:lnTo>
                  <a:lnTo>
                    <a:pt x="721741" y="226822"/>
                  </a:lnTo>
                  <a:lnTo>
                    <a:pt x="721741" y="227838"/>
                  </a:lnTo>
                  <a:lnTo>
                    <a:pt x="722630" y="227838"/>
                  </a:lnTo>
                  <a:lnTo>
                    <a:pt x="722630" y="121539"/>
                  </a:lnTo>
                  <a:lnTo>
                    <a:pt x="712470" y="110744"/>
                  </a:lnTo>
                  <a:lnTo>
                    <a:pt x="691007" y="99441"/>
                  </a:lnTo>
                  <a:lnTo>
                    <a:pt x="666496" y="95250"/>
                  </a:lnTo>
                  <a:lnTo>
                    <a:pt x="571246" y="95250"/>
                  </a:lnTo>
                  <a:lnTo>
                    <a:pt x="571246" y="438404"/>
                  </a:lnTo>
                  <a:lnTo>
                    <a:pt x="609346" y="438404"/>
                  </a:lnTo>
                  <a:lnTo>
                    <a:pt x="616839" y="401447"/>
                  </a:lnTo>
                  <a:lnTo>
                    <a:pt x="637286" y="371094"/>
                  </a:lnTo>
                  <a:lnTo>
                    <a:pt x="667639" y="350647"/>
                  </a:lnTo>
                  <a:lnTo>
                    <a:pt x="704596" y="343154"/>
                  </a:lnTo>
                  <a:lnTo>
                    <a:pt x="741553" y="350647"/>
                  </a:lnTo>
                  <a:lnTo>
                    <a:pt x="771779" y="371094"/>
                  </a:lnTo>
                  <a:lnTo>
                    <a:pt x="792226" y="401447"/>
                  </a:lnTo>
                  <a:lnTo>
                    <a:pt x="799719" y="438404"/>
                  </a:lnTo>
                  <a:lnTo>
                    <a:pt x="814578" y="435483"/>
                  </a:lnTo>
                  <a:lnTo>
                    <a:pt x="826643" y="427228"/>
                  </a:lnTo>
                  <a:lnTo>
                    <a:pt x="834898" y="415163"/>
                  </a:lnTo>
                  <a:lnTo>
                    <a:pt x="837819" y="400304"/>
                  </a:lnTo>
                  <a:lnTo>
                    <a:pt x="837819" y="343154"/>
                  </a:lnTo>
                  <a:lnTo>
                    <a:pt x="837819" y="3050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74763" y="2976371"/>
              <a:ext cx="134111" cy="1341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27975" y="2976371"/>
              <a:ext cx="132588" cy="13411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789420" y="2604515"/>
              <a:ext cx="838200" cy="438784"/>
            </a:xfrm>
            <a:custGeom>
              <a:avLst/>
              <a:gdLst/>
              <a:ahLst/>
              <a:cxnLst/>
              <a:rect l="l" t="t" r="r" b="b"/>
              <a:pathLst>
                <a:path w="838200" h="438785">
                  <a:moveTo>
                    <a:pt x="533146" y="305054"/>
                  </a:moveTo>
                  <a:lnTo>
                    <a:pt x="0" y="305054"/>
                  </a:lnTo>
                  <a:lnTo>
                    <a:pt x="0" y="438404"/>
                  </a:lnTo>
                  <a:lnTo>
                    <a:pt x="57150" y="438404"/>
                  </a:lnTo>
                  <a:lnTo>
                    <a:pt x="64643" y="401447"/>
                  </a:lnTo>
                  <a:lnTo>
                    <a:pt x="85090" y="371094"/>
                  </a:lnTo>
                  <a:lnTo>
                    <a:pt x="115316" y="350647"/>
                  </a:lnTo>
                  <a:lnTo>
                    <a:pt x="152273" y="343154"/>
                  </a:lnTo>
                  <a:lnTo>
                    <a:pt x="189357" y="350647"/>
                  </a:lnTo>
                  <a:lnTo>
                    <a:pt x="219583" y="371094"/>
                  </a:lnTo>
                  <a:lnTo>
                    <a:pt x="240030" y="401447"/>
                  </a:lnTo>
                  <a:lnTo>
                    <a:pt x="247523" y="438404"/>
                  </a:lnTo>
                  <a:lnTo>
                    <a:pt x="533146" y="438404"/>
                  </a:lnTo>
                  <a:lnTo>
                    <a:pt x="533146" y="305054"/>
                  </a:lnTo>
                  <a:close/>
                </a:path>
                <a:path w="838200" h="438785">
                  <a:moveTo>
                    <a:pt x="609346" y="0"/>
                  </a:moveTo>
                  <a:lnTo>
                    <a:pt x="456946" y="0"/>
                  </a:lnTo>
                  <a:lnTo>
                    <a:pt x="418973" y="38100"/>
                  </a:lnTo>
                  <a:lnTo>
                    <a:pt x="0" y="38100"/>
                  </a:lnTo>
                  <a:lnTo>
                    <a:pt x="0" y="181102"/>
                  </a:lnTo>
                  <a:lnTo>
                    <a:pt x="85725" y="266827"/>
                  </a:lnTo>
                  <a:lnTo>
                    <a:pt x="533146" y="266827"/>
                  </a:lnTo>
                  <a:lnTo>
                    <a:pt x="533146" y="95377"/>
                  </a:lnTo>
                  <a:lnTo>
                    <a:pt x="571246" y="57150"/>
                  </a:lnTo>
                  <a:lnTo>
                    <a:pt x="609346" y="57150"/>
                  </a:lnTo>
                  <a:lnTo>
                    <a:pt x="609346" y="0"/>
                  </a:lnTo>
                  <a:close/>
                </a:path>
                <a:path w="838200" h="438785">
                  <a:moveTo>
                    <a:pt x="837819" y="305054"/>
                  </a:moveTo>
                  <a:lnTo>
                    <a:pt x="772160" y="236347"/>
                  </a:lnTo>
                  <a:lnTo>
                    <a:pt x="765429" y="231648"/>
                  </a:lnTo>
                  <a:lnTo>
                    <a:pt x="763651" y="228727"/>
                  </a:lnTo>
                  <a:lnTo>
                    <a:pt x="760730" y="224028"/>
                  </a:lnTo>
                  <a:lnTo>
                    <a:pt x="758825" y="216408"/>
                  </a:lnTo>
                  <a:lnTo>
                    <a:pt x="739775" y="150622"/>
                  </a:lnTo>
                  <a:lnTo>
                    <a:pt x="731647" y="133477"/>
                  </a:lnTo>
                  <a:lnTo>
                    <a:pt x="729107" y="128270"/>
                  </a:lnTo>
                  <a:lnTo>
                    <a:pt x="722630" y="121539"/>
                  </a:lnTo>
                  <a:lnTo>
                    <a:pt x="722630" y="227838"/>
                  </a:lnTo>
                  <a:lnTo>
                    <a:pt x="722630" y="228727"/>
                  </a:lnTo>
                  <a:lnTo>
                    <a:pt x="609346" y="228727"/>
                  </a:lnTo>
                  <a:lnTo>
                    <a:pt x="609346" y="133477"/>
                  </a:lnTo>
                  <a:lnTo>
                    <a:pt x="666496" y="133477"/>
                  </a:lnTo>
                  <a:lnTo>
                    <a:pt x="678815" y="135509"/>
                  </a:lnTo>
                  <a:lnTo>
                    <a:pt x="721741" y="226822"/>
                  </a:lnTo>
                  <a:lnTo>
                    <a:pt x="721741" y="227838"/>
                  </a:lnTo>
                  <a:lnTo>
                    <a:pt x="722630" y="227838"/>
                  </a:lnTo>
                  <a:lnTo>
                    <a:pt x="722630" y="121539"/>
                  </a:lnTo>
                  <a:lnTo>
                    <a:pt x="712470" y="110744"/>
                  </a:lnTo>
                  <a:lnTo>
                    <a:pt x="691007" y="99441"/>
                  </a:lnTo>
                  <a:lnTo>
                    <a:pt x="666496" y="95377"/>
                  </a:lnTo>
                  <a:lnTo>
                    <a:pt x="571246" y="95377"/>
                  </a:lnTo>
                  <a:lnTo>
                    <a:pt x="571246" y="438404"/>
                  </a:lnTo>
                  <a:lnTo>
                    <a:pt x="609346" y="438404"/>
                  </a:lnTo>
                  <a:lnTo>
                    <a:pt x="616839" y="401447"/>
                  </a:lnTo>
                  <a:lnTo>
                    <a:pt x="637286" y="371094"/>
                  </a:lnTo>
                  <a:lnTo>
                    <a:pt x="667639" y="350647"/>
                  </a:lnTo>
                  <a:lnTo>
                    <a:pt x="704596" y="343154"/>
                  </a:lnTo>
                  <a:lnTo>
                    <a:pt x="741553" y="350647"/>
                  </a:lnTo>
                  <a:lnTo>
                    <a:pt x="771779" y="371094"/>
                  </a:lnTo>
                  <a:lnTo>
                    <a:pt x="792226" y="401447"/>
                  </a:lnTo>
                  <a:lnTo>
                    <a:pt x="799719" y="438404"/>
                  </a:lnTo>
                  <a:lnTo>
                    <a:pt x="814578" y="435483"/>
                  </a:lnTo>
                  <a:lnTo>
                    <a:pt x="826643" y="427228"/>
                  </a:lnTo>
                  <a:lnTo>
                    <a:pt x="834898" y="415163"/>
                  </a:lnTo>
                  <a:lnTo>
                    <a:pt x="837819" y="400304"/>
                  </a:lnTo>
                  <a:lnTo>
                    <a:pt x="837819" y="343154"/>
                  </a:lnTo>
                  <a:lnTo>
                    <a:pt x="837819" y="3050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23148" y="2100071"/>
              <a:ext cx="134111" cy="13411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76360" y="2100071"/>
              <a:ext cx="132588" cy="13411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337804" y="1728215"/>
              <a:ext cx="2435225" cy="2374265"/>
            </a:xfrm>
            <a:custGeom>
              <a:avLst/>
              <a:gdLst/>
              <a:ahLst/>
              <a:cxnLst/>
              <a:rect l="l" t="t" r="r" b="b"/>
              <a:pathLst>
                <a:path w="2435225" h="2374265">
                  <a:moveTo>
                    <a:pt x="533781" y="304927"/>
                  </a:moveTo>
                  <a:lnTo>
                    <a:pt x="0" y="304927"/>
                  </a:lnTo>
                  <a:lnTo>
                    <a:pt x="0" y="438277"/>
                  </a:lnTo>
                  <a:lnTo>
                    <a:pt x="57150" y="438277"/>
                  </a:lnTo>
                  <a:lnTo>
                    <a:pt x="64643" y="401320"/>
                  </a:lnTo>
                  <a:lnTo>
                    <a:pt x="85217" y="371094"/>
                  </a:lnTo>
                  <a:lnTo>
                    <a:pt x="115443" y="350520"/>
                  </a:lnTo>
                  <a:lnTo>
                    <a:pt x="152527" y="343027"/>
                  </a:lnTo>
                  <a:lnTo>
                    <a:pt x="189484" y="350520"/>
                  </a:lnTo>
                  <a:lnTo>
                    <a:pt x="219837" y="371094"/>
                  </a:lnTo>
                  <a:lnTo>
                    <a:pt x="240284" y="401320"/>
                  </a:lnTo>
                  <a:lnTo>
                    <a:pt x="247777" y="438277"/>
                  </a:lnTo>
                  <a:lnTo>
                    <a:pt x="533781" y="438277"/>
                  </a:lnTo>
                  <a:lnTo>
                    <a:pt x="533781" y="304927"/>
                  </a:lnTo>
                  <a:close/>
                </a:path>
                <a:path w="2435225" h="2374265">
                  <a:moveTo>
                    <a:pt x="609981" y="0"/>
                  </a:moveTo>
                  <a:lnTo>
                    <a:pt x="457454" y="0"/>
                  </a:lnTo>
                  <a:lnTo>
                    <a:pt x="419354" y="38100"/>
                  </a:lnTo>
                  <a:lnTo>
                    <a:pt x="0" y="38100"/>
                  </a:lnTo>
                  <a:lnTo>
                    <a:pt x="0" y="181102"/>
                  </a:lnTo>
                  <a:lnTo>
                    <a:pt x="85725" y="266827"/>
                  </a:lnTo>
                  <a:lnTo>
                    <a:pt x="533781" y="266827"/>
                  </a:lnTo>
                  <a:lnTo>
                    <a:pt x="533781" y="95250"/>
                  </a:lnTo>
                  <a:lnTo>
                    <a:pt x="571881" y="57150"/>
                  </a:lnTo>
                  <a:lnTo>
                    <a:pt x="609981" y="57150"/>
                  </a:lnTo>
                  <a:lnTo>
                    <a:pt x="609981" y="0"/>
                  </a:lnTo>
                  <a:close/>
                </a:path>
                <a:path w="2435225" h="2374265">
                  <a:moveTo>
                    <a:pt x="838708" y="304927"/>
                  </a:moveTo>
                  <a:lnTo>
                    <a:pt x="772922" y="236347"/>
                  </a:lnTo>
                  <a:lnTo>
                    <a:pt x="766318" y="231521"/>
                  </a:lnTo>
                  <a:lnTo>
                    <a:pt x="764540" y="228727"/>
                  </a:lnTo>
                  <a:lnTo>
                    <a:pt x="761492" y="223901"/>
                  </a:lnTo>
                  <a:lnTo>
                    <a:pt x="759587" y="216281"/>
                  </a:lnTo>
                  <a:lnTo>
                    <a:pt x="740537" y="150495"/>
                  </a:lnTo>
                  <a:lnTo>
                    <a:pt x="732409" y="133350"/>
                  </a:lnTo>
                  <a:lnTo>
                    <a:pt x="729869" y="128270"/>
                  </a:lnTo>
                  <a:lnTo>
                    <a:pt x="723392" y="121539"/>
                  </a:lnTo>
                  <a:lnTo>
                    <a:pt x="723392" y="227711"/>
                  </a:lnTo>
                  <a:lnTo>
                    <a:pt x="723392" y="228727"/>
                  </a:lnTo>
                  <a:lnTo>
                    <a:pt x="609981" y="228727"/>
                  </a:lnTo>
                  <a:lnTo>
                    <a:pt x="609981" y="133350"/>
                  </a:lnTo>
                  <a:lnTo>
                    <a:pt x="667131" y="133350"/>
                  </a:lnTo>
                  <a:lnTo>
                    <a:pt x="679577" y="135382"/>
                  </a:lnTo>
                  <a:lnTo>
                    <a:pt x="722503" y="226822"/>
                  </a:lnTo>
                  <a:lnTo>
                    <a:pt x="722503" y="227711"/>
                  </a:lnTo>
                  <a:lnTo>
                    <a:pt x="723392" y="227711"/>
                  </a:lnTo>
                  <a:lnTo>
                    <a:pt x="723392" y="121539"/>
                  </a:lnTo>
                  <a:lnTo>
                    <a:pt x="713105" y="110744"/>
                  </a:lnTo>
                  <a:lnTo>
                    <a:pt x="691769" y="99314"/>
                  </a:lnTo>
                  <a:lnTo>
                    <a:pt x="667131" y="95250"/>
                  </a:lnTo>
                  <a:lnTo>
                    <a:pt x="571881" y="95250"/>
                  </a:lnTo>
                  <a:lnTo>
                    <a:pt x="571881" y="438277"/>
                  </a:lnTo>
                  <a:lnTo>
                    <a:pt x="609981" y="438277"/>
                  </a:lnTo>
                  <a:lnTo>
                    <a:pt x="617474" y="401320"/>
                  </a:lnTo>
                  <a:lnTo>
                    <a:pt x="638048" y="371094"/>
                  </a:lnTo>
                  <a:lnTo>
                    <a:pt x="668274" y="350520"/>
                  </a:lnTo>
                  <a:lnTo>
                    <a:pt x="705358" y="343027"/>
                  </a:lnTo>
                  <a:lnTo>
                    <a:pt x="742315" y="350520"/>
                  </a:lnTo>
                  <a:lnTo>
                    <a:pt x="772668" y="371094"/>
                  </a:lnTo>
                  <a:lnTo>
                    <a:pt x="793115" y="401320"/>
                  </a:lnTo>
                  <a:lnTo>
                    <a:pt x="800608" y="438277"/>
                  </a:lnTo>
                  <a:lnTo>
                    <a:pt x="815467" y="435356"/>
                  </a:lnTo>
                  <a:lnTo>
                    <a:pt x="827532" y="427101"/>
                  </a:lnTo>
                  <a:lnTo>
                    <a:pt x="835787" y="415036"/>
                  </a:lnTo>
                  <a:lnTo>
                    <a:pt x="838708" y="400177"/>
                  </a:lnTo>
                  <a:lnTo>
                    <a:pt x="838708" y="343027"/>
                  </a:lnTo>
                  <a:lnTo>
                    <a:pt x="838708" y="304927"/>
                  </a:lnTo>
                  <a:close/>
                </a:path>
                <a:path w="2435225" h="2374265">
                  <a:moveTo>
                    <a:pt x="2434971" y="2118741"/>
                  </a:moveTo>
                  <a:lnTo>
                    <a:pt x="2416175" y="1997202"/>
                  </a:lnTo>
                  <a:lnTo>
                    <a:pt x="2410587" y="1960626"/>
                  </a:lnTo>
                  <a:lnTo>
                    <a:pt x="2386330" y="1960626"/>
                  </a:lnTo>
                  <a:lnTo>
                    <a:pt x="2386330" y="2118741"/>
                  </a:lnTo>
                  <a:lnTo>
                    <a:pt x="2386330" y="2143125"/>
                  </a:lnTo>
                  <a:lnTo>
                    <a:pt x="2384298" y="2152523"/>
                  </a:lnTo>
                  <a:lnTo>
                    <a:pt x="2379091" y="2160270"/>
                  </a:lnTo>
                  <a:lnTo>
                    <a:pt x="2371344" y="2165604"/>
                  </a:lnTo>
                  <a:lnTo>
                    <a:pt x="2361946" y="2167509"/>
                  </a:lnTo>
                  <a:lnTo>
                    <a:pt x="2352421" y="2165604"/>
                  </a:lnTo>
                  <a:lnTo>
                    <a:pt x="2344801" y="2160270"/>
                  </a:lnTo>
                  <a:lnTo>
                    <a:pt x="2339467" y="2152523"/>
                  </a:lnTo>
                  <a:lnTo>
                    <a:pt x="2337562" y="2143125"/>
                  </a:lnTo>
                  <a:lnTo>
                    <a:pt x="2337562" y="2118741"/>
                  </a:lnTo>
                  <a:lnTo>
                    <a:pt x="2325497" y="1997202"/>
                  </a:lnTo>
                  <a:lnTo>
                    <a:pt x="2374138" y="1997202"/>
                  </a:lnTo>
                  <a:lnTo>
                    <a:pt x="2386330" y="2118741"/>
                  </a:lnTo>
                  <a:lnTo>
                    <a:pt x="2386330" y="1960626"/>
                  </a:lnTo>
                  <a:lnTo>
                    <a:pt x="2288921" y="1960626"/>
                  </a:lnTo>
                  <a:lnTo>
                    <a:pt x="2288921" y="2118741"/>
                  </a:lnTo>
                  <a:lnTo>
                    <a:pt x="2288921" y="2143125"/>
                  </a:lnTo>
                  <a:lnTo>
                    <a:pt x="2287016" y="2152523"/>
                  </a:lnTo>
                  <a:lnTo>
                    <a:pt x="2281809" y="2160270"/>
                  </a:lnTo>
                  <a:lnTo>
                    <a:pt x="2274062" y="2165604"/>
                  </a:lnTo>
                  <a:lnTo>
                    <a:pt x="2264537" y="2167509"/>
                  </a:lnTo>
                  <a:lnTo>
                    <a:pt x="2255139" y="2165604"/>
                  </a:lnTo>
                  <a:lnTo>
                    <a:pt x="2247392" y="2160270"/>
                  </a:lnTo>
                  <a:lnTo>
                    <a:pt x="2242185" y="2152523"/>
                  </a:lnTo>
                  <a:lnTo>
                    <a:pt x="2240280" y="2143125"/>
                  </a:lnTo>
                  <a:lnTo>
                    <a:pt x="2240280" y="2118741"/>
                  </a:lnTo>
                  <a:lnTo>
                    <a:pt x="2234184" y="1997202"/>
                  </a:lnTo>
                  <a:lnTo>
                    <a:pt x="2282825" y="1997202"/>
                  </a:lnTo>
                  <a:lnTo>
                    <a:pt x="2288921" y="2118741"/>
                  </a:lnTo>
                  <a:lnTo>
                    <a:pt x="2288921" y="1960626"/>
                  </a:lnTo>
                  <a:lnTo>
                    <a:pt x="2197735" y="1960626"/>
                  </a:lnTo>
                  <a:lnTo>
                    <a:pt x="2197735" y="1997202"/>
                  </a:lnTo>
                  <a:lnTo>
                    <a:pt x="2191639" y="2118741"/>
                  </a:lnTo>
                  <a:lnTo>
                    <a:pt x="2191639" y="2143125"/>
                  </a:lnTo>
                  <a:lnTo>
                    <a:pt x="2189607" y="2152523"/>
                  </a:lnTo>
                  <a:lnTo>
                    <a:pt x="2184400" y="2160270"/>
                  </a:lnTo>
                  <a:lnTo>
                    <a:pt x="2176653" y="2165604"/>
                  </a:lnTo>
                  <a:lnTo>
                    <a:pt x="2167255" y="2167509"/>
                  </a:lnTo>
                  <a:lnTo>
                    <a:pt x="2167255" y="2216150"/>
                  </a:lnTo>
                  <a:lnTo>
                    <a:pt x="2167255" y="2313432"/>
                  </a:lnTo>
                  <a:lnTo>
                    <a:pt x="2069846" y="2313432"/>
                  </a:lnTo>
                  <a:lnTo>
                    <a:pt x="2069846" y="2216150"/>
                  </a:lnTo>
                  <a:lnTo>
                    <a:pt x="2167255" y="2216150"/>
                  </a:lnTo>
                  <a:lnTo>
                    <a:pt x="2167255" y="2167509"/>
                  </a:lnTo>
                  <a:lnTo>
                    <a:pt x="2157857" y="2165604"/>
                  </a:lnTo>
                  <a:lnTo>
                    <a:pt x="2150110" y="2160270"/>
                  </a:lnTo>
                  <a:lnTo>
                    <a:pt x="2144776" y="2152523"/>
                  </a:lnTo>
                  <a:lnTo>
                    <a:pt x="2142871" y="2143125"/>
                  </a:lnTo>
                  <a:lnTo>
                    <a:pt x="2142871" y="2118741"/>
                  </a:lnTo>
                  <a:lnTo>
                    <a:pt x="2148967" y="1997202"/>
                  </a:lnTo>
                  <a:lnTo>
                    <a:pt x="2197735" y="1997202"/>
                  </a:lnTo>
                  <a:lnTo>
                    <a:pt x="2197735" y="1960626"/>
                  </a:lnTo>
                  <a:lnTo>
                    <a:pt x="2106422" y="1960626"/>
                  </a:lnTo>
                  <a:lnTo>
                    <a:pt x="2106422" y="1997202"/>
                  </a:lnTo>
                  <a:lnTo>
                    <a:pt x="2094230" y="2118741"/>
                  </a:lnTo>
                  <a:lnTo>
                    <a:pt x="2087118" y="2160270"/>
                  </a:lnTo>
                  <a:lnTo>
                    <a:pt x="2069846" y="2167509"/>
                  </a:lnTo>
                  <a:lnTo>
                    <a:pt x="2060448" y="2165604"/>
                  </a:lnTo>
                  <a:lnTo>
                    <a:pt x="2052701" y="2160270"/>
                  </a:lnTo>
                  <a:lnTo>
                    <a:pt x="2047494" y="2152523"/>
                  </a:lnTo>
                  <a:lnTo>
                    <a:pt x="2045589" y="2143125"/>
                  </a:lnTo>
                  <a:lnTo>
                    <a:pt x="2045589" y="2118741"/>
                  </a:lnTo>
                  <a:lnTo>
                    <a:pt x="2057781" y="1997202"/>
                  </a:lnTo>
                  <a:lnTo>
                    <a:pt x="2106422" y="1997202"/>
                  </a:lnTo>
                  <a:lnTo>
                    <a:pt x="2106422" y="1960626"/>
                  </a:lnTo>
                  <a:lnTo>
                    <a:pt x="2021205" y="1960626"/>
                  </a:lnTo>
                  <a:lnTo>
                    <a:pt x="1996948" y="2118741"/>
                  </a:lnTo>
                  <a:lnTo>
                    <a:pt x="1996948" y="2143125"/>
                  </a:lnTo>
                  <a:lnTo>
                    <a:pt x="1998853" y="2152523"/>
                  </a:lnTo>
                  <a:lnTo>
                    <a:pt x="2004060" y="2160270"/>
                  </a:lnTo>
                  <a:lnTo>
                    <a:pt x="2011807" y="2165604"/>
                  </a:lnTo>
                  <a:lnTo>
                    <a:pt x="2021205" y="2167509"/>
                  </a:lnTo>
                  <a:lnTo>
                    <a:pt x="2021205" y="2374265"/>
                  </a:lnTo>
                  <a:lnTo>
                    <a:pt x="2228088" y="2374265"/>
                  </a:lnTo>
                  <a:lnTo>
                    <a:pt x="2228088" y="2313432"/>
                  </a:lnTo>
                  <a:lnTo>
                    <a:pt x="2228088" y="2216150"/>
                  </a:lnTo>
                  <a:lnTo>
                    <a:pt x="2361946" y="2216150"/>
                  </a:lnTo>
                  <a:lnTo>
                    <a:pt x="2361946" y="2374265"/>
                  </a:lnTo>
                  <a:lnTo>
                    <a:pt x="2410587" y="2374265"/>
                  </a:lnTo>
                  <a:lnTo>
                    <a:pt x="2410587" y="2216150"/>
                  </a:lnTo>
                  <a:lnTo>
                    <a:pt x="2410587" y="2167509"/>
                  </a:lnTo>
                  <a:lnTo>
                    <a:pt x="2420112" y="2165604"/>
                  </a:lnTo>
                  <a:lnTo>
                    <a:pt x="2427732" y="2160270"/>
                  </a:lnTo>
                  <a:lnTo>
                    <a:pt x="2433066" y="2152523"/>
                  </a:lnTo>
                  <a:lnTo>
                    <a:pt x="2434971" y="2143125"/>
                  </a:lnTo>
                  <a:lnTo>
                    <a:pt x="2434971" y="21187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39299" y="2563367"/>
              <a:ext cx="914400" cy="9144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94531" y="964691"/>
              <a:ext cx="752856" cy="83820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38715" y="4652772"/>
              <a:ext cx="752855" cy="83819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7491" y="1973579"/>
              <a:ext cx="1603247" cy="120091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64180" y="1961387"/>
              <a:ext cx="1799844" cy="120091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36291" y="2368295"/>
              <a:ext cx="521207" cy="41605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383536" y="2398776"/>
              <a:ext cx="425195" cy="30937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383536" y="2398776"/>
              <a:ext cx="425450" cy="309245"/>
            </a:xfrm>
            <a:custGeom>
              <a:avLst/>
              <a:gdLst/>
              <a:ahLst/>
              <a:cxnLst/>
              <a:rect l="l" t="t" r="r" b="b"/>
              <a:pathLst>
                <a:path w="425450" h="309244">
                  <a:moveTo>
                    <a:pt x="0" y="77215"/>
                  </a:moveTo>
                  <a:lnTo>
                    <a:pt x="270382" y="77215"/>
                  </a:lnTo>
                  <a:lnTo>
                    <a:pt x="270382" y="0"/>
                  </a:lnTo>
                  <a:lnTo>
                    <a:pt x="424941" y="154432"/>
                  </a:lnTo>
                  <a:lnTo>
                    <a:pt x="270382" y="308863"/>
                  </a:lnTo>
                  <a:lnTo>
                    <a:pt x="270382" y="231648"/>
                  </a:lnTo>
                  <a:lnTo>
                    <a:pt x="0" y="231648"/>
                  </a:lnTo>
                  <a:lnTo>
                    <a:pt x="0" y="77215"/>
                  </a:lnTo>
                  <a:close/>
                </a:path>
              </a:pathLst>
            </a:custGeom>
            <a:ln w="9144">
              <a:solidFill>
                <a:srgbClr val="E848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83991" y="3874008"/>
              <a:ext cx="1536192" cy="130606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23076" y="3471671"/>
              <a:ext cx="1159764" cy="98755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74336" y="2502408"/>
              <a:ext cx="573024" cy="32918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21580" y="2532887"/>
              <a:ext cx="477012" cy="22250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021580" y="2532887"/>
              <a:ext cx="476884" cy="222250"/>
            </a:xfrm>
            <a:custGeom>
              <a:avLst/>
              <a:gdLst/>
              <a:ahLst/>
              <a:cxnLst/>
              <a:rect l="l" t="t" r="r" b="b"/>
              <a:pathLst>
                <a:path w="476885" h="222250">
                  <a:moveTo>
                    <a:pt x="0" y="55499"/>
                  </a:moveTo>
                  <a:lnTo>
                    <a:pt x="365379" y="55499"/>
                  </a:lnTo>
                  <a:lnTo>
                    <a:pt x="365379" y="0"/>
                  </a:lnTo>
                  <a:lnTo>
                    <a:pt x="476504" y="110998"/>
                  </a:lnTo>
                  <a:lnTo>
                    <a:pt x="365379" y="222123"/>
                  </a:lnTo>
                  <a:lnTo>
                    <a:pt x="365379" y="166624"/>
                  </a:lnTo>
                  <a:lnTo>
                    <a:pt x="0" y="166624"/>
                  </a:lnTo>
                  <a:lnTo>
                    <a:pt x="0" y="55499"/>
                  </a:lnTo>
                  <a:close/>
                </a:path>
              </a:pathLst>
            </a:custGeom>
            <a:ln w="9144">
              <a:solidFill>
                <a:srgbClr val="E848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066414" y="3258769"/>
            <a:ext cx="14579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Mu</a:t>
            </a:r>
            <a:r>
              <a:rPr sz="1800" dirty="0">
                <a:latin typeface="Georgia"/>
                <a:cs typeface="Georgia"/>
              </a:rPr>
              <a:t>o</a:t>
            </a:r>
            <a:r>
              <a:rPr sz="1800" spc="-20" dirty="0">
                <a:latin typeface="Georgia"/>
                <a:cs typeface="Georgia"/>
              </a:rPr>
              <a:t>v</a:t>
            </a:r>
            <a:r>
              <a:rPr sz="1800" dirty="0">
                <a:latin typeface="Georgia"/>
                <a:cs typeface="Georgia"/>
              </a:rPr>
              <a:t>in</a:t>
            </a:r>
            <a:r>
              <a:rPr sz="1800" spc="-10" dirty="0">
                <a:latin typeface="Georgia"/>
                <a:cs typeface="Georgia"/>
              </a:rPr>
              <a:t>k</a:t>
            </a:r>
            <a:r>
              <a:rPr sz="1800" dirty="0">
                <a:latin typeface="Georgia"/>
                <a:cs typeface="Georgia"/>
              </a:rPr>
              <a:t>e</a:t>
            </a:r>
            <a:r>
              <a:rPr sz="1800" spc="-20" dirty="0">
                <a:latin typeface="Georgia"/>
                <a:cs typeface="Georgia"/>
              </a:rPr>
              <a:t>r</a:t>
            </a:r>
            <a:r>
              <a:rPr sz="1800" dirty="0">
                <a:latin typeface="Georgia"/>
                <a:cs typeface="Georgia"/>
              </a:rPr>
              <a:t>ä</a:t>
            </a:r>
            <a:r>
              <a:rPr sz="1800" spc="-5" dirty="0">
                <a:latin typeface="Georgia"/>
                <a:cs typeface="Georgia"/>
              </a:rPr>
              <a:t>ys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Georgia"/>
                <a:cs typeface="Georgia"/>
              </a:rPr>
              <a:t>paikat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99668" y="1199515"/>
            <a:ext cx="1893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Muovin yleisin 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dirty="0">
                <a:latin typeface="Georgia"/>
                <a:cs typeface="Georgia"/>
              </a:rPr>
              <a:t>ka</a:t>
            </a:r>
            <a:r>
              <a:rPr sz="1800" spc="-5" dirty="0">
                <a:latin typeface="Georgia"/>
                <a:cs typeface="Georgia"/>
              </a:rPr>
              <a:t>-</a:t>
            </a:r>
            <a:r>
              <a:rPr sz="1800" dirty="0">
                <a:latin typeface="Georgia"/>
                <a:cs typeface="Georgia"/>
              </a:rPr>
              <a:t>ai</a:t>
            </a:r>
            <a:r>
              <a:rPr sz="1800" spc="5" dirty="0">
                <a:latin typeface="Georgia"/>
                <a:cs typeface="Georgia"/>
              </a:rPr>
              <a:t>n</a:t>
            </a:r>
            <a:r>
              <a:rPr sz="1800" dirty="0">
                <a:latin typeface="Georgia"/>
                <a:cs typeface="Georgia"/>
              </a:rPr>
              <a:t>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</a:t>
            </a:r>
            <a:r>
              <a:rPr sz="1800" dirty="0">
                <a:latin typeface="Georgia"/>
                <a:cs typeface="Georgia"/>
              </a:rPr>
              <a:t>n</a:t>
            </a:r>
            <a:r>
              <a:rPr sz="1800" spc="-7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öljy.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62152" y="3401060"/>
            <a:ext cx="172720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Georgia"/>
                <a:cs typeface="Georgia"/>
              </a:rPr>
              <a:t>M</a:t>
            </a:r>
            <a:r>
              <a:rPr sz="1000" spc="-5" dirty="0">
                <a:latin typeface="Georgia"/>
                <a:cs typeface="Georgia"/>
              </a:rPr>
              <a:t>uo</a:t>
            </a:r>
            <a:r>
              <a:rPr sz="1000" spc="-10" dirty="0">
                <a:latin typeface="Georgia"/>
                <a:cs typeface="Georgia"/>
              </a:rPr>
              <a:t>vi</a:t>
            </a:r>
            <a:r>
              <a:rPr sz="1000" spc="-5" dirty="0">
                <a:latin typeface="Georgia"/>
                <a:cs typeface="Georgia"/>
              </a:rPr>
              <a:t>a</a:t>
            </a:r>
            <a:r>
              <a:rPr sz="1000" spc="-35" dirty="0">
                <a:latin typeface="Georgia"/>
                <a:cs typeface="Georgia"/>
              </a:rPr>
              <a:t> </a:t>
            </a:r>
            <a:r>
              <a:rPr sz="1000" spc="-10" dirty="0">
                <a:latin typeface="Georgia"/>
                <a:cs typeface="Georgia"/>
              </a:rPr>
              <a:t>v</a:t>
            </a:r>
            <a:r>
              <a:rPr sz="1000" spc="-5" dirty="0">
                <a:latin typeface="Georgia"/>
                <a:cs typeface="Georgia"/>
              </a:rPr>
              <a:t>o</a:t>
            </a:r>
            <a:r>
              <a:rPr sz="1000" spc="-10" dirty="0">
                <a:latin typeface="Georgia"/>
                <a:cs typeface="Georgia"/>
              </a:rPr>
              <a:t>i</a:t>
            </a:r>
            <a:r>
              <a:rPr sz="1000" spc="-5" dirty="0">
                <a:latin typeface="Georgia"/>
                <a:cs typeface="Georgia"/>
              </a:rPr>
              <a:t>daan</a:t>
            </a:r>
            <a:r>
              <a:rPr sz="1000" spc="-50" dirty="0">
                <a:latin typeface="Georgia"/>
                <a:cs typeface="Georgia"/>
              </a:rPr>
              <a:t> </a:t>
            </a:r>
            <a:r>
              <a:rPr sz="1000" spc="-10" dirty="0">
                <a:latin typeface="Georgia"/>
                <a:cs typeface="Georgia"/>
              </a:rPr>
              <a:t>v</a:t>
            </a:r>
            <a:r>
              <a:rPr sz="1000" spc="-5" dirty="0">
                <a:latin typeface="Georgia"/>
                <a:cs typeface="Georgia"/>
              </a:rPr>
              <a:t>alm</a:t>
            </a:r>
            <a:r>
              <a:rPr sz="1000" spc="-10" dirty="0">
                <a:latin typeface="Georgia"/>
                <a:cs typeface="Georgia"/>
              </a:rPr>
              <a:t>is</a:t>
            </a:r>
            <a:r>
              <a:rPr sz="1000" spc="-5" dirty="0">
                <a:latin typeface="Georgia"/>
                <a:cs typeface="Georgia"/>
              </a:rPr>
              <a:t>taa  myös</a:t>
            </a:r>
            <a:r>
              <a:rPr sz="1000" spc="-35" dirty="0">
                <a:latin typeface="Georgia"/>
                <a:cs typeface="Georgia"/>
              </a:rPr>
              <a:t> </a:t>
            </a:r>
            <a:r>
              <a:rPr sz="1000" spc="-20" dirty="0">
                <a:latin typeface="Georgia"/>
                <a:cs typeface="Georgia"/>
              </a:rPr>
              <a:t>mm</a:t>
            </a:r>
            <a:r>
              <a:rPr sz="1000" spc="-5" dirty="0">
                <a:latin typeface="Georgia"/>
                <a:cs typeface="Georgia"/>
              </a:rPr>
              <a:t>. ma</a:t>
            </a:r>
            <a:r>
              <a:rPr sz="1000" spc="-10" dirty="0">
                <a:latin typeface="Georgia"/>
                <a:cs typeface="Georgia"/>
              </a:rPr>
              <a:t>i</a:t>
            </a:r>
            <a:r>
              <a:rPr sz="1000" spc="-5" dirty="0">
                <a:latin typeface="Georgia"/>
                <a:cs typeface="Georgia"/>
              </a:rPr>
              <a:t>do</a:t>
            </a:r>
            <a:r>
              <a:rPr sz="1000" spc="-10" dirty="0">
                <a:latin typeface="Georgia"/>
                <a:cs typeface="Georgia"/>
              </a:rPr>
              <a:t>s</a:t>
            </a:r>
            <a:r>
              <a:rPr sz="1000" spc="-5" dirty="0">
                <a:latin typeface="Georgia"/>
                <a:cs typeface="Georgia"/>
              </a:rPr>
              <a:t>t</a:t>
            </a:r>
            <a:r>
              <a:rPr sz="1000" spc="-15" dirty="0">
                <a:latin typeface="Georgia"/>
                <a:cs typeface="Georgia"/>
              </a:rPr>
              <a:t>a</a:t>
            </a:r>
            <a:r>
              <a:rPr sz="1000" spc="-5" dirty="0">
                <a:latin typeface="Georgia"/>
                <a:cs typeface="Georgia"/>
              </a:rPr>
              <a:t>,</a:t>
            </a:r>
            <a:r>
              <a:rPr sz="1000" spc="-45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ma</a:t>
            </a:r>
            <a:r>
              <a:rPr sz="1000" spc="-10" dirty="0">
                <a:latin typeface="Georgia"/>
                <a:cs typeface="Georgia"/>
              </a:rPr>
              <a:t>is</a:t>
            </a:r>
            <a:r>
              <a:rPr sz="1000" spc="-5" dirty="0">
                <a:latin typeface="Georgia"/>
                <a:cs typeface="Georgia"/>
              </a:rPr>
              <a:t>s</a:t>
            </a:r>
            <a:r>
              <a:rPr sz="1000" spc="-10" dirty="0">
                <a:latin typeface="Georgia"/>
                <a:cs typeface="Georgia"/>
              </a:rPr>
              <a:t>is</a:t>
            </a:r>
            <a:r>
              <a:rPr sz="1000" spc="-5" dirty="0">
                <a:latin typeface="Georgia"/>
                <a:cs typeface="Georgia"/>
              </a:rPr>
              <a:t>ta  </a:t>
            </a:r>
            <a:r>
              <a:rPr sz="1000" spc="-15" dirty="0">
                <a:latin typeface="Georgia"/>
                <a:cs typeface="Georgia"/>
              </a:rPr>
              <a:t>jne.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84454" y="5916574"/>
            <a:ext cx="3193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Georgia"/>
                <a:cs typeface="Georgia"/>
              </a:rPr>
              <a:t>Lähteet: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Sinituote.fi,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22"/>
              </a:rPr>
              <a:t>www.plastic.fi</a:t>
            </a:r>
            <a:r>
              <a:rPr sz="1200" spc="-5" dirty="0">
                <a:latin typeface="Georgia"/>
                <a:cs typeface="Georgia"/>
              </a:rPr>
              <a:t>,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  <a:hlinkClick r:id="rId23"/>
              </a:rPr>
              <a:t>www.hsy.fi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620639" y="4386453"/>
            <a:ext cx="2049145" cy="1439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353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Lajitellaan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sekajätteisiin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tai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energiajätteisiin.</a:t>
            </a:r>
            <a:endParaRPr sz="1200">
              <a:latin typeface="Times New Roman"/>
              <a:cs typeface="Times New Roman"/>
            </a:endParaRPr>
          </a:p>
          <a:p>
            <a:pPr marL="12700" marR="45974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Voidaanko</a:t>
            </a:r>
            <a:r>
              <a:rPr sz="1200" spc="-5" dirty="0">
                <a:latin typeface="Times New Roman"/>
                <a:cs typeface="Times New Roman"/>
              </a:rPr>
              <a:t> erotella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vielä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muovina </a:t>
            </a:r>
            <a:r>
              <a:rPr sz="1200" spc="-5" dirty="0">
                <a:latin typeface="Times New Roman"/>
                <a:cs typeface="Times New Roman"/>
              </a:rPr>
              <a:t>kiertoon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hyödynnettäväksi?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320"/>
              </a:lnSpc>
              <a:spcBef>
                <a:spcPts val="15"/>
              </a:spcBef>
            </a:pPr>
            <a:r>
              <a:rPr sz="1100" dirty="0">
                <a:latin typeface="Calibri"/>
                <a:cs typeface="Calibri"/>
              </a:rPr>
              <a:t>- </a:t>
            </a:r>
            <a:r>
              <a:rPr sz="1100" spc="-5" dirty="0">
                <a:latin typeface="Calibri"/>
                <a:cs typeface="Calibri"/>
              </a:rPr>
              <a:t>Soveltuisi </a:t>
            </a:r>
            <a:r>
              <a:rPr sz="1100" dirty="0">
                <a:latin typeface="Calibri"/>
                <a:cs typeface="Calibri"/>
              </a:rPr>
              <a:t>materiaalina uudelleen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kierrätettä</a:t>
            </a:r>
            <a:r>
              <a:rPr sz="1100" spc="5" dirty="0">
                <a:latin typeface="Calibri"/>
                <a:cs typeface="Calibri"/>
              </a:rPr>
              <a:t>v</a:t>
            </a:r>
            <a:r>
              <a:rPr sz="1100" spc="-15" dirty="0">
                <a:latin typeface="Calibri"/>
                <a:cs typeface="Calibri"/>
              </a:rPr>
              <a:t>ä</a:t>
            </a:r>
            <a:r>
              <a:rPr sz="1100" dirty="0">
                <a:latin typeface="Calibri"/>
                <a:cs typeface="Calibri"/>
              </a:rPr>
              <a:t>k</a:t>
            </a:r>
            <a:r>
              <a:rPr sz="1100" spc="-10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i,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tta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spc="-10" dirty="0">
                <a:latin typeface="Calibri"/>
                <a:cs typeface="Calibri"/>
              </a:rPr>
              <a:t>u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me</a:t>
            </a:r>
            <a:r>
              <a:rPr sz="1100" spc="-10" dirty="0">
                <a:latin typeface="Calibri"/>
                <a:cs typeface="Calibri"/>
              </a:rPr>
              <a:t>s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ei  vielä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mahdollista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kierrättää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kovia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620639" y="5799531"/>
            <a:ext cx="5562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m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veja.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C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81355" y="179831"/>
            <a:ext cx="11829415" cy="6498590"/>
            <a:chOff x="181355" y="179831"/>
            <a:chExt cx="11829415" cy="6498590"/>
          </a:xfrm>
        </p:grpSpPr>
        <p:sp>
          <p:nvSpPr>
            <p:cNvPr id="4" name="object 4"/>
            <p:cNvSpPr/>
            <p:nvPr/>
          </p:nvSpPr>
          <p:spPr>
            <a:xfrm>
              <a:off x="181355" y="179831"/>
              <a:ext cx="11829415" cy="6498590"/>
            </a:xfrm>
            <a:custGeom>
              <a:avLst/>
              <a:gdLst/>
              <a:ahLst/>
              <a:cxnLst/>
              <a:rect l="l" t="t" r="r" b="b"/>
              <a:pathLst>
                <a:path w="11829415" h="6498590">
                  <a:moveTo>
                    <a:pt x="11829288" y="0"/>
                  </a:moveTo>
                  <a:lnTo>
                    <a:pt x="0" y="0"/>
                  </a:lnTo>
                  <a:lnTo>
                    <a:pt x="0" y="6498336"/>
                  </a:lnTo>
                  <a:lnTo>
                    <a:pt x="11829288" y="6498336"/>
                  </a:lnTo>
                  <a:lnTo>
                    <a:pt x="11829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59667" y="6281928"/>
              <a:ext cx="815340" cy="27584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677904" y="26035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43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49931" y="193431"/>
            <a:ext cx="8973821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tabLst>
                <a:tab pos="4866640" algn="l"/>
                <a:tab pos="6391910" algn="l"/>
              </a:tabLst>
              <a:defRPr/>
            </a:pPr>
            <a:r>
              <a:rPr lang="pt-BR" sz="2000" spc="5" dirty="0">
                <a:solidFill>
                  <a:prstClr val="black"/>
                </a:solidFill>
              </a:rPr>
              <a:t>K</a:t>
            </a:r>
            <a:r>
              <a:rPr lang="pt-BR" sz="2000" spc="-375" dirty="0">
                <a:solidFill>
                  <a:prstClr val="black"/>
                </a:solidFill>
              </a:rPr>
              <a:t> </a:t>
            </a:r>
            <a:r>
              <a:rPr lang="pt-BR" sz="2000" dirty="0">
                <a:solidFill>
                  <a:prstClr val="black"/>
                </a:solidFill>
              </a:rPr>
              <a:t>I</a:t>
            </a:r>
            <a:r>
              <a:rPr lang="pt-BR" sz="2000" spc="-375" dirty="0">
                <a:solidFill>
                  <a:prstClr val="black"/>
                </a:solidFill>
              </a:rPr>
              <a:t> </a:t>
            </a:r>
            <a:r>
              <a:rPr lang="pt-BR" sz="2000" dirty="0">
                <a:solidFill>
                  <a:prstClr val="black"/>
                </a:solidFill>
              </a:rPr>
              <a:t>E</a:t>
            </a:r>
            <a:r>
              <a:rPr lang="pt-BR" sz="2000" spc="-370" dirty="0">
                <a:solidFill>
                  <a:prstClr val="black"/>
                </a:solidFill>
              </a:rPr>
              <a:t> </a:t>
            </a:r>
            <a:r>
              <a:rPr lang="pt-BR" sz="2000" spc="5" dirty="0">
                <a:solidFill>
                  <a:prstClr val="black"/>
                </a:solidFill>
              </a:rPr>
              <a:t>R</a:t>
            </a:r>
            <a:r>
              <a:rPr lang="pt-BR" sz="2000" spc="-370" dirty="0">
                <a:solidFill>
                  <a:prstClr val="black"/>
                </a:solidFill>
              </a:rPr>
              <a:t> </a:t>
            </a:r>
            <a:r>
              <a:rPr lang="pt-BR" sz="2000" spc="5" dirty="0">
                <a:solidFill>
                  <a:prstClr val="black"/>
                </a:solidFill>
              </a:rPr>
              <a:t>R</a:t>
            </a:r>
            <a:r>
              <a:rPr lang="pt-BR" sz="2000" spc="-370" dirty="0">
                <a:solidFill>
                  <a:prstClr val="black"/>
                </a:solidFill>
              </a:rPr>
              <a:t> </a:t>
            </a:r>
            <a:r>
              <a:rPr lang="pt-BR" sz="2000" spc="155" dirty="0">
                <a:solidFill>
                  <a:prstClr val="black"/>
                </a:solidFill>
              </a:rPr>
              <a:t>Ä</a:t>
            </a:r>
            <a:r>
              <a:rPr lang="pt-BR" sz="2000" dirty="0">
                <a:solidFill>
                  <a:prstClr val="black"/>
                </a:solidFill>
              </a:rPr>
              <a:t>T</a:t>
            </a:r>
            <a:r>
              <a:rPr lang="pt-BR" sz="2000" spc="-370" dirty="0">
                <a:solidFill>
                  <a:prstClr val="black"/>
                </a:solidFill>
              </a:rPr>
              <a:t> </a:t>
            </a:r>
            <a:r>
              <a:rPr lang="pt-BR" sz="2000" spc="204" dirty="0">
                <a:solidFill>
                  <a:prstClr val="black"/>
                </a:solidFill>
              </a:rPr>
              <a:t>Y</a:t>
            </a:r>
            <a:r>
              <a:rPr lang="pt-BR" sz="2000" dirty="0">
                <a:solidFill>
                  <a:prstClr val="black"/>
                </a:solidFill>
              </a:rPr>
              <a:t>S</a:t>
            </a:r>
            <a:r>
              <a:rPr lang="pt-BR" sz="2000" spc="-370" dirty="0">
                <a:solidFill>
                  <a:prstClr val="black"/>
                </a:solidFill>
              </a:rPr>
              <a:t> </a:t>
            </a:r>
            <a:r>
              <a:rPr lang="pt-BR" sz="2000" spc="5" dirty="0">
                <a:solidFill>
                  <a:prstClr val="black"/>
                </a:solidFill>
              </a:rPr>
              <a:t>M</a:t>
            </a:r>
            <a:r>
              <a:rPr lang="pt-BR" sz="2000" spc="-380" dirty="0">
                <a:solidFill>
                  <a:prstClr val="black"/>
                </a:solidFill>
              </a:rPr>
              <a:t> </a:t>
            </a:r>
            <a:r>
              <a:rPr lang="pt-BR" sz="2000" spc="155" dirty="0">
                <a:solidFill>
                  <a:prstClr val="black"/>
                </a:solidFill>
              </a:rPr>
              <a:t>A</a:t>
            </a:r>
            <a:r>
              <a:rPr lang="pt-BR" sz="2000" dirty="0">
                <a:solidFill>
                  <a:prstClr val="black"/>
                </a:solidFill>
              </a:rPr>
              <a:t>T</a:t>
            </a:r>
            <a:r>
              <a:rPr lang="pt-BR" sz="2000" spc="-370" dirty="0">
                <a:solidFill>
                  <a:prstClr val="black"/>
                </a:solidFill>
              </a:rPr>
              <a:t> </a:t>
            </a:r>
            <a:r>
              <a:rPr lang="pt-BR" sz="2000" dirty="0">
                <a:solidFill>
                  <a:prstClr val="black"/>
                </a:solidFill>
              </a:rPr>
              <a:t>E</a:t>
            </a:r>
            <a:r>
              <a:rPr lang="pt-BR" sz="2000" spc="-380" dirty="0">
                <a:solidFill>
                  <a:prstClr val="black"/>
                </a:solidFill>
              </a:rPr>
              <a:t> </a:t>
            </a:r>
            <a:r>
              <a:rPr lang="pt-BR" sz="2000" spc="5" dirty="0">
                <a:solidFill>
                  <a:prstClr val="black"/>
                </a:solidFill>
              </a:rPr>
              <a:t>R</a:t>
            </a:r>
            <a:r>
              <a:rPr lang="pt-BR" sz="2000" spc="-370" dirty="0">
                <a:solidFill>
                  <a:prstClr val="black"/>
                </a:solidFill>
              </a:rPr>
              <a:t> </a:t>
            </a:r>
            <a:r>
              <a:rPr lang="pt-BR" sz="2000" dirty="0">
                <a:solidFill>
                  <a:prstClr val="black"/>
                </a:solidFill>
              </a:rPr>
              <a:t>I</a:t>
            </a:r>
            <a:r>
              <a:rPr lang="pt-BR" sz="2000" spc="-385" dirty="0">
                <a:solidFill>
                  <a:prstClr val="black"/>
                </a:solidFill>
              </a:rPr>
              <a:t> </a:t>
            </a:r>
            <a:r>
              <a:rPr lang="pt-BR" sz="2000" spc="5" dirty="0">
                <a:solidFill>
                  <a:prstClr val="black"/>
                </a:solidFill>
              </a:rPr>
              <a:t>A</a:t>
            </a:r>
            <a:r>
              <a:rPr lang="pt-BR" sz="2000" spc="-385" dirty="0">
                <a:solidFill>
                  <a:prstClr val="black"/>
                </a:solidFill>
              </a:rPr>
              <a:t> </a:t>
            </a:r>
            <a:r>
              <a:rPr lang="pt-BR" sz="2000" spc="5" dirty="0">
                <a:solidFill>
                  <a:prstClr val="black"/>
                </a:solidFill>
              </a:rPr>
              <a:t>A</a:t>
            </a:r>
            <a:r>
              <a:rPr lang="pt-BR" sz="2000" spc="-385" dirty="0">
                <a:solidFill>
                  <a:prstClr val="black"/>
                </a:solidFill>
              </a:rPr>
              <a:t> </a:t>
            </a:r>
            <a:r>
              <a:rPr lang="pt-BR" sz="2000" dirty="0">
                <a:solidFill>
                  <a:prstClr val="black"/>
                </a:solidFill>
              </a:rPr>
              <a:t>L</a:t>
            </a:r>
            <a:r>
              <a:rPr lang="pt-BR" sz="2000" spc="-380" dirty="0">
                <a:solidFill>
                  <a:prstClr val="black"/>
                </a:solidFill>
              </a:rPr>
              <a:t> </a:t>
            </a:r>
            <a:r>
              <a:rPr lang="pt-BR" sz="2000" dirty="0">
                <a:solidFill>
                  <a:prstClr val="black"/>
                </a:solidFill>
              </a:rPr>
              <a:t>I</a:t>
            </a:r>
            <a:r>
              <a:rPr lang="pt-BR" sz="2000" spc="-375" dirty="0">
                <a:solidFill>
                  <a:prstClr val="black"/>
                </a:solidFill>
              </a:rPr>
              <a:t> </a:t>
            </a:r>
            <a:r>
              <a:rPr lang="pt-BR" sz="2000" dirty="0">
                <a:solidFill>
                  <a:prstClr val="black"/>
                </a:solidFill>
              </a:rPr>
              <a:t>S</a:t>
            </a:r>
            <a:r>
              <a:rPr lang="pt-BR" sz="2000" spc="-370" dirty="0">
                <a:solidFill>
                  <a:prstClr val="black"/>
                </a:solidFill>
              </a:rPr>
              <a:t> </a:t>
            </a:r>
            <a:r>
              <a:rPr lang="pt-BR" sz="2000" spc="165" dirty="0">
                <a:solidFill>
                  <a:prstClr val="black"/>
                </a:solidFill>
              </a:rPr>
              <a:t>T</a:t>
            </a:r>
            <a:r>
              <a:rPr lang="pt-BR" sz="2000" spc="5" dirty="0">
                <a:solidFill>
                  <a:prstClr val="black"/>
                </a:solidFill>
              </a:rPr>
              <a:t>A </a:t>
            </a:r>
            <a:r>
              <a:rPr lang="pt-BR" sz="2000" dirty="0">
                <a:solidFill>
                  <a:prstClr val="black"/>
                </a:solidFill>
              </a:rPr>
              <a:t>T</a:t>
            </a:r>
            <a:r>
              <a:rPr lang="pt-BR" sz="2000" spc="-370" dirty="0">
                <a:solidFill>
                  <a:prstClr val="black"/>
                </a:solidFill>
              </a:rPr>
              <a:t> </a:t>
            </a:r>
            <a:r>
              <a:rPr lang="pt-BR" sz="2000" dirty="0">
                <a:solidFill>
                  <a:prstClr val="black"/>
                </a:solidFill>
              </a:rPr>
              <a:t>E</a:t>
            </a:r>
            <a:r>
              <a:rPr lang="pt-BR" sz="2000" spc="-370" dirty="0">
                <a:solidFill>
                  <a:prstClr val="black"/>
                </a:solidFill>
              </a:rPr>
              <a:t> </a:t>
            </a:r>
            <a:r>
              <a:rPr lang="pt-BR" sz="2000" spc="5" dirty="0">
                <a:solidFill>
                  <a:prstClr val="black"/>
                </a:solidFill>
              </a:rPr>
              <a:t>H</a:t>
            </a:r>
            <a:r>
              <a:rPr lang="pt-BR" sz="2000" spc="-375" dirty="0">
                <a:solidFill>
                  <a:prstClr val="black"/>
                </a:solidFill>
              </a:rPr>
              <a:t> </a:t>
            </a:r>
            <a:r>
              <a:rPr lang="pt-BR" sz="2000" spc="229" dirty="0">
                <a:solidFill>
                  <a:prstClr val="black"/>
                </a:solidFill>
              </a:rPr>
              <a:t>D</a:t>
            </a:r>
            <a:r>
              <a:rPr lang="pt-BR" sz="2000" spc="5" dirty="0">
                <a:solidFill>
                  <a:prstClr val="black"/>
                </a:solidFill>
              </a:rPr>
              <a:t>Y</a:t>
            </a:r>
            <a:r>
              <a:rPr lang="pt-BR" sz="2000" spc="-370" dirty="0">
                <a:solidFill>
                  <a:prstClr val="black"/>
                </a:solidFill>
              </a:rPr>
              <a:t> </a:t>
            </a:r>
            <a:r>
              <a:rPr lang="pt-BR" sz="2000" spc="5" dirty="0">
                <a:solidFill>
                  <a:prstClr val="black"/>
                </a:solidFill>
              </a:rPr>
              <a:t>N</a:t>
            </a:r>
            <a:r>
              <a:rPr lang="pt-BR" sz="2000" dirty="0">
                <a:solidFill>
                  <a:prstClr val="black"/>
                </a:solidFill>
              </a:rPr>
              <a:t>T</a:t>
            </a:r>
            <a:r>
              <a:rPr lang="pt-BR" sz="2000" spc="-370" dirty="0">
                <a:solidFill>
                  <a:prstClr val="black"/>
                </a:solidFill>
              </a:rPr>
              <a:t> </a:t>
            </a:r>
            <a:r>
              <a:rPr lang="pt-BR" sz="2000" dirty="0">
                <a:solidFill>
                  <a:prstClr val="black"/>
                </a:solidFill>
              </a:rPr>
              <a:t>I</a:t>
            </a:r>
            <a:r>
              <a:rPr lang="pt-BR" sz="2000" spc="-375" dirty="0">
                <a:solidFill>
                  <a:prstClr val="black"/>
                </a:solidFill>
              </a:rPr>
              <a:t> </a:t>
            </a:r>
            <a:r>
              <a:rPr lang="pt-BR" sz="2000" dirty="0">
                <a:solidFill>
                  <a:prstClr val="black"/>
                </a:solidFill>
              </a:rPr>
              <a:t>S</a:t>
            </a:r>
            <a:r>
              <a:rPr lang="pt-BR" sz="2000" spc="-370" dirty="0">
                <a:solidFill>
                  <a:prstClr val="black"/>
                </a:solidFill>
              </a:rPr>
              <a:t> </a:t>
            </a:r>
            <a:r>
              <a:rPr lang="pt-BR" sz="2000" spc="5" dirty="0">
                <a:solidFill>
                  <a:prstClr val="black"/>
                </a:solidFill>
              </a:rPr>
              <a:t>K</a:t>
            </a:r>
            <a:r>
              <a:rPr lang="pt-BR" sz="2000" spc="-375" dirty="0">
                <a:solidFill>
                  <a:prstClr val="black"/>
                </a:solidFill>
              </a:rPr>
              <a:t> </a:t>
            </a:r>
            <a:r>
              <a:rPr lang="pt-BR" sz="2000" dirty="0">
                <a:solidFill>
                  <a:prstClr val="black"/>
                </a:solidFill>
              </a:rPr>
              <a:t>I</a:t>
            </a:r>
            <a:r>
              <a:rPr lang="pt-BR" sz="2000" spc="-375" dirty="0">
                <a:solidFill>
                  <a:prstClr val="black"/>
                </a:solidFill>
              </a:rPr>
              <a:t> </a:t>
            </a:r>
            <a:r>
              <a:rPr lang="pt-BR" sz="2000" spc="5" dirty="0">
                <a:solidFill>
                  <a:prstClr val="black"/>
                </a:solidFill>
              </a:rPr>
              <a:t>H</a:t>
            </a:r>
            <a:r>
              <a:rPr lang="pt-BR" sz="2000" spc="-375" dirty="0">
                <a:solidFill>
                  <a:prstClr val="black"/>
                </a:solidFill>
              </a:rPr>
              <a:t> </a:t>
            </a:r>
            <a:r>
              <a:rPr lang="pt-BR" sz="2000" spc="5" dirty="0">
                <a:solidFill>
                  <a:prstClr val="black"/>
                </a:solidFill>
              </a:rPr>
              <a:t>A</a:t>
            </a:r>
            <a:r>
              <a:rPr lang="pt-BR" sz="2000" spc="-370" dirty="0">
                <a:solidFill>
                  <a:prstClr val="black"/>
                </a:solidFill>
              </a:rPr>
              <a:t> </a:t>
            </a:r>
            <a:r>
              <a:rPr lang="pt-BR" sz="2000" spc="5" dirty="0">
                <a:solidFill>
                  <a:prstClr val="black"/>
                </a:solidFill>
              </a:rPr>
              <a:t>R</a:t>
            </a:r>
            <a:r>
              <a:rPr lang="pt-BR" sz="2000" spc="-385" dirty="0">
                <a:solidFill>
                  <a:prstClr val="black"/>
                </a:solidFill>
              </a:rPr>
              <a:t> </a:t>
            </a:r>
            <a:r>
              <a:rPr lang="pt-BR" sz="2000" spc="240" dirty="0">
                <a:solidFill>
                  <a:prstClr val="black"/>
                </a:solidFill>
              </a:rPr>
              <a:t>J</a:t>
            </a:r>
            <a:r>
              <a:rPr lang="pt-BR" sz="2000" spc="5" dirty="0">
                <a:solidFill>
                  <a:prstClr val="black"/>
                </a:solidFill>
              </a:rPr>
              <a:t>A</a:t>
            </a:r>
            <a:r>
              <a:rPr lang="pt-BR" sz="2000" spc="-385" dirty="0">
                <a:solidFill>
                  <a:prstClr val="black"/>
                </a:solidFill>
              </a:rPr>
              <a:t> </a:t>
            </a:r>
            <a:r>
              <a:rPr lang="pt-BR" sz="2000" spc="5" dirty="0">
                <a:solidFill>
                  <a:prstClr val="black"/>
                </a:solidFill>
              </a:rPr>
              <a:t>N</a:t>
            </a:r>
            <a:br>
              <a:rPr lang="pt-BR" sz="2000" dirty="0">
                <a:solidFill>
                  <a:prstClr val="black"/>
                </a:solidFill>
              </a:rPr>
            </a:br>
            <a:r>
              <a:rPr lang="pt-BR" sz="2000" dirty="0">
                <a:solidFill>
                  <a:prstClr val="black"/>
                </a:solidFill>
              </a:rPr>
              <a:t>E</a:t>
            </a:r>
            <a:r>
              <a:rPr lang="pt-BR" sz="2000" spc="-365" dirty="0">
                <a:solidFill>
                  <a:prstClr val="black"/>
                </a:solidFill>
              </a:rPr>
              <a:t> </a:t>
            </a:r>
            <a:r>
              <a:rPr lang="pt-BR" sz="2000" dirty="0">
                <a:solidFill>
                  <a:prstClr val="black"/>
                </a:solidFill>
              </a:rPr>
              <a:t>L</a:t>
            </a:r>
            <a:r>
              <a:rPr lang="pt-BR" sz="2000" spc="-375" dirty="0">
                <a:solidFill>
                  <a:prstClr val="black"/>
                </a:solidFill>
              </a:rPr>
              <a:t> </a:t>
            </a:r>
            <a:r>
              <a:rPr lang="pt-BR" sz="2000" dirty="0">
                <a:solidFill>
                  <a:prstClr val="black"/>
                </a:solidFill>
              </a:rPr>
              <a:t>I</a:t>
            </a:r>
            <a:r>
              <a:rPr lang="pt-BR" sz="2000" spc="-370" dirty="0">
                <a:solidFill>
                  <a:prstClr val="black"/>
                </a:solidFill>
              </a:rPr>
              <a:t> </a:t>
            </a:r>
            <a:r>
              <a:rPr lang="pt-BR" sz="2000" dirty="0">
                <a:solidFill>
                  <a:prstClr val="black"/>
                </a:solidFill>
              </a:rPr>
              <a:t>N</a:t>
            </a:r>
            <a:r>
              <a:rPr lang="pt-BR" sz="2000" spc="-375" dirty="0">
                <a:solidFill>
                  <a:prstClr val="black"/>
                </a:solidFill>
              </a:rPr>
              <a:t> </a:t>
            </a:r>
            <a:r>
              <a:rPr lang="pt-BR" sz="2000" dirty="0">
                <a:solidFill>
                  <a:prstClr val="black"/>
                </a:solidFill>
              </a:rPr>
              <a:t>K</a:t>
            </a:r>
            <a:r>
              <a:rPr lang="pt-BR" sz="2000" spc="-375" dirty="0">
                <a:solidFill>
                  <a:prstClr val="black"/>
                </a:solidFill>
              </a:rPr>
              <a:t> </a:t>
            </a:r>
            <a:r>
              <a:rPr lang="pt-BR" sz="2000" dirty="0">
                <a:solidFill>
                  <a:prstClr val="black"/>
                </a:solidFill>
              </a:rPr>
              <a:t>A</a:t>
            </a:r>
            <a:r>
              <a:rPr lang="pt-BR" sz="2000" spc="-370" dirty="0">
                <a:solidFill>
                  <a:prstClr val="black"/>
                </a:solidFill>
              </a:rPr>
              <a:t> </a:t>
            </a:r>
            <a:r>
              <a:rPr lang="pt-BR" sz="2000" dirty="0">
                <a:solidFill>
                  <a:prstClr val="black"/>
                </a:solidFill>
              </a:rPr>
              <a:t>A</a:t>
            </a:r>
            <a:r>
              <a:rPr lang="pt-BR" sz="2000" spc="-370" dirty="0">
                <a:solidFill>
                  <a:prstClr val="black"/>
                </a:solidFill>
              </a:rPr>
              <a:t> </a:t>
            </a:r>
            <a:r>
              <a:rPr lang="pt-BR" sz="2000" dirty="0">
                <a:solidFill>
                  <a:prstClr val="black"/>
                </a:solidFill>
              </a:rPr>
              <a:t>R</a:t>
            </a:r>
            <a:r>
              <a:rPr lang="pt-BR" sz="2000" spc="-385" dirty="0">
                <a:solidFill>
                  <a:prstClr val="black"/>
                </a:solidFill>
              </a:rPr>
              <a:t> </a:t>
            </a:r>
            <a:r>
              <a:rPr lang="pt-BR" sz="2000" dirty="0">
                <a:solidFill>
                  <a:prstClr val="black"/>
                </a:solidFill>
              </a:rPr>
              <a:t>E</a:t>
            </a:r>
            <a:r>
              <a:rPr lang="pt-BR" sz="2000" spc="-365" dirty="0">
                <a:solidFill>
                  <a:prstClr val="black"/>
                </a:solidFill>
              </a:rPr>
              <a:t> </a:t>
            </a:r>
            <a:r>
              <a:rPr lang="pt-BR" sz="2000" dirty="0">
                <a:solidFill>
                  <a:prstClr val="black"/>
                </a:solidFill>
              </a:rPr>
              <a:t>N</a:t>
            </a:r>
            <a:r>
              <a:rPr lang="pt-BR" sz="2000" spc="-375" dirty="0">
                <a:solidFill>
                  <a:prstClr val="black"/>
                </a:solidFill>
              </a:rPr>
              <a:t> </a:t>
            </a:r>
            <a:r>
              <a:rPr lang="pt-BR" sz="2000" spc="165" dirty="0">
                <a:solidFill>
                  <a:prstClr val="black"/>
                </a:solidFill>
              </a:rPr>
              <a:t>V</a:t>
            </a:r>
            <a:r>
              <a:rPr lang="pt-BR" sz="2000" dirty="0">
                <a:solidFill>
                  <a:prstClr val="black"/>
                </a:solidFill>
              </a:rPr>
              <a:t>A</a:t>
            </a:r>
            <a:r>
              <a:rPr lang="pt-BR" sz="2000" spc="-370" dirty="0">
                <a:solidFill>
                  <a:prstClr val="black"/>
                </a:solidFill>
              </a:rPr>
              <a:t> </a:t>
            </a:r>
            <a:r>
              <a:rPr lang="pt-BR" sz="2000" dirty="0">
                <a:solidFill>
                  <a:prstClr val="black"/>
                </a:solidFill>
              </a:rPr>
              <a:t>I</a:t>
            </a:r>
            <a:r>
              <a:rPr lang="pt-BR" sz="2000" spc="-385" dirty="0">
                <a:solidFill>
                  <a:prstClr val="black"/>
                </a:solidFill>
              </a:rPr>
              <a:t> </a:t>
            </a:r>
            <a:r>
              <a:rPr lang="pt-BR" sz="2000" dirty="0">
                <a:solidFill>
                  <a:prstClr val="black"/>
                </a:solidFill>
              </a:rPr>
              <a:t>H</a:t>
            </a:r>
            <a:r>
              <a:rPr lang="pt-BR" sz="2000" spc="-375" dirty="0">
                <a:solidFill>
                  <a:prstClr val="black"/>
                </a:solidFill>
              </a:rPr>
              <a:t> </a:t>
            </a:r>
            <a:r>
              <a:rPr lang="pt-BR" sz="2000" dirty="0">
                <a:solidFill>
                  <a:prstClr val="black"/>
                </a:solidFill>
              </a:rPr>
              <a:t>E</a:t>
            </a:r>
            <a:r>
              <a:rPr lang="pt-BR" sz="2000" spc="-365" dirty="0">
                <a:solidFill>
                  <a:prstClr val="black"/>
                </a:solidFill>
              </a:rPr>
              <a:t> </a:t>
            </a:r>
            <a:r>
              <a:rPr lang="pt-BR" sz="2000" dirty="0">
                <a:solidFill>
                  <a:prstClr val="black"/>
                </a:solidFill>
              </a:rPr>
              <a:t>I</a:t>
            </a:r>
            <a:r>
              <a:rPr lang="pt-BR" sz="2000" spc="-385" dirty="0">
                <a:solidFill>
                  <a:prstClr val="black"/>
                </a:solidFill>
              </a:rPr>
              <a:t> </a:t>
            </a:r>
            <a:r>
              <a:rPr lang="pt-BR" sz="2000" spc="170" dirty="0">
                <a:solidFill>
                  <a:prstClr val="black"/>
                </a:solidFill>
              </a:rPr>
              <a:t>T</a:t>
            </a:r>
            <a:r>
              <a:rPr lang="pt-BR" sz="2000" dirty="0">
                <a:solidFill>
                  <a:prstClr val="black"/>
                </a:solidFill>
              </a:rPr>
              <a:t>A</a:t>
            </a:r>
            <a:br>
              <a:rPr lang="pt-BR" sz="2000" dirty="0">
                <a:solidFill>
                  <a:prstClr val="black"/>
                </a:solidFill>
              </a:rPr>
            </a:br>
            <a:r>
              <a:rPr lang="pt-BR" sz="2000" kern="1200" dirty="0">
                <a:solidFill>
                  <a:prstClr val="black"/>
                </a:solidFill>
              </a:rPr>
              <a:t>- vaiheiden vaikutuksia ympäristöön</a:t>
            </a:r>
            <a:endParaRPr sz="2000" dirty="0"/>
          </a:p>
        </p:txBody>
      </p:sp>
      <p:sp>
        <p:nvSpPr>
          <p:cNvPr id="8" name="object 8"/>
          <p:cNvSpPr txBox="1"/>
          <p:nvPr/>
        </p:nvSpPr>
        <p:spPr>
          <a:xfrm>
            <a:off x="798677" y="997965"/>
            <a:ext cx="11076330" cy="43561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100" i="1" dirty="0">
              <a:latin typeface="Arial Black"/>
              <a:cs typeface="Arial Black"/>
            </a:endParaRPr>
          </a:p>
          <a:p>
            <a:pPr marL="355600" marR="6350" indent="-342900" algn="just">
              <a:lnSpc>
                <a:spcPts val="2160"/>
              </a:lnSpc>
              <a:buFont typeface="Wingdings"/>
              <a:buChar char=""/>
              <a:tabLst>
                <a:tab pos="355600" algn="l"/>
              </a:tabLst>
            </a:pPr>
            <a:r>
              <a:rPr sz="2000" i="1" spc="-15" dirty="0">
                <a:latin typeface="Arial"/>
                <a:cs typeface="Arial"/>
              </a:rPr>
              <a:t>Vaihe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1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-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luonnonvarat</a:t>
            </a:r>
            <a:r>
              <a:rPr sz="2000" spc="-5" dirty="0">
                <a:latin typeface="Arial"/>
                <a:cs typeface="Arial"/>
              </a:rPr>
              <a:t>:</a:t>
            </a:r>
            <a:r>
              <a:rPr sz="2000" dirty="0">
                <a:latin typeface="Arial"/>
                <a:cs typeface="Arial"/>
              </a:rPr>
              <a:t> </a:t>
            </a:r>
            <a:endParaRPr lang="fi-FI" sz="2000" dirty="0">
              <a:latin typeface="Arial"/>
              <a:cs typeface="Arial"/>
            </a:endParaRPr>
          </a:p>
          <a:p>
            <a:pPr marL="812800" marR="6350" lvl="1" indent="-34290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fi-FI" sz="1600" dirty="0">
                <a:latin typeface="Arial"/>
                <a:cs typeface="Arial"/>
              </a:rPr>
              <a:t> Maaöljy</a:t>
            </a:r>
            <a:r>
              <a:rPr lang="fi-FI" sz="1600" spc="5" dirty="0">
                <a:latin typeface="Arial"/>
                <a:cs typeface="Arial"/>
              </a:rPr>
              <a:t> </a:t>
            </a:r>
            <a:r>
              <a:rPr lang="fi-FI" sz="1600" dirty="0">
                <a:latin typeface="Arial"/>
                <a:cs typeface="Arial"/>
              </a:rPr>
              <a:t>tai</a:t>
            </a:r>
            <a:r>
              <a:rPr lang="fi-FI" sz="1600" spc="5" dirty="0">
                <a:latin typeface="Arial"/>
                <a:cs typeface="Arial"/>
              </a:rPr>
              <a:t> </a:t>
            </a:r>
            <a:r>
              <a:rPr lang="fi-FI" sz="1600" spc="-15" dirty="0">
                <a:latin typeface="Arial"/>
                <a:cs typeface="Arial"/>
              </a:rPr>
              <a:t>raakaöljy,</a:t>
            </a:r>
            <a:r>
              <a:rPr lang="fi-FI" sz="1600" spc="-10" dirty="0">
                <a:latin typeface="Arial"/>
                <a:cs typeface="Arial"/>
              </a:rPr>
              <a:t> </a:t>
            </a:r>
            <a:r>
              <a:rPr lang="fi-FI" sz="1600" dirty="0">
                <a:latin typeface="Arial"/>
                <a:cs typeface="Arial"/>
              </a:rPr>
              <a:t>on</a:t>
            </a:r>
            <a:r>
              <a:rPr lang="fi-FI" sz="1600" spc="5" dirty="0">
                <a:latin typeface="Arial"/>
                <a:cs typeface="Arial"/>
              </a:rPr>
              <a:t> </a:t>
            </a:r>
            <a:r>
              <a:rPr lang="fi-FI" sz="1600" spc="-5" dirty="0">
                <a:latin typeface="Arial"/>
                <a:cs typeface="Arial"/>
              </a:rPr>
              <a:t>maaperässä</a:t>
            </a:r>
            <a:r>
              <a:rPr lang="fi-FI" sz="1600" dirty="0">
                <a:latin typeface="Arial"/>
                <a:cs typeface="Arial"/>
              </a:rPr>
              <a:t> muinaisista</a:t>
            </a:r>
            <a:r>
              <a:rPr lang="fi-FI" sz="1600" spc="5" dirty="0">
                <a:latin typeface="Arial"/>
                <a:cs typeface="Arial"/>
              </a:rPr>
              <a:t> </a:t>
            </a:r>
            <a:r>
              <a:rPr lang="fi-FI" sz="1600" spc="-5" dirty="0">
                <a:latin typeface="Arial"/>
                <a:cs typeface="Arial"/>
              </a:rPr>
              <a:t>eliöistä </a:t>
            </a:r>
            <a:r>
              <a:rPr lang="fi-FI" sz="1600" dirty="0">
                <a:latin typeface="Arial"/>
                <a:cs typeface="Arial"/>
              </a:rPr>
              <a:t> </a:t>
            </a:r>
            <a:r>
              <a:rPr lang="fi-FI" sz="1600" spc="-5" dirty="0">
                <a:latin typeface="Arial"/>
                <a:cs typeface="Arial"/>
              </a:rPr>
              <a:t>muodostunut </a:t>
            </a:r>
            <a:r>
              <a:rPr lang="fi-FI" sz="1600" dirty="0">
                <a:latin typeface="Arial"/>
                <a:cs typeface="Arial"/>
              </a:rPr>
              <a:t>hiilivetyjen</a:t>
            </a:r>
          </a:p>
          <a:p>
            <a:pPr marL="469900" marR="6350" lvl="1" algn="just">
              <a:lnSpc>
                <a:spcPts val="2160"/>
              </a:lnSpc>
              <a:tabLst>
                <a:tab pos="355600" algn="l"/>
              </a:tabLst>
            </a:pPr>
            <a:r>
              <a:rPr lang="fi-FI" sz="1600" dirty="0">
                <a:latin typeface="Arial"/>
                <a:cs typeface="Arial"/>
              </a:rPr>
              <a:t>      seos.   </a:t>
            </a:r>
          </a:p>
          <a:p>
            <a:pPr marL="812800" marR="6350" lvl="1" indent="-34290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fi-FI" sz="1600" dirty="0">
                <a:latin typeface="Arial"/>
                <a:cs typeface="Arial"/>
              </a:rPr>
              <a:t>Öljy on fossiilinen polttoaine. </a:t>
            </a:r>
            <a:r>
              <a:rPr lang="fi-FI" sz="1600" dirty="0">
                <a:solidFill>
                  <a:srgbClr val="1F2021"/>
                </a:solidFill>
                <a:latin typeface="Arial"/>
                <a:cs typeface="Arial"/>
              </a:rPr>
              <a:t>Raakaöljy sisältää hiilen </a:t>
            </a:r>
            <a:r>
              <a:rPr lang="fi-FI" sz="1600" spc="-5" dirty="0">
                <a:solidFill>
                  <a:srgbClr val="1F2021"/>
                </a:solidFill>
                <a:latin typeface="Arial"/>
                <a:cs typeface="Arial"/>
              </a:rPr>
              <a:t>ja </a:t>
            </a:r>
            <a:r>
              <a:rPr lang="fi-FI" sz="1600" dirty="0">
                <a:solidFill>
                  <a:srgbClr val="1F2021"/>
                </a:solidFill>
                <a:latin typeface="Arial"/>
                <a:cs typeface="Arial"/>
              </a:rPr>
              <a:t> vedyn lisäksi happea, </a:t>
            </a:r>
            <a:r>
              <a:rPr lang="fi-FI" sz="1600" spc="-5" dirty="0">
                <a:solidFill>
                  <a:srgbClr val="1F2021"/>
                </a:solidFill>
                <a:latin typeface="Arial"/>
                <a:cs typeface="Arial"/>
              </a:rPr>
              <a:t>rikkiä ja </a:t>
            </a:r>
            <a:r>
              <a:rPr lang="fi-FI" sz="1600" dirty="0">
                <a:solidFill>
                  <a:srgbClr val="1F2021"/>
                </a:solidFill>
                <a:latin typeface="Arial"/>
                <a:cs typeface="Arial"/>
              </a:rPr>
              <a:t>typpeä. </a:t>
            </a:r>
            <a:r>
              <a:rPr lang="fi-FI" sz="1600" spc="-5" dirty="0">
                <a:solidFill>
                  <a:srgbClr val="1F2021"/>
                </a:solidFill>
                <a:latin typeface="Arial"/>
                <a:cs typeface="Arial"/>
              </a:rPr>
              <a:t>Myös </a:t>
            </a:r>
            <a:r>
              <a:rPr lang="fi-FI" sz="1600" dirty="0">
                <a:solidFill>
                  <a:srgbClr val="1F2021"/>
                </a:solidFill>
                <a:latin typeface="Arial"/>
                <a:cs typeface="Arial"/>
              </a:rPr>
              <a:t>metalleja, kuten vanadiinia </a:t>
            </a:r>
            <a:r>
              <a:rPr lang="fi-FI" sz="1600" spc="-5" dirty="0">
                <a:solidFill>
                  <a:srgbClr val="1F2021"/>
                </a:solidFill>
                <a:latin typeface="Arial"/>
                <a:cs typeface="Arial"/>
              </a:rPr>
              <a:t>ja </a:t>
            </a:r>
            <a:r>
              <a:rPr lang="fi-FI" sz="1600" dirty="0">
                <a:solidFill>
                  <a:srgbClr val="1F2021"/>
                </a:solidFill>
                <a:latin typeface="Arial"/>
                <a:cs typeface="Arial"/>
              </a:rPr>
              <a:t>nikkeliä, </a:t>
            </a:r>
            <a:r>
              <a:rPr lang="fi-FI" sz="1600" spc="-5" dirty="0">
                <a:solidFill>
                  <a:srgbClr val="1F2021"/>
                </a:solidFill>
                <a:latin typeface="Arial"/>
                <a:cs typeface="Arial"/>
              </a:rPr>
              <a:t>saattaa </a:t>
            </a:r>
            <a:r>
              <a:rPr lang="fi-FI" sz="1600" dirty="0">
                <a:solidFill>
                  <a:srgbClr val="1F2021"/>
                </a:solidFill>
                <a:latin typeface="Arial"/>
                <a:cs typeface="Arial"/>
              </a:rPr>
              <a:t> esiintyä</a:t>
            </a:r>
            <a:r>
              <a:rPr lang="fi-FI" sz="1600" spc="-15" dirty="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lang="fi-FI" sz="1600" spc="-5" dirty="0">
                <a:solidFill>
                  <a:srgbClr val="1F2021"/>
                </a:solidFill>
                <a:latin typeface="Arial"/>
                <a:cs typeface="Arial"/>
              </a:rPr>
              <a:t>hyvin</a:t>
            </a:r>
            <a:r>
              <a:rPr lang="fi-FI" sz="1600" spc="5" dirty="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lang="fi-FI" sz="1600" dirty="0">
                <a:solidFill>
                  <a:srgbClr val="1F2021"/>
                </a:solidFill>
                <a:latin typeface="Arial"/>
                <a:cs typeface="Arial"/>
              </a:rPr>
              <a:t>pieniä määriä.</a:t>
            </a:r>
          </a:p>
          <a:p>
            <a:pPr marL="812800" marR="6350" lvl="1" indent="-34290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fi-FI" sz="1600" dirty="0">
                <a:solidFill>
                  <a:srgbClr val="1F2021"/>
                </a:solidFill>
                <a:latin typeface="Arial"/>
                <a:cs typeface="Arial"/>
              </a:rPr>
              <a:t>Tavallisimmin maaperään porataan aukkoja maanalaiseen öljykenttään. Aukkojen kautta pumpataan öljyä.</a:t>
            </a:r>
            <a:r>
              <a:rPr lang="fi-FI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endParaRPr sz="1600" dirty="0">
              <a:latin typeface="Arial"/>
              <a:cs typeface="Arial"/>
            </a:endParaRPr>
          </a:p>
          <a:p>
            <a:pPr marL="413384" marR="5080" algn="just">
              <a:lnSpc>
                <a:spcPct val="90000"/>
              </a:lnSpc>
            </a:pPr>
            <a:endParaRPr lang="fi-FI" sz="2000" b="1" spc="-5" dirty="0">
              <a:latin typeface="Arial"/>
              <a:cs typeface="Arial"/>
            </a:endParaRPr>
          </a:p>
          <a:p>
            <a:pPr marL="413384" marR="5080" algn="just">
              <a:lnSpc>
                <a:spcPct val="90000"/>
              </a:lnSpc>
            </a:pPr>
            <a:r>
              <a:rPr lang="fi-FI" b="1" spc="-5" dirty="0">
                <a:latin typeface="Arial"/>
                <a:cs typeface="Arial"/>
              </a:rPr>
              <a:t>Ympäristövaikutukset</a:t>
            </a:r>
            <a:r>
              <a:rPr lang="fi-FI" spc="-5" dirty="0">
                <a:latin typeface="Arial"/>
                <a:cs typeface="Arial"/>
              </a:rPr>
              <a:t>: </a:t>
            </a:r>
          </a:p>
          <a:p>
            <a:pPr marL="756284" marR="508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600" spc="-5" dirty="0">
                <a:latin typeface="Arial"/>
                <a:cs typeface="Arial"/>
              </a:rPr>
              <a:t>Ympäristön kannalta</a:t>
            </a:r>
            <a:r>
              <a:rPr lang="fi-FI" sz="1600" dirty="0">
                <a:latin typeface="Arial"/>
                <a:cs typeface="Arial"/>
              </a:rPr>
              <a:t> öljy on haitallinen energianlähde.</a:t>
            </a:r>
          </a:p>
          <a:p>
            <a:pPr marL="756284" marR="508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600" spc="-5" dirty="0">
                <a:latin typeface="Arial"/>
                <a:cs typeface="Arial"/>
              </a:rPr>
              <a:t>Öljystä </a:t>
            </a:r>
            <a:r>
              <a:rPr lang="fi-FI" sz="1600" dirty="0">
                <a:latin typeface="Arial"/>
                <a:cs typeface="Arial"/>
              </a:rPr>
              <a:t> aiheutuu</a:t>
            </a:r>
            <a:r>
              <a:rPr lang="fi-FI" sz="1600" spc="5" dirty="0">
                <a:latin typeface="Arial"/>
                <a:cs typeface="Arial"/>
              </a:rPr>
              <a:t> </a:t>
            </a:r>
            <a:r>
              <a:rPr lang="fi-FI" sz="1600" spc="-5" dirty="0">
                <a:latin typeface="Arial"/>
                <a:cs typeface="Arial"/>
              </a:rPr>
              <a:t>ympäristöongelmia</a:t>
            </a:r>
            <a:r>
              <a:rPr lang="fi-FI" sz="1600" dirty="0">
                <a:latin typeface="Arial"/>
                <a:cs typeface="Arial"/>
              </a:rPr>
              <a:t> </a:t>
            </a:r>
            <a:r>
              <a:rPr lang="fi-FI" sz="1600" spc="-5" dirty="0">
                <a:latin typeface="Arial"/>
                <a:cs typeface="Arial"/>
              </a:rPr>
              <a:t>jo</a:t>
            </a:r>
            <a:r>
              <a:rPr lang="fi-FI" sz="1600" dirty="0">
                <a:latin typeface="Arial"/>
                <a:cs typeface="Arial"/>
              </a:rPr>
              <a:t> pumppaamisen</a:t>
            </a:r>
            <a:r>
              <a:rPr lang="fi-FI" sz="1600" spc="5" dirty="0">
                <a:latin typeface="Arial"/>
                <a:cs typeface="Arial"/>
              </a:rPr>
              <a:t> </a:t>
            </a:r>
            <a:r>
              <a:rPr lang="fi-FI" sz="1600" dirty="0">
                <a:latin typeface="Arial"/>
                <a:cs typeface="Arial"/>
              </a:rPr>
              <a:t>aikana.</a:t>
            </a:r>
            <a:r>
              <a:rPr lang="fi-FI" sz="1600" spc="5" dirty="0">
                <a:latin typeface="Arial"/>
                <a:cs typeface="Arial"/>
              </a:rPr>
              <a:t> </a:t>
            </a:r>
            <a:r>
              <a:rPr lang="fi-FI" sz="1600" spc="-5" dirty="0">
                <a:latin typeface="Arial"/>
                <a:cs typeface="Arial"/>
              </a:rPr>
              <a:t>Sitä</a:t>
            </a:r>
            <a:r>
              <a:rPr lang="fi-FI" sz="1600" dirty="0">
                <a:latin typeface="Arial"/>
                <a:cs typeface="Arial"/>
              </a:rPr>
              <a:t> pääsee</a:t>
            </a:r>
            <a:r>
              <a:rPr lang="fi-FI" sz="1600" spc="5" dirty="0">
                <a:latin typeface="Arial"/>
                <a:cs typeface="Arial"/>
              </a:rPr>
              <a:t> </a:t>
            </a:r>
            <a:r>
              <a:rPr lang="fi-FI" sz="1600" spc="-5" dirty="0">
                <a:latin typeface="Arial"/>
                <a:cs typeface="Arial"/>
              </a:rPr>
              <a:t>pumppauksen </a:t>
            </a:r>
            <a:r>
              <a:rPr lang="fi-FI" sz="1600" spc="-545" dirty="0">
                <a:latin typeface="Arial"/>
                <a:cs typeface="Arial"/>
              </a:rPr>
              <a:t> </a:t>
            </a:r>
            <a:r>
              <a:rPr lang="fi-FI" sz="1600" spc="-5" dirty="0">
                <a:latin typeface="Arial"/>
                <a:cs typeface="Arial"/>
              </a:rPr>
              <a:t>yhteydessä ympäristöön, </a:t>
            </a:r>
            <a:r>
              <a:rPr lang="fi-FI" sz="1600" dirty="0">
                <a:latin typeface="Arial"/>
                <a:cs typeface="Arial"/>
              </a:rPr>
              <a:t>mikä voi aiheuttaa vahinkoa </a:t>
            </a:r>
            <a:r>
              <a:rPr lang="fi-FI" sz="1600" spc="-5" dirty="0">
                <a:latin typeface="Arial"/>
                <a:cs typeface="Arial"/>
              </a:rPr>
              <a:t>esimerkiksi </a:t>
            </a:r>
            <a:r>
              <a:rPr lang="fi-FI" sz="1600" dirty="0">
                <a:latin typeface="Arial"/>
                <a:cs typeface="Arial"/>
              </a:rPr>
              <a:t>merieliöstölle.</a:t>
            </a:r>
          </a:p>
          <a:p>
            <a:pPr marL="756284" marR="508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600" spc="-5" dirty="0">
                <a:latin typeface="Arial"/>
                <a:cs typeface="Arial"/>
              </a:rPr>
              <a:t>Luontoon </a:t>
            </a:r>
            <a:r>
              <a:rPr lang="fi-FI" sz="1600" dirty="0">
                <a:latin typeface="Arial"/>
                <a:cs typeface="Arial"/>
              </a:rPr>
              <a:t> päästessään öljy on vahingollista, sillä se on eliöille </a:t>
            </a:r>
            <a:r>
              <a:rPr lang="fi-FI" sz="1600" spc="-5" dirty="0">
                <a:latin typeface="Arial"/>
                <a:cs typeface="Arial"/>
              </a:rPr>
              <a:t>myrkyllistä. </a:t>
            </a:r>
            <a:r>
              <a:rPr lang="fi-FI" sz="1600" dirty="0">
                <a:latin typeface="Arial"/>
                <a:cs typeface="Arial"/>
              </a:rPr>
              <a:t>Jos öljyä </a:t>
            </a:r>
            <a:r>
              <a:rPr lang="fi-FI" sz="1600" spc="-5" dirty="0">
                <a:latin typeface="Arial"/>
                <a:cs typeface="Arial"/>
              </a:rPr>
              <a:t>pääsee veteen, </a:t>
            </a:r>
            <a:r>
              <a:rPr lang="fi-FI" sz="1600" dirty="0">
                <a:latin typeface="Arial"/>
                <a:cs typeface="Arial"/>
              </a:rPr>
              <a:t> osa öljystä </a:t>
            </a:r>
            <a:r>
              <a:rPr lang="fi-FI" sz="1600" spc="-5" dirty="0">
                <a:latin typeface="Arial"/>
                <a:cs typeface="Arial"/>
              </a:rPr>
              <a:t>jää </a:t>
            </a:r>
            <a:r>
              <a:rPr lang="fi-FI" sz="1600" dirty="0">
                <a:latin typeface="Arial"/>
                <a:cs typeface="Arial"/>
              </a:rPr>
              <a:t>veden pintaan. Tällöin se </a:t>
            </a:r>
            <a:r>
              <a:rPr lang="fi-FI" sz="1600" spc="-5" dirty="0">
                <a:latin typeface="Arial"/>
                <a:cs typeface="Arial"/>
              </a:rPr>
              <a:t>estää hapen siirtymistä </a:t>
            </a:r>
            <a:r>
              <a:rPr lang="fi-FI" sz="1600" dirty="0">
                <a:latin typeface="Arial"/>
                <a:cs typeface="Arial"/>
              </a:rPr>
              <a:t>ilmasta </a:t>
            </a:r>
            <a:r>
              <a:rPr lang="fi-FI" sz="1600" spc="-5" dirty="0">
                <a:latin typeface="Arial"/>
                <a:cs typeface="Arial"/>
              </a:rPr>
              <a:t>veteen, </a:t>
            </a:r>
            <a:r>
              <a:rPr lang="fi-FI" sz="1600" dirty="0">
                <a:latin typeface="Arial"/>
                <a:cs typeface="Arial"/>
              </a:rPr>
              <a:t>jolloin </a:t>
            </a:r>
            <a:r>
              <a:rPr lang="fi-FI" sz="1600" spc="5" dirty="0">
                <a:latin typeface="Arial"/>
                <a:cs typeface="Arial"/>
              </a:rPr>
              <a:t> </a:t>
            </a:r>
            <a:r>
              <a:rPr lang="fi-FI" sz="1600" spc="-5" dirty="0">
                <a:latin typeface="Arial"/>
                <a:cs typeface="Arial"/>
              </a:rPr>
              <a:t>vesiekosysteemi </a:t>
            </a:r>
            <a:r>
              <a:rPr lang="fi-FI" sz="1600" dirty="0">
                <a:latin typeface="Arial"/>
                <a:cs typeface="Arial"/>
              </a:rPr>
              <a:t>voi </a:t>
            </a:r>
            <a:r>
              <a:rPr lang="fi-FI" sz="1600" spc="-5" dirty="0">
                <a:latin typeface="Arial"/>
                <a:cs typeface="Arial"/>
              </a:rPr>
              <a:t>kärsiä hapen puutteesta.</a:t>
            </a:r>
          </a:p>
          <a:p>
            <a:pPr marL="756284" marR="508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1600" spc="-5" dirty="0">
                <a:latin typeface="Arial"/>
                <a:cs typeface="Arial"/>
              </a:rPr>
              <a:t> Muun muassa </a:t>
            </a:r>
            <a:r>
              <a:rPr lang="fi-FI" sz="1600" spc="-10" dirty="0">
                <a:latin typeface="Arial"/>
                <a:cs typeface="Arial"/>
              </a:rPr>
              <a:t>vesilintujen </a:t>
            </a:r>
            <a:r>
              <a:rPr lang="fi-FI" sz="1600" spc="-5" dirty="0">
                <a:latin typeface="Arial"/>
                <a:cs typeface="Arial"/>
              </a:rPr>
              <a:t>höyhenpeitteet vahingoittuvat </a:t>
            </a:r>
            <a:r>
              <a:rPr lang="fi-FI" sz="1600" dirty="0">
                <a:latin typeface="Arial"/>
                <a:cs typeface="Arial"/>
              </a:rPr>
              <a:t> öljystä, sillä se liuottaa höyhenpeitteen </a:t>
            </a:r>
            <a:r>
              <a:rPr lang="fi-FI" sz="1600" spc="-5" dirty="0">
                <a:latin typeface="Arial"/>
                <a:cs typeface="Arial"/>
              </a:rPr>
              <a:t>ja </a:t>
            </a:r>
            <a:r>
              <a:rPr lang="fi-FI" sz="1600" dirty="0">
                <a:latin typeface="Arial"/>
                <a:cs typeface="Arial"/>
              </a:rPr>
              <a:t>ihon </a:t>
            </a:r>
            <a:r>
              <a:rPr lang="fi-FI" sz="1600" spc="-5" dirty="0">
                <a:latin typeface="Arial"/>
                <a:cs typeface="Arial"/>
              </a:rPr>
              <a:t>tärkeitä, </a:t>
            </a:r>
            <a:r>
              <a:rPr lang="fi-FI" sz="1600" dirty="0">
                <a:latin typeface="Arial"/>
                <a:cs typeface="Arial"/>
              </a:rPr>
              <a:t>vedeltä suojaavia </a:t>
            </a:r>
            <a:r>
              <a:rPr lang="fi-FI" sz="1600" spc="-5" dirty="0">
                <a:latin typeface="Arial"/>
                <a:cs typeface="Arial"/>
              </a:rPr>
              <a:t>rasvakerroksia, </a:t>
            </a:r>
            <a:r>
              <a:rPr lang="fi-FI" sz="1600" dirty="0">
                <a:latin typeface="Arial"/>
                <a:cs typeface="Arial"/>
              </a:rPr>
              <a:t> jolloin</a:t>
            </a:r>
            <a:r>
              <a:rPr lang="fi-FI" sz="1600" spc="5" dirty="0">
                <a:latin typeface="Arial"/>
                <a:cs typeface="Arial"/>
              </a:rPr>
              <a:t> </a:t>
            </a:r>
            <a:r>
              <a:rPr lang="fi-FI" sz="1600" dirty="0">
                <a:latin typeface="Arial"/>
                <a:cs typeface="Arial"/>
              </a:rPr>
              <a:t>linnut</a:t>
            </a:r>
            <a:r>
              <a:rPr lang="fi-FI" sz="1600" spc="-10" dirty="0">
                <a:latin typeface="Arial"/>
                <a:cs typeface="Arial"/>
              </a:rPr>
              <a:t> </a:t>
            </a:r>
            <a:r>
              <a:rPr lang="fi-FI" sz="1600" dirty="0">
                <a:latin typeface="Arial"/>
                <a:cs typeface="Arial"/>
              </a:rPr>
              <a:t>paleltuvat</a:t>
            </a:r>
            <a:r>
              <a:rPr lang="fi-FI" sz="1600" spc="-25" dirty="0">
                <a:latin typeface="Arial"/>
                <a:cs typeface="Arial"/>
              </a:rPr>
              <a:t> </a:t>
            </a:r>
            <a:r>
              <a:rPr lang="fi-FI" sz="1600" dirty="0">
                <a:latin typeface="Arial"/>
                <a:cs typeface="Arial"/>
              </a:rPr>
              <a:t>herkästi.</a:t>
            </a:r>
            <a:r>
              <a:rPr lang="fi-FI" sz="1600" spc="-45" dirty="0">
                <a:latin typeface="Arial"/>
                <a:cs typeface="Arial"/>
              </a:rPr>
              <a:t> </a:t>
            </a:r>
            <a:r>
              <a:rPr lang="fi-FI" sz="1600" dirty="0">
                <a:latin typeface="Arial"/>
                <a:cs typeface="Arial"/>
              </a:rPr>
              <a:t>(</a:t>
            </a:r>
            <a:r>
              <a:rPr lang="fi-FI" sz="1600" dirty="0" err="1">
                <a:latin typeface="Arial"/>
                <a:cs typeface="Arial"/>
              </a:rPr>
              <a:t>pedanet</a:t>
            </a:r>
            <a:r>
              <a:rPr lang="fi-FI" sz="1600" dirty="0">
                <a:latin typeface="Arial"/>
                <a:cs typeface="Arial"/>
              </a:rPr>
              <a:t>/</a:t>
            </a:r>
            <a:r>
              <a:rPr lang="fi-FI" sz="1600" dirty="0" err="1">
                <a:latin typeface="Arial"/>
                <a:cs typeface="Arial"/>
              </a:rPr>
              <a:t>lohja</a:t>
            </a:r>
            <a:r>
              <a:rPr lang="fi-FI" sz="1600" dirty="0">
                <a:latin typeface="Arial"/>
                <a:cs typeface="Arial"/>
              </a:rPr>
              <a:t>.)</a:t>
            </a:r>
          </a:p>
        </p:txBody>
      </p:sp>
      <p:pic>
        <p:nvPicPr>
          <p:cNvPr id="10" name="Kuva 9" descr="Katupora">
            <a:extLst>
              <a:ext uri="{FF2B5EF4-FFF2-40B4-BE49-F238E27FC236}">
                <a16:creationId xmlns:a16="http://schemas.microsoft.com/office/drawing/2014/main" id="{C071F4C8-536C-4AED-AC33-B7FE1460B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218" y="1321371"/>
            <a:ext cx="914400" cy="914400"/>
          </a:xfrm>
          <a:prstGeom prst="rect">
            <a:avLst/>
          </a:prstGeom>
        </p:spPr>
      </p:pic>
      <p:pic>
        <p:nvPicPr>
          <p:cNvPr id="12" name="Kuva 11" descr="Lehtipuu">
            <a:extLst>
              <a:ext uri="{FF2B5EF4-FFF2-40B4-BE49-F238E27FC236}">
                <a16:creationId xmlns:a16="http://schemas.microsoft.com/office/drawing/2014/main" id="{E46D016B-D78C-4178-8D12-77C276A3D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6218" y="354269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2151</Words>
  <Application>Microsoft Office PowerPoint</Application>
  <PresentationFormat>Laajakuva</PresentationFormat>
  <Paragraphs>279</Paragraphs>
  <Slides>28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28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Georgia</vt:lpstr>
      <vt:lpstr>Times New Roman</vt:lpstr>
      <vt:lpstr>Wingdings</vt:lpstr>
      <vt:lpstr>Office-teema</vt:lpstr>
      <vt:lpstr>Office Theme</vt:lpstr>
      <vt:lpstr>PowerPoint-esitys</vt:lpstr>
      <vt:lpstr>PowerPoint-esitys</vt:lpstr>
      <vt:lpstr>Elinkaari, tavoitteet</vt:lpstr>
      <vt:lpstr>ELINKAARI</vt:lpstr>
      <vt:lpstr>PowerPoint-esitys</vt:lpstr>
      <vt:lpstr>ELINKAAREN VAIHEIDEN VAIKUTUKSIA YMPÄRISTÖÖN</vt:lpstr>
      <vt:lpstr>Energiaa ja materiaaleja tarvitaan:</vt:lpstr>
      <vt:lpstr>TISKIHARJAN ELINKAARI</vt:lpstr>
      <vt:lpstr>K I E R R ÄT YS M AT E R I A A L I S TA T E H DY NT I S K I H A R JA N E L I N K A A R E N VA I H E I TA - vaiheiden vaikutuksia ympäristöön</vt:lpstr>
      <vt:lpstr> </vt:lpstr>
      <vt:lpstr>TISKIHARJAN  ELINKAAREN  VAIHEIDEN  YMPÄRISTÖVAIKUTUKSIA  – Muovin vaiheet ennen kierrätys raaka-aineeksi muodostumista</vt:lpstr>
      <vt:lpstr>K I ER R ÄTYSM ATER I A A LI STA  VA LM I STETU N  TI SK I H A R JA N ELI N K A A R EN VA I H EI D EN  VA I K U TU K SIA Y M PÄ R I STÖ Ö N</vt:lpstr>
      <vt:lpstr>VAIHTOPÄÄTISKIHARJAN ELINKAAREN   VAIKUTUKSIA YMPÄRISTÖÖN</vt:lpstr>
      <vt:lpstr>ESIMERKKI, PAPERIN ELINKAARI</vt:lpstr>
      <vt:lpstr>ELINKAARIAJATTELU Miksi?</vt:lpstr>
      <vt:lpstr>ELINKAARIAJATTELU</vt:lpstr>
      <vt:lpstr>ELINKAARIARVIOINTI</vt:lpstr>
      <vt:lpstr>ERILAISIA ELINKAARIARVIOINNIN MALLEJA   JA MENETELMIÄ</vt:lpstr>
      <vt:lpstr>ERILAISIA ELINKAARIARVIOINNIN MALLEJA  JA MENETELMIÄ</vt:lpstr>
      <vt:lpstr>ELINKAARIARVIOINNIN HYÖDYNTÄMINEN</vt:lpstr>
      <vt:lpstr>YMPÄRISTÖMERKKEJÄ</vt:lpstr>
      <vt:lpstr>YMPÄRISTÖMERKKEJÄ</vt:lpstr>
      <vt:lpstr>YMPÄRISTÖMERKKEJÄ</vt:lpstr>
      <vt:lpstr>ENERGIA- JA MATERIAALITEHOKKUUS</vt:lpstr>
      <vt:lpstr>MATERIAALITEHOKKUUDEN VINKKILISTA</vt:lpstr>
      <vt:lpstr>ENERGIATEHOKKUUS</vt:lpstr>
      <vt:lpstr>ENERGIATEHOKKUUS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Kati Saarinen</dc:creator>
  <cp:lastModifiedBy>Kati Saarinen</cp:lastModifiedBy>
  <cp:revision>12</cp:revision>
  <dcterms:created xsi:type="dcterms:W3CDTF">2021-06-04T13:09:47Z</dcterms:created>
  <dcterms:modified xsi:type="dcterms:W3CDTF">2021-11-24T08:30:50Z</dcterms:modified>
</cp:coreProperties>
</file>