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1662" r:id="rId5"/>
    <p:sldId id="1692" r:id="rId6"/>
    <p:sldId id="1690" r:id="rId7"/>
    <p:sldId id="1687" r:id="rId8"/>
    <p:sldId id="1688" r:id="rId9"/>
    <p:sldId id="1700" r:id="rId10"/>
    <p:sldId id="1703" r:id="rId11"/>
    <p:sldId id="1651" r:id="rId12"/>
    <p:sldId id="1697" r:id="rId13"/>
    <p:sldId id="1702" r:id="rId14"/>
    <p:sldId id="1693" r:id="rId15"/>
    <p:sldId id="1694" r:id="rId16"/>
    <p:sldId id="1698" r:id="rId17"/>
    <p:sldId id="1701" r:id="rId18"/>
    <p:sldId id="1695" r:id="rId19"/>
    <p:sldId id="1704" r:id="rId20"/>
    <p:sldId id="1670" r:id="rId21"/>
    <p:sldId id="1689" r:id="rId22"/>
    <p:sldId id="285" r:id="rId23"/>
    <p:sldId id="17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BE85F-287B-406E-83E5-F8CDF98C0828}" v="3" dt="2024-08-21T09:01:15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74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1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Saarinen" userId="2e5898aa-e253-4f9f-ad56-9f704ced1308" providerId="ADAL" clId="{1BFBE85F-287B-406E-83E5-F8CDF98C0828}"/>
    <pc:docChg chg="custSel addSld delSld modSld sldOrd">
      <pc:chgData name="Kati Saarinen" userId="2e5898aa-e253-4f9f-ad56-9f704ced1308" providerId="ADAL" clId="{1BFBE85F-287B-406E-83E5-F8CDF98C0828}" dt="2024-08-21T09:01:04.464" v="281" actId="20577"/>
      <pc:docMkLst>
        <pc:docMk/>
      </pc:docMkLst>
      <pc:sldChg chg="delSp modSp add mod setBg delDesignElem">
        <pc:chgData name="Kati Saarinen" userId="2e5898aa-e253-4f9f-ad56-9f704ced1308" providerId="ADAL" clId="{1BFBE85F-287B-406E-83E5-F8CDF98C0828}" dt="2024-08-21T08:45:55.072" v="108" actId="478"/>
        <pc:sldMkLst>
          <pc:docMk/>
          <pc:sldMk cId="0" sldId="285"/>
        </pc:sldMkLst>
        <pc:spChg chg="mod">
          <ac:chgData name="Kati Saarinen" userId="2e5898aa-e253-4f9f-ad56-9f704ced1308" providerId="ADAL" clId="{1BFBE85F-287B-406E-83E5-F8CDF98C0828}" dt="2024-08-21T08:45:37.840" v="106" actId="14100"/>
          <ac:spMkLst>
            <pc:docMk/>
            <pc:sldMk cId="0" sldId="285"/>
            <ac:spMk id="2" creationId="{A35F4AA4-C2FA-40F2-B355-4344D0FC6F94}"/>
          </ac:spMkLst>
        </pc:spChg>
        <pc:spChg chg="del mod">
          <ac:chgData name="Kati Saarinen" userId="2e5898aa-e253-4f9f-ad56-9f704ced1308" providerId="ADAL" clId="{1BFBE85F-287B-406E-83E5-F8CDF98C0828}" dt="2024-08-21T08:45:55.072" v="108" actId="478"/>
          <ac:spMkLst>
            <pc:docMk/>
            <pc:sldMk cId="0" sldId="285"/>
            <ac:spMk id="4" creationId="{8DA23DE5-449A-4B2A-8C54-A8FF93BC2C87}"/>
          </ac:spMkLst>
        </pc:spChg>
        <pc:spChg chg="del">
          <ac:chgData name="Kati Saarinen" userId="2e5898aa-e253-4f9f-ad56-9f704ced1308" providerId="ADAL" clId="{1BFBE85F-287B-406E-83E5-F8CDF98C0828}" dt="2024-08-21T08:43:51.001" v="20"/>
          <ac:spMkLst>
            <pc:docMk/>
            <pc:sldMk cId="0" sldId="285"/>
            <ac:spMk id="612" creationId="{665DBBEF-238B-476B-96AB-8AAC3224ECEA}"/>
          </ac:spMkLst>
        </pc:spChg>
        <pc:spChg chg="del">
          <ac:chgData name="Kati Saarinen" userId="2e5898aa-e253-4f9f-ad56-9f704ced1308" providerId="ADAL" clId="{1BFBE85F-287B-406E-83E5-F8CDF98C0828}" dt="2024-08-21T08:43:51.001" v="20"/>
          <ac:spMkLst>
            <pc:docMk/>
            <pc:sldMk cId="0" sldId="285"/>
            <ac:spMk id="613" creationId="{3FCFB1DE-0B7E-48CC-BA90-B2AB0889F9D6}"/>
          </ac:spMkLst>
        </pc:spChg>
      </pc:sldChg>
      <pc:sldChg chg="ord">
        <pc:chgData name="Kati Saarinen" userId="2e5898aa-e253-4f9f-ad56-9f704ced1308" providerId="ADAL" clId="{1BFBE85F-287B-406E-83E5-F8CDF98C0828}" dt="2024-08-21T08:41:22.746" v="1"/>
        <pc:sldMkLst>
          <pc:docMk/>
          <pc:sldMk cId="3592716512" sldId="1670"/>
        </pc:sldMkLst>
      </pc:sldChg>
      <pc:sldChg chg="delSp modSp add mod">
        <pc:chgData name="Kati Saarinen" userId="2e5898aa-e253-4f9f-ad56-9f704ced1308" providerId="ADAL" clId="{1BFBE85F-287B-406E-83E5-F8CDF98C0828}" dt="2024-08-21T08:46:12.641" v="109" actId="478"/>
        <pc:sldMkLst>
          <pc:docMk/>
          <pc:sldMk cId="3359984762" sldId="1689"/>
        </pc:sldMkLst>
        <pc:spChg chg="mod">
          <ac:chgData name="Kati Saarinen" userId="2e5898aa-e253-4f9f-ad56-9f704ced1308" providerId="ADAL" clId="{1BFBE85F-287B-406E-83E5-F8CDF98C0828}" dt="2024-08-21T08:42:08.285" v="18" actId="1076"/>
          <ac:spMkLst>
            <pc:docMk/>
            <pc:sldMk cId="3359984762" sldId="1689"/>
            <ac:spMk id="2" creationId="{0F7206C6-D45E-472D-8243-B6576A974918}"/>
          </ac:spMkLst>
        </pc:spChg>
        <pc:spChg chg="del">
          <ac:chgData name="Kati Saarinen" userId="2e5898aa-e253-4f9f-ad56-9f704ced1308" providerId="ADAL" clId="{1BFBE85F-287B-406E-83E5-F8CDF98C0828}" dt="2024-08-21T08:46:12.641" v="109" actId="478"/>
          <ac:spMkLst>
            <pc:docMk/>
            <pc:sldMk cId="3359984762" sldId="1689"/>
            <ac:spMk id="5" creationId="{1B14B1AB-0929-4CA4-94F6-30965955823A}"/>
          </ac:spMkLst>
        </pc:spChg>
      </pc:sldChg>
      <pc:sldChg chg="addSp modSp new mod">
        <pc:chgData name="Kati Saarinen" userId="2e5898aa-e253-4f9f-ad56-9f704ced1308" providerId="ADAL" clId="{1BFBE85F-287B-406E-83E5-F8CDF98C0828}" dt="2024-08-21T09:01:04.464" v="281" actId="20577"/>
        <pc:sldMkLst>
          <pc:docMk/>
          <pc:sldMk cId="1546067274" sldId="1705"/>
        </pc:sldMkLst>
        <pc:spChg chg="mod">
          <ac:chgData name="Kati Saarinen" userId="2e5898aa-e253-4f9f-ad56-9f704ced1308" providerId="ADAL" clId="{1BFBE85F-287B-406E-83E5-F8CDF98C0828}" dt="2024-08-21T08:57:44.391" v="136" actId="20577"/>
          <ac:spMkLst>
            <pc:docMk/>
            <pc:sldMk cId="1546067274" sldId="1705"/>
            <ac:spMk id="2" creationId="{2AE8CAC8-31E8-92D8-F7E3-70D87A3BD247}"/>
          </ac:spMkLst>
        </pc:spChg>
        <pc:spChg chg="mod">
          <ac:chgData name="Kati Saarinen" userId="2e5898aa-e253-4f9f-ad56-9f704ced1308" providerId="ADAL" clId="{1BFBE85F-287B-406E-83E5-F8CDF98C0828}" dt="2024-08-21T09:01:04.464" v="281" actId="20577"/>
          <ac:spMkLst>
            <pc:docMk/>
            <pc:sldMk cId="1546067274" sldId="1705"/>
            <ac:spMk id="3" creationId="{4E4ECAB3-CF70-0F48-F75D-1A4671DC74D8}"/>
          </ac:spMkLst>
        </pc:spChg>
        <pc:picChg chg="add mod">
          <ac:chgData name="Kati Saarinen" userId="2e5898aa-e253-4f9f-ad56-9f704ced1308" providerId="ADAL" clId="{1BFBE85F-287B-406E-83E5-F8CDF98C0828}" dt="2024-08-21T09:00:05.687" v="216" actId="1076"/>
          <ac:picMkLst>
            <pc:docMk/>
            <pc:sldMk cId="1546067274" sldId="1705"/>
            <ac:picMk id="7" creationId="{B54AA17F-19DA-2310-4694-B296CA6E2E2E}"/>
          </ac:picMkLst>
        </pc:picChg>
      </pc:sldChg>
      <pc:sldChg chg="del ord">
        <pc:chgData name="Kati Saarinen" userId="2e5898aa-e253-4f9f-ad56-9f704ced1308" providerId="ADAL" clId="{1BFBE85F-287B-406E-83E5-F8CDF98C0828}" dt="2024-08-21T08:41:40.160" v="5" actId="47"/>
        <pc:sldMkLst>
          <pc:docMk/>
          <pc:sldMk cId="3900395800" sldId="17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46A93-4BDC-48D4-BF67-B48216133731}" type="datetimeFigureOut">
              <a:rPr lang="fi-FI" smtClean="0"/>
              <a:t>21.8.2024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9CA2-D5FB-4C95-81A8-2D50ACAFC8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34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C784-19A7-4F5F-805E-37E1E8C6FC61}" type="datetimeFigureOut">
              <a:rPr lang="fi-FI" smtClean="0"/>
              <a:t>21.8.2024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6D51-36CE-4CD4-A753-B3178D82F2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87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36D51-36CE-4CD4-A753-B3178D82F21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8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6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i-FI" sz="2000" b="0" strike="noStrike" spc="-1">
                <a:latin typeface="Arial"/>
              </a:rPr>
              <a:t>Yhteiskuntasitoumus vs Agenda 2030</a:t>
            </a:r>
          </a:p>
        </p:txBody>
      </p:sp>
      <p:sp>
        <p:nvSpPr>
          <p:cNvPr id="66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DE820-6966-4A62-811F-BFA9E67692A7}" type="slidenum">
              <a:rPr kumimoji="0" lang="fi-FI" sz="1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Omnian logo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78005"/>
          </a:xfrm>
          <a:prstGeom prst="rect">
            <a:avLst/>
          </a:prstGeom>
        </p:spPr>
      </p:pic>
      <p:pic>
        <p:nvPicPr>
          <p:cNvPr id="6" name="Kuva 5" descr="Oppiva Espoo, Kestävän kehityksen tavoitteet, Intelligent community of the year ja Unevoc -logot.">
            <a:extLst>
              <a:ext uri="{FF2B5EF4-FFF2-40B4-BE49-F238E27FC236}">
                <a16:creationId xmlns:a16="http://schemas.microsoft.com/office/drawing/2014/main" id="{19C62A86-9182-413E-964A-A2B6EAD20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1082166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C92422-54CE-4904-9B69-D06D8FC32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517652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6361807" y="1956647"/>
            <a:ext cx="517652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5982BA3-839D-4DD7-B508-13AF3E73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8000"/>
            <a:ext cx="3476094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7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8000"/>
            <a:ext cx="3476094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4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8000"/>
            <a:ext cx="3476093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61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7999"/>
            <a:ext cx="3476092" cy="6875997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9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9"/>
            <a:ext cx="3476092" cy="6875997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7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7997"/>
            <a:ext cx="3476091" cy="6875993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0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Omnian logo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5" cy="6878004"/>
          </a:xfrm>
          <a:prstGeom prst="rect">
            <a:avLst/>
          </a:prstGeom>
        </p:spPr>
      </p:pic>
      <p:pic>
        <p:nvPicPr>
          <p:cNvPr id="6" name="Kuva 5" descr="Oppiva Espoo, Kestävän kehityksen tavoitteet, Intelligent community of the year ja Unevoc -logot.">
            <a:extLst>
              <a:ext uri="{FF2B5EF4-FFF2-40B4-BE49-F238E27FC236}">
                <a16:creationId xmlns:a16="http://schemas.microsoft.com/office/drawing/2014/main" id="{886B19AA-56B8-41FA-BA6E-379B9649B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7"/>
            <a:ext cx="3476090" cy="6875993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0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sivu_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5"/>
            <a:ext cx="3476089" cy="687598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74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sivu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>
                <a:latin typeface="Georgia"/>
              </a:rPr>
              <a:t> 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181200" y="180000"/>
            <a:ext cx="11829600" cy="649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>
                <a:latin typeface="Georgia"/>
              </a:rPr>
              <a:t>   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47" y="6281896"/>
            <a:ext cx="815569" cy="2763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1082166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11495335" y="18673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1"/>
          </p:nvPr>
        </p:nvSpPr>
        <p:spPr>
          <a:xfrm>
            <a:off x="181122" y="636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7830" y="636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sivu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>
                <a:latin typeface="Georgia"/>
              </a:rPr>
              <a:t> 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181200" y="180000"/>
            <a:ext cx="11829600" cy="649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>
                <a:latin typeface="Georgia"/>
              </a:rPr>
              <a:t>   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247" y="6281896"/>
            <a:ext cx="815569" cy="2763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1082166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Date Placeholder 2"/>
          <p:cNvSpPr txBox="1">
            <a:spLocks/>
          </p:cNvSpPr>
          <p:nvPr userDrawn="1"/>
        </p:nvSpPr>
        <p:spPr>
          <a:xfrm>
            <a:off x="11495335" y="18673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1"/>
          </p:nvPr>
        </p:nvSpPr>
        <p:spPr>
          <a:xfrm>
            <a:off x="181122" y="636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17830" y="636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1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35440D-608A-4537-A582-FC5C6B48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DCB218-40BC-47AB-8B3D-1AB04C1B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33F172-00C8-4677-8874-30693E143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2BA663-ABBA-430B-8162-E2ABE052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35D3-2A2F-40D2-BA8C-E160ECEE04C9}" type="datetimeFigureOut">
              <a:rPr lang="fi-FI" smtClean="0"/>
              <a:t>20.8.2024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78F906-7F69-4BAF-A2A6-372BC50F4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C7C2B2B-21E0-4D5C-A9D3-336E58FF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1C394-A615-4E28-88F4-2B431847CF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19718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Omnian logo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6878004"/>
          </a:xfrm>
          <a:prstGeom prst="rect">
            <a:avLst/>
          </a:prstGeom>
        </p:spPr>
      </p:pic>
      <p:pic>
        <p:nvPicPr>
          <p:cNvPr id="6" name="Kuva 5" descr="Oppiva Espoo, Kestävän kehityksen tavoitteet, Intelligent community of the year ja Unevoc -logot.">
            <a:extLst>
              <a:ext uri="{FF2B5EF4-FFF2-40B4-BE49-F238E27FC236}">
                <a16:creationId xmlns:a16="http://schemas.microsoft.com/office/drawing/2014/main" id="{2F6A5477-3799-4214-A3A9-0462506959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1977"/>
            <a:ext cx="12192003" cy="36195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4247220"/>
            <a:ext cx="12192000" cy="204880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839AED1-62A7-4BFE-AD40-2277E6598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732160"/>
            <a:ext cx="12189819" cy="180441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3124200"/>
            <a:ext cx="12192000" cy="21526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214544E-56A5-435A-942F-6E5506A8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732000"/>
            <a:ext cx="12191974" cy="18047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3124200"/>
            <a:ext cx="12192000" cy="21526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0704DA2-0329-4B16-9A98-89AC99A35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raina otsikolla ja leipiks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732000"/>
            <a:ext cx="12191974" cy="18047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2956758"/>
            <a:ext cx="12192000" cy="103872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3995484"/>
            <a:ext cx="12191983" cy="24053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1pPr>
            <a:lvl2pPr marL="38295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2pPr>
            <a:lvl3pPr marL="91440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 dirty="0"/>
              <a:t>Muokkaa tekstiä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3EFD37C-F55A-448C-85B7-9A1D8BE2D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6" y="6049730"/>
            <a:ext cx="2699648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 dirty="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0" r:id="rId2"/>
    <p:sldLayoutId id="2147483684" r:id="rId3"/>
    <p:sldLayoutId id="2147483675" r:id="rId4"/>
    <p:sldLayoutId id="2147483672" r:id="rId5"/>
    <p:sldLayoutId id="2147483674" r:id="rId6"/>
    <p:sldLayoutId id="2147483676" r:id="rId7"/>
    <p:sldLayoutId id="2147483654" r:id="rId8"/>
    <p:sldLayoutId id="2147483681" r:id="rId9"/>
    <p:sldLayoutId id="2147483682" r:id="rId10"/>
    <p:sldLayoutId id="2147483683" r:id="rId11"/>
    <p:sldLayoutId id="2147483657" r:id="rId12"/>
    <p:sldLayoutId id="2147483661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9" r:id="rId21"/>
    <p:sldLayoutId id="2147483685" r:id="rId22"/>
    <p:sldLayoutId id="2147483686" r:id="rId23"/>
    <p:sldLayoutId id="214748368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itoumus2050.fi/" TargetMode="Externa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sitoumus2050.fi/toimenpidesitoumukset#//details/557546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D94E90D-BB74-4753-9C68-71D25055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ihmisten hyvinvointi</a:t>
            </a:r>
            <a:endParaRPr lang="fi-FI" sz="3600" dirty="0">
              <a:solidFill>
                <a:srgbClr val="92D05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753233A-460A-4359-B012-5A4EC4EDE8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21.8.2024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CBF62F2-8A2C-484A-91CD-3ED0E679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Jokaisella ihmisellä Oikeuksia ja velvollisuuksia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3427571-2A33-49FA-8483-1AA0748B3D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688" y="2790836"/>
            <a:ext cx="5176526" cy="4067164"/>
          </a:xfrm>
        </p:spPr>
        <p:txBody>
          <a:bodyPr/>
          <a:lstStyle/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Oikeus = Saa tehdä 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Jokaisella ihmisellä on perusoikeudet, kuten oikeus sananvapauteen ja oikeus äänestää vaaleissa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Suomessa on jokamiehenoikeudet = Jokainen saa liikkua luonnossa ja poimia marjoja ja sieniä 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3492FF-D9E1-4CDE-B29A-E6ED0A0BE4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084FE-A12E-4BE2-BBE5-E0363ED30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84C3F05-D92A-41AD-ACA3-CAD09AC3D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1201" y="2790836"/>
            <a:ext cx="5176526" cy="4067164"/>
          </a:xfrm>
        </p:spPr>
        <p:txBody>
          <a:bodyPr/>
          <a:lstStyle/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Velvollisuus = Pitää tehdä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Suomessa jokaisen pitää maksaa veroja. Veroilla rahoitetaan kaikille yhteisiä hyötyjä, kuten esimerkiksi koulut ja terveydenhuolto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Suomessa jokaisen täytyy käydä koulussa (oppivelvollisuus)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Suomessa jokaisen täytyy noudattaa lakeja</a:t>
            </a:r>
          </a:p>
        </p:txBody>
      </p:sp>
    </p:spTree>
    <p:extLst>
      <p:ext uri="{BB962C8B-B14F-4D97-AF65-F5344CB8AC3E}">
        <p14:creationId xmlns:p14="http://schemas.microsoft.com/office/powerpoint/2010/main" val="13958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50BD4A-057F-4676-99CB-864E425B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Yk:n ihmisoikeuksien julistus 1984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88F862-49A2-4E96-B003-830249804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Perusoikeus = Jokaiselle ihmiselle kuuluva oikeus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YK = Yhdistyneet kansakunnat (193 valtiota)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Valtiot sopineet erilaisista ihmisoikeussopimuksista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Yhteensä noin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40 perussoikeutta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jotka koskevat kaikkia ihmisiä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28EE28-3A15-4A80-AE65-DAA480A078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8B4E7E-E5D2-4C36-B586-C0870B9A8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4A9279D-8B74-48BD-A0B5-4415F8CA77D9}"/>
              </a:ext>
            </a:extLst>
          </p:cNvPr>
          <p:cNvSpPr txBox="1"/>
          <p:nvPr/>
        </p:nvSpPr>
        <p:spPr>
          <a:xfrm>
            <a:off x="803109" y="3771433"/>
            <a:ext cx="107398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400" b="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”Kaikki ihmiset syntyvät vapaina ja tasavertaisina arvoltaan ja oikeuksiltaan. Heille on annettu järki ja omatunto, ja heidän on toimittava toisiaan kohtaan veljeyden hengessä.”</a:t>
            </a:r>
          </a:p>
          <a:p>
            <a:pPr algn="l"/>
            <a:endParaRPr lang="fi-FI" sz="2400" b="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i-FI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                               YK:n ihmisoikeuksien julistus, 1948</a:t>
            </a:r>
          </a:p>
        </p:txBody>
      </p:sp>
    </p:spTree>
    <p:extLst>
      <p:ext uri="{BB962C8B-B14F-4D97-AF65-F5344CB8AC3E}">
        <p14:creationId xmlns:p14="http://schemas.microsoft.com/office/powerpoint/2010/main" val="25935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6F4DA-9BF7-431B-AFC4-CB5535F3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Kaikkien ihmisten perusoikeuksia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D4CEBD-0251-4347-A439-29780F7DF4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1956647"/>
            <a:ext cx="5822381" cy="406716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oikeus elämään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yksityis- ja perhe-elämän suoja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ajatuksen, omantunnon ja uskonnonvapaus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sananvapaus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yhdistymis- ja kokoontumisvapaus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liikkumisenvapaus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oikeus äänestää ja asettua ehdolle vaaleissa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oikeus oikeudenmukaiseen oikeudenkäyntiin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tasavertaisuus lain edessä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kidutuksen kielto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2A45AC-30D3-4DF4-A8B3-737B6F8580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23E49B-E1A2-405E-B138-736577835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122975-8458-4CBE-A9FC-4DF00D0B960A}"/>
              </a:ext>
            </a:extLst>
          </p:cNvPr>
          <p:cNvSpPr txBox="1"/>
          <p:nvPr/>
        </p:nvSpPr>
        <p:spPr>
          <a:xfrm>
            <a:off x="6324600" y="2065675"/>
            <a:ext cx="484822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oikeus sosiaaliturvaan ja riittävään elintasoon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oikeus koulutukseen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oikeus terveyteen ja hyvinvointiin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oikeus riittävään ravinnonsaantiin, vaatetukseen ja asumisen tasoon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oikeus työhön ja asianmukaisiin työoloihin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oikeus osallistua yhteiskunnan sivistyselämään.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56660C3-E63A-4830-B2BE-7420382EC218}"/>
              </a:ext>
            </a:extLst>
          </p:cNvPr>
          <p:cNvSpPr txBox="1"/>
          <p:nvPr/>
        </p:nvSpPr>
        <p:spPr>
          <a:xfrm>
            <a:off x="5593020" y="5959617"/>
            <a:ext cx="763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Lähde: https://www.ykliitto.fi/yk-teemat/ihmisoikeudet/</a:t>
            </a:r>
          </a:p>
        </p:txBody>
      </p:sp>
    </p:spTree>
    <p:extLst>
      <p:ext uri="{BB962C8B-B14F-4D97-AF65-F5344CB8AC3E}">
        <p14:creationId xmlns:p14="http://schemas.microsoft.com/office/powerpoint/2010/main" val="23959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B42085B-08DD-4254-B2E9-A243738A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Onnellisuus ja hyvä elämä?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DB34CF-85FA-4710-BB55-059C7030AC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FE6D42-5583-4449-BD01-315683F84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68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A5B91D-415E-498C-BEBE-702EE55E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hyvinvointi?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4D0050-310F-45BB-9344-2C06EA5D66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1956647"/>
            <a:ext cx="5374706" cy="4067164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Mitä sinä tarvitset, että voit hyvin?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Oma hyvinvointi arjessa (kotona)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Miten pidät huolta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omasta hyvinvoinnistasi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Oma ja muiden hyvinvointi töissä</a:t>
            </a:r>
          </a:p>
          <a:p>
            <a:pPr lvl="1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Työhyvinvointi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Miten pidät huolta siitä, että voit hyvin töissä? Miten otat muut huomioon töissä?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Työturvallisuus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Mitä tärkeitä työturvallisuussääntöjä sinun alasi töissä on?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1FEACF9-E947-493C-876E-4048EF5AE3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B39836-BD2D-4FAB-8A22-218955CFB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 descr="Kuva, joka sisältää kohteen taivas, henkilö, urheilu&#10;&#10;Kuvaus luotu automaattisesti">
            <a:extLst>
              <a:ext uri="{FF2B5EF4-FFF2-40B4-BE49-F238E27FC236}">
                <a16:creationId xmlns:a16="http://schemas.microsoft.com/office/drawing/2014/main" id="{1182C7E0-9569-4592-8A05-94F968780A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2" y="1956647"/>
            <a:ext cx="5519848" cy="31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EF70FF-5825-4E2E-A6E0-8B7F3499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kaikkea hyvään elämään ja onnellisuuteen mielestäsi kuuluu?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50891B-527D-4780-905D-F2F85BBCA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7488" y="2717633"/>
            <a:ext cx="968043" cy="52937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Raha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EFD464-61DA-4F91-981A-9FD6B3BE4C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A00261-7DC8-4C6D-922F-5B9205891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E3D178B9-84E5-403E-B257-5B19E544D804}"/>
              </a:ext>
            </a:extLst>
          </p:cNvPr>
          <p:cNvSpPr txBox="1">
            <a:spLocks/>
          </p:cNvSpPr>
          <p:nvPr/>
        </p:nvSpPr>
        <p:spPr>
          <a:xfrm>
            <a:off x="4559869" y="2975822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Rakkaus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7344C118-B059-4F2C-B971-7FD98D67A349}"/>
              </a:ext>
            </a:extLst>
          </p:cNvPr>
          <p:cNvSpPr txBox="1">
            <a:spLocks/>
          </p:cNvSpPr>
          <p:nvPr/>
        </p:nvSpPr>
        <p:spPr>
          <a:xfrm>
            <a:off x="2516918" y="4031416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Ystävät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B098FF9E-FA4E-4393-953B-D5465B94D203}"/>
              </a:ext>
            </a:extLst>
          </p:cNvPr>
          <p:cNvSpPr txBox="1">
            <a:spLocks/>
          </p:cNvSpPr>
          <p:nvPr/>
        </p:nvSpPr>
        <p:spPr>
          <a:xfrm>
            <a:off x="4428364" y="3661680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Perhe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33FFD8D0-2415-4CE4-8E59-E45009274B78}"/>
              </a:ext>
            </a:extLst>
          </p:cNvPr>
          <p:cNvSpPr txBox="1">
            <a:spLocks/>
          </p:cNvSpPr>
          <p:nvPr/>
        </p:nvSpPr>
        <p:spPr>
          <a:xfrm>
            <a:off x="6466714" y="2441057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Terveys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763CF6A1-B36B-4375-8707-111DA059C482}"/>
              </a:ext>
            </a:extLst>
          </p:cNvPr>
          <p:cNvSpPr txBox="1">
            <a:spLocks/>
          </p:cNvSpPr>
          <p:nvPr/>
        </p:nvSpPr>
        <p:spPr>
          <a:xfrm>
            <a:off x="5223921" y="4307880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Työ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4FC6328-04A3-48CC-A784-25538C19E9F2}"/>
              </a:ext>
            </a:extLst>
          </p:cNvPr>
          <p:cNvSpPr txBox="1">
            <a:spLocks/>
          </p:cNvSpPr>
          <p:nvPr/>
        </p:nvSpPr>
        <p:spPr>
          <a:xfrm>
            <a:off x="6552439" y="3882998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Harrastukset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2167A7BC-DE6B-4CF2-9397-9FBE9C4AFFEC}"/>
              </a:ext>
            </a:extLst>
          </p:cNvPr>
          <p:cNvSpPr txBox="1">
            <a:spLocks/>
          </p:cNvSpPr>
          <p:nvPr/>
        </p:nvSpPr>
        <p:spPr>
          <a:xfrm>
            <a:off x="6441267" y="4834535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Merkkivaatteet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654098ED-11B7-4BCE-91FB-EBD4BC8E89D4}"/>
              </a:ext>
            </a:extLst>
          </p:cNvPr>
          <p:cNvSpPr txBox="1">
            <a:spLocks/>
          </p:cNvSpPr>
          <p:nvPr/>
        </p:nvSpPr>
        <p:spPr>
          <a:xfrm>
            <a:off x="3962540" y="4802986"/>
            <a:ext cx="968043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21F501-1E80-4EA8-97A8-CD262D4320BA}"/>
              </a:ext>
            </a:extLst>
          </p:cNvPr>
          <p:cNvSpPr txBox="1">
            <a:spLocks/>
          </p:cNvSpPr>
          <p:nvPr/>
        </p:nvSpPr>
        <p:spPr>
          <a:xfrm>
            <a:off x="3506284" y="4871529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Elektroniikka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343426D-4C4F-412A-BDCA-3CBD033CF318}"/>
              </a:ext>
            </a:extLst>
          </p:cNvPr>
          <p:cNvSpPr txBox="1">
            <a:spLocks/>
          </p:cNvSpPr>
          <p:nvPr/>
        </p:nvSpPr>
        <p:spPr>
          <a:xfrm>
            <a:off x="2105771" y="5671137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Hyvä ruoka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E15CFE7F-6808-4860-9E04-375BAA0492E9}"/>
              </a:ext>
            </a:extLst>
          </p:cNvPr>
          <p:cNvSpPr txBox="1">
            <a:spLocks/>
          </p:cNvSpPr>
          <p:nvPr/>
        </p:nvSpPr>
        <p:spPr>
          <a:xfrm>
            <a:off x="1635694" y="3222747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Lemmikit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2617BF21-2D24-4F04-B99D-8306630630EA}"/>
              </a:ext>
            </a:extLst>
          </p:cNvPr>
          <p:cNvSpPr txBox="1">
            <a:spLocks/>
          </p:cNvSpPr>
          <p:nvPr/>
        </p:nvSpPr>
        <p:spPr>
          <a:xfrm>
            <a:off x="1027557" y="4820400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Matkustaminen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5BA7E274-D639-4E30-A068-DE0843275667}"/>
              </a:ext>
            </a:extLst>
          </p:cNvPr>
          <p:cNvSpPr txBox="1">
            <a:spLocks/>
          </p:cNvSpPr>
          <p:nvPr/>
        </p:nvSpPr>
        <p:spPr>
          <a:xfrm>
            <a:off x="7142607" y="3124877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Musiikki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BB396AF9-F962-42DD-B2BA-6E4F179CBA10}"/>
              </a:ext>
            </a:extLst>
          </p:cNvPr>
          <p:cNvSpPr txBox="1">
            <a:spLocks/>
          </p:cNvSpPr>
          <p:nvPr/>
        </p:nvSpPr>
        <p:spPr>
          <a:xfrm>
            <a:off x="8102318" y="5515802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Luonto</a:t>
            </a:r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F57BADB5-3A62-403A-9851-9E9F53C8E3C4}"/>
              </a:ext>
            </a:extLst>
          </p:cNvPr>
          <p:cNvSpPr txBox="1">
            <a:spLocks/>
          </p:cNvSpPr>
          <p:nvPr/>
        </p:nvSpPr>
        <p:spPr>
          <a:xfrm>
            <a:off x="8162162" y="2063259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Taide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7244983A-9829-443C-9E29-565F3A61E074}"/>
              </a:ext>
            </a:extLst>
          </p:cNvPr>
          <p:cNvSpPr txBox="1">
            <a:spLocks/>
          </p:cNvSpPr>
          <p:nvPr/>
        </p:nvSpPr>
        <p:spPr>
          <a:xfrm>
            <a:off x="9304783" y="2645551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Tavarat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39ED12EE-FD5C-452E-BC5C-D5EE869AF943}"/>
              </a:ext>
            </a:extLst>
          </p:cNvPr>
          <p:cNvSpPr txBox="1">
            <a:spLocks/>
          </p:cNvSpPr>
          <p:nvPr/>
        </p:nvSpPr>
        <p:spPr>
          <a:xfrm>
            <a:off x="4783014" y="5558723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Sosiaalinen media</a:t>
            </a:r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6C9B91FE-1151-4DD3-981F-49C714A2836E}"/>
              </a:ext>
            </a:extLst>
          </p:cNvPr>
          <p:cNvSpPr txBox="1">
            <a:spLocks/>
          </p:cNvSpPr>
          <p:nvPr/>
        </p:nvSpPr>
        <p:spPr>
          <a:xfrm>
            <a:off x="2601408" y="2532751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Vaikuttaminen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C57A3777-CB8E-4F63-814C-3CAE60599F08}"/>
              </a:ext>
            </a:extLst>
          </p:cNvPr>
          <p:cNvSpPr txBox="1">
            <a:spLocks/>
          </p:cNvSpPr>
          <p:nvPr/>
        </p:nvSpPr>
        <p:spPr>
          <a:xfrm>
            <a:off x="4366993" y="1985609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Koti</a:t>
            </a:r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57D3F502-C4AE-463D-855C-B18638507B37}"/>
              </a:ext>
            </a:extLst>
          </p:cNvPr>
          <p:cNvSpPr txBox="1">
            <a:spLocks/>
          </p:cNvSpPr>
          <p:nvPr/>
        </p:nvSpPr>
        <p:spPr>
          <a:xfrm>
            <a:off x="1337706" y="1977355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Juomavesi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1BEEF3E8-CF5A-4CC8-9346-EAECF20922D3}"/>
              </a:ext>
            </a:extLst>
          </p:cNvPr>
          <p:cNvSpPr txBox="1">
            <a:spLocks/>
          </p:cNvSpPr>
          <p:nvPr/>
        </p:nvSpPr>
        <p:spPr>
          <a:xfrm>
            <a:off x="1536221" y="5557086"/>
            <a:ext cx="153613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kstin paikkamerkki 2">
            <a:extLst>
              <a:ext uri="{FF2B5EF4-FFF2-40B4-BE49-F238E27FC236}">
                <a16:creationId xmlns:a16="http://schemas.microsoft.com/office/drawing/2014/main" id="{D0B6AE60-1AA8-41D2-82BC-F44AF987CCC2}"/>
              </a:ext>
            </a:extLst>
          </p:cNvPr>
          <p:cNvSpPr txBox="1">
            <a:spLocks/>
          </p:cNvSpPr>
          <p:nvPr/>
        </p:nvSpPr>
        <p:spPr>
          <a:xfrm>
            <a:off x="720688" y="4060366"/>
            <a:ext cx="2553461" cy="52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Pelit</a:t>
            </a:r>
          </a:p>
        </p:txBody>
      </p:sp>
      <p:pic>
        <p:nvPicPr>
          <p:cNvPr id="29" name="Kuva 28" descr="Ajatus ääriviiva">
            <a:extLst>
              <a:ext uri="{FF2B5EF4-FFF2-40B4-BE49-F238E27FC236}">
                <a16:creationId xmlns:a16="http://schemas.microsoft.com/office/drawing/2014/main" id="{0E6F99A3-E883-48A0-97CD-1F24469F1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2229" y="3062129"/>
            <a:ext cx="3478211" cy="3478211"/>
          </a:xfrm>
          <a:prstGeom prst="rect">
            <a:avLst/>
          </a:prstGeo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D228D120-5D6D-44BA-9A00-25B1C169389C}"/>
              </a:ext>
            </a:extLst>
          </p:cNvPr>
          <p:cNvSpPr txBox="1"/>
          <p:nvPr/>
        </p:nvSpPr>
        <p:spPr>
          <a:xfrm>
            <a:off x="8736862" y="3746298"/>
            <a:ext cx="202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Mitkä ovat viisi (5) tärkeintä?</a:t>
            </a:r>
          </a:p>
        </p:txBody>
      </p:sp>
    </p:spTree>
    <p:extLst>
      <p:ext uri="{BB962C8B-B14F-4D97-AF65-F5344CB8AC3E}">
        <p14:creationId xmlns:p14="http://schemas.microsoft.com/office/powerpoint/2010/main" val="35784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122B4-280E-2DA5-DD92-335DDEB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kestävän kehityksen edistämiseksi tehdään?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81DC2D2-3E64-A6CF-63C3-416A0823D1C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43C5EF0-A845-FAFC-ABE7-26F5DCC4A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01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C04B3D-7B97-B447-8764-DD7D35B6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88" y="546513"/>
            <a:ext cx="11135690" cy="1288004"/>
          </a:xfrm>
        </p:spPr>
        <p:txBody>
          <a:bodyPr/>
          <a:lstStyle/>
          <a:p>
            <a:r>
              <a:rPr lang="fi-FI" sz="2400" dirty="0"/>
              <a:t>Kertauksena ensimmäiseltä tunnilta:</a:t>
            </a:r>
            <a:br>
              <a:rPr lang="fi-FI" sz="2400" dirty="0"/>
            </a:br>
            <a:r>
              <a:rPr lang="fi-FI" sz="2400" dirty="0"/>
              <a:t>Kestävän kehityksen </a:t>
            </a:r>
            <a:r>
              <a:rPr lang="fi-FI" sz="2400" dirty="0">
                <a:solidFill>
                  <a:srgbClr val="FF0000"/>
                </a:solidFill>
              </a:rPr>
              <a:t>maailmanlaajuiset Agenda 2030</a:t>
            </a:r>
            <a:r>
              <a:rPr lang="fi-FI" sz="2400" dirty="0"/>
              <a:t>-tavoitteet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9DA66A-BABD-B545-94F3-EB33F5C5AB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487" y="2157476"/>
            <a:ext cx="4590067" cy="4067164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Agenda 2030 tavoitteet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= Koko maapallon laajuiset kestävän kehityksen tavoitteet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YK:n jäsenmaat sopivat nämä tavoitteet vuonna 2015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Agendalla on </a:t>
            </a:r>
            <a:r>
              <a:rPr lang="fi-FI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tavoitetta ja 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alatavoitetta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Tavoitteena on saavuttaa kaikki 17 tavoitetta vuonna 2030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E4D9C0-E69F-9741-9A66-AFE639E01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37262A1-E669-4758-983F-BE3D378063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54" y="2244324"/>
            <a:ext cx="6264851" cy="310212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50532D9-F947-4064-AD7D-F55827677A86}"/>
              </a:ext>
            </a:extLst>
          </p:cNvPr>
          <p:cNvSpPr txBox="1"/>
          <p:nvPr/>
        </p:nvSpPr>
        <p:spPr>
          <a:xfrm>
            <a:off x="5393554" y="5459634"/>
            <a:ext cx="481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YK = Yhdistyneet Kansakunnat</a:t>
            </a:r>
          </a:p>
        </p:txBody>
      </p:sp>
    </p:spTree>
    <p:extLst>
      <p:ext uri="{BB962C8B-B14F-4D97-AF65-F5344CB8AC3E}">
        <p14:creationId xmlns:p14="http://schemas.microsoft.com/office/powerpoint/2010/main" val="359271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206C6-D45E-472D-8243-B6576A97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59" y="264209"/>
            <a:ext cx="10822272" cy="923333"/>
          </a:xfrm>
        </p:spPr>
        <p:txBody>
          <a:bodyPr/>
          <a:lstStyle/>
          <a:p>
            <a:r>
              <a:rPr lang="fi-FI" dirty="0"/>
              <a:t>Uusi aihe: </a:t>
            </a:r>
            <a:br>
              <a:rPr lang="fi-FI" dirty="0"/>
            </a:br>
            <a:r>
              <a:rPr lang="fi-FI" dirty="0"/>
              <a:t>Kestävän kehityksen </a:t>
            </a:r>
            <a:r>
              <a:rPr lang="fi-FI" dirty="0">
                <a:solidFill>
                  <a:srgbClr val="00B0F0"/>
                </a:solidFill>
              </a:rPr>
              <a:t>suomen omat tavoitteet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CDFD7E-D5DC-4F39-9D70-2DA4982E1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8059" y="1866284"/>
            <a:ext cx="5507941" cy="4067164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Suomikin on tehnyt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omat kestävän kehityksen tavoitteet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= Yhteiskuntasitoumus vuodelle 2050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Yhteensä 8 tavoitetta, jotka tulisi saavuttaa vuoteen 2050 mennessä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Sitoumus2050-sivustolla voi jokainen ihminen tai yritys antaa oman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sitoumuksen eli lupauksen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miten aikoo edistää itse kestävää kehitystä</a:t>
            </a:r>
            <a:endParaRPr lang="fi-FI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https://sitoumus2050.fi/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013CEE-D52B-4B29-9E40-CB80E6FF65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97A80C4-DB9E-468E-8300-2B5B7647C60B}"/>
              </a:ext>
            </a:extLst>
          </p:cNvPr>
          <p:cNvSpPr txBox="1"/>
          <p:nvPr/>
        </p:nvSpPr>
        <p:spPr>
          <a:xfrm>
            <a:off x="6464236" y="1866284"/>
            <a:ext cx="513970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Suomen kestävän kehityksen tavoitteet:</a:t>
            </a:r>
            <a:endParaRPr lang="fi-FI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Yhdenvertaiset mahdollisuudet hyvinvointiin    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Vaikuttavien ihmisten yhteiskunta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Työtä kestävästi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Kestävät yhdyskunnat ja paikallisyhteisöt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Hiilineutraali yhteiskunta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Resurssiviisas talous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Luonnon kantokykyä kunnioittavat elämäntavat</a:t>
            </a:r>
          </a:p>
          <a:p>
            <a:pPr marL="342900" indent="-342900" algn="l" latinLnBrk="0">
              <a:buFont typeface="+mj-lt"/>
              <a:buAutoNum type="arabicPeriod"/>
            </a:pP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Luontoa kunnioittava päätöksenteko</a:t>
            </a:r>
          </a:p>
        </p:txBody>
      </p:sp>
    </p:spTree>
    <p:extLst>
      <p:ext uri="{BB962C8B-B14F-4D97-AF65-F5344CB8AC3E}">
        <p14:creationId xmlns:p14="http://schemas.microsoft.com/office/powerpoint/2010/main" val="33599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5F4AA4-C2FA-40F2-B355-4344D0FC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" y="-817709"/>
            <a:ext cx="433120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0" kern="1200" dirty="0">
                <a:solidFill>
                  <a:schemeClr val="tx1"/>
                </a:solidFill>
                <a:ea typeface="+mj-ea"/>
                <a:cs typeface="+mj-cs"/>
              </a:rPr>
              <a:t>Agenda2030 </a:t>
            </a:r>
            <a:r>
              <a:rPr lang="en-US" sz="2400" b="0" kern="1200" dirty="0" err="1">
                <a:solidFill>
                  <a:schemeClr val="tx1"/>
                </a:solidFill>
                <a:ea typeface="+mj-ea"/>
                <a:cs typeface="+mj-cs"/>
              </a:rPr>
              <a:t>tavoitteet</a:t>
            </a:r>
            <a:r>
              <a:rPr lang="en-US" sz="2400" b="0" kern="1200" dirty="0">
                <a:solidFill>
                  <a:schemeClr val="tx1"/>
                </a:solidFill>
                <a:ea typeface="+mj-ea"/>
                <a:cs typeface="+mj-cs"/>
              </a:rPr>
              <a:t> ja </a:t>
            </a:r>
            <a:r>
              <a:rPr lang="en-US" sz="2400" b="0" kern="1200" dirty="0" err="1">
                <a:solidFill>
                  <a:schemeClr val="tx1"/>
                </a:solidFill>
                <a:ea typeface="+mj-ea"/>
                <a:cs typeface="+mj-cs"/>
              </a:rPr>
              <a:t>Suomen</a:t>
            </a:r>
            <a:r>
              <a:rPr lang="en-US" sz="2400" b="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a typeface="+mj-ea"/>
                <a:cs typeface="+mj-cs"/>
              </a:rPr>
              <a:t>kestävän</a:t>
            </a:r>
            <a:r>
              <a:rPr lang="en-US" sz="2400" b="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a typeface="+mj-ea"/>
                <a:cs typeface="+mj-cs"/>
              </a:rPr>
              <a:t>kehityksen</a:t>
            </a:r>
            <a:r>
              <a:rPr lang="en-US" sz="2400" b="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a typeface="+mj-ea"/>
                <a:cs typeface="+mj-cs"/>
              </a:rPr>
              <a:t>yhteiskuntasitoumuksen</a:t>
            </a:r>
            <a:r>
              <a:rPr lang="en-US" sz="2400" b="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2400" b="0" kern="1200" dirty="0" err="1">
                <a:solidFill>
                  <a:schemeClr val="tx1"/>
                </a:solidFill>
                <a:ea typeface="+mj-ea"/>
                <a:cs typeface="+mj-cs"/>
              </a:rPr>
              <a:t>tavoitteet</a:t>
            </a:r>
            <a:endParaRPr lang="en-US" sz="2400" b="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610" name="Kuva 5"/>
          <p:cNvPicPr/>
          <p:nvPr/>
        </p:nvPicPr>
        <p:blipFill>
          <a:blip r:embed="rId3"/>
          <a:stretch/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  <p:sp>
        <p:nvSpPr>
          <p:cNvPr id="609" name="TextShape 2"/>
          <p:cNvSpPr txBox="1"/>
          <p:nvPr/>
        </p:nvSpPr>
        <p:spPr>
          <a:xfrm>
            <a:off x="1717920" y="6367680"/>
            <a:ext cx="4114440" cy="309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74B94C1-9D36-4E4D-944A-2C341BA5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Tässä osassa Opettele nämä asiat: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1351BAC-7C5F-4C0A-99E0-D65338C14F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73A3C"/>
                </a:solidFill>
                <a:effectLst/>
                <a:latin typeface="Arial"/>
                <a:cs typeface="Arial"/>
              </a:rPr>
              <a:t>Mitä </a:t>
            </a:r>
            <a:r>
              <a:rPr lang="fi-FI" dirty="0">
                <a:solidFill>
                  <a:srgbClr val="373A3C"/>
                </a:solidFill>
                <a:latin typeface="Arial"/>
                <a:cs typeface="Arial"/>
              </a:rPr>
              <a:t>sosiaalinen ja kulttuurinen kestävyys tarkoittavat?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73A3C"/>
                </a:solidFill>
                <a:latin typeface="Arial" panose="020B0604020202020204" pitchFamily="34" charset="0"/>
              </a:rPr>
              <a:t>Miten itse edistät omaa ja muiden hyvinvointia?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373A3C"/>
                </a:solidFill>
                <a:latin typeface="Arial" panose="020B0604020202020204" pitchFamily="34" charset="0"/>
              </a:rPr>
              <a:t>Mitkä ovat kaikille kuuluvia ihmisoikeuksia?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A743549-7EC6-434B-AA6C-95A8462E3F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974EDB-5ADE-4835-9563-2F30031E2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22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E8CAC8-31E8-92D8-F7E3-70D87A3B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Omnian Yhteiskuntasitoumus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4ECAB3-CF70-0F48-F75D-1A4671DC7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9805" y="1879653"/>
            <a:ext cx="4114800" cy="4067164"/>
          </a:xfrm>
        </p:spPr>
        <p:txBody>
          <a:bodyPr/>
          <a:lstStyle/>
          <a:p>
            <a:r>
              <a:rPr lang="fi-FI" dirty="0"/>
              <a:t>Kestävän kehityksen tiekartta: Kohti kestävää tulevaisuutta </a:t>
            </a:r>
            <a:r>
              <a:rPr lang="fi-FI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01.01.2021 - 31.12.2025</a:t>
            </a:r>
          </a:p>
          <a:p>
            <a:endParaRPr lang="fi-FI" b="1" dirty="0">
              <a:solidFill>
                <a:srgbClr val="333333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fi-FI" sz="1600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Sitoumus löytyy tästä linkistä</a:t>
            </a:r>
            <a:r>
              <a:rPr lang="fi-FI" sz="1600" b="1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:</a:t>
            </a:r>
            <a:endParaRPr lang="fi-FI" sz="1600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fi-FI" sz="1600" b="1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      </a:t>
            </a:r>
            <a:r>
              <a:rPr lang="fi-FI" sz="1600" b="1" dirty="0">
                <a:solidFill>
                  <a:srgbClr val="333333"/>
                </a:solidFill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Sitoumus2050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99E152-D5BC-D52A-4EAE-A6AEE0F6C57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538C98-B087-51EB-2268-F9BD34745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54AA17F-19DA-2310-4694-B296CA6E2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186" y="1710097"/>
            <a:ext cx="6382388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AB31-FEAE-4DB2-9755-AE1F4795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Mieti</a:t>
            </a:r>
            <a:r>
              <a:rPr lang="en-US" dirty="0"/>
              <a:t> </a:t>
            </a:r>
            <a:r>
              <a:rPr lang="en-US" dirty="0" err="1"/>
              <a:t>ensin</a:t>
            </a:r>
            <a:r>
              <a:rPr lang="en-US" dirty="0"/>
              <a:t> </a:t>
            </a:r>
            <a:r>
              <a:rPr lang="en-US" dirty="0" err="1"/>
              <a:t>hetki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A415B-9123-4F0C-9438-CA1AA9062F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5" y="1956647"/>
            <a:ext cx="4822256" cy="4067164"/>
          </a:xfrm>
        </p:spPr>
        <p:txBody>
          <a:bodyPr lIns="91440" tIns="45720" rIns="91440" bIns="45720" anchor="t"/>
          <a:lstStyle/>
          <a:p>
            <a:r>
              <a:rPr lang="en-US" sz="2800" dirty="0" err="1">
                <a:latin typeface="Arial"/>
                <a:cs typeface="Arial"/>
              </a:rPr>
              <a:t>Minkälaisia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oikeuksia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kaikilla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ihmisillä</a:t>
            </a:r>
            <a:r>
              <a:rPr lang="en-US" sz="2800" dirty="0">
                <a:latin typeface="Arial"/>
                <a:cs typeface="Arial"/>
              </a:rPr>
              <a:t> on? </a:t>
            </a:r>
          </a:p>
          <a:p>
            <a:r>
              <a:rPr lang="en-US" sz="2800" dirty="0" err="1">
                <a:latin typeface="Arial"/>
                <a:cs typeface="Arial"/>
              </a:rPr>
              <a:t>Entä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minkälaisia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b="1" dirty="0" err="1">
                <a:latin typeface="Arial"/>
                <a:cs typeface="Arial"/>
              </a:rPr>
              <a:t>velvollisuuksia</a:t>
            </a:r>
            <a:r>
              <a:rPr lang="en-US" sz="2800" dirty="0">
                <a:latin typeface="Arial"/>
                <a:cs typeface="Arial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71D7-8C1F-41A5-854C-52F5097580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226C6-70ED-4D2C-899C-A56482104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Ajatus ääriviiva">
            <a:extLst>
              <a:ext uri="{FF2B5EF4-FFF2-40B4-BE49-F238E27FC236}">
                <a16:creationId xmlns:a16="http://schemas.microsoft.com/office/drawing/2014/main" id="{196877B1-A797-4C39-9E44-8C8CC896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4" y="1461336"/>
            <a:ext cx="4562475" cy="456247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A2E8714-584D-4382-BA9D-82C8BDD549F7}"/>
              </a:ext>
            </a:extLst>
          </p:cNvPr>
          <p:cNvSpPr txBox="1"/>
          <p:nvPr/>
        </p:nvSpPr>
        <p:spPr>
          <a:xfrm>
            <a:off x="7515224" y="2384669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</p:txBody>
      </p:sp>
    </p:spTree>
    <p:extLst>
      <p:ext uri="{BB962C8B-B14F-4D97-AF65-F5344CB8AC3E}">
        <p14:creationId xmlns:p14="http://schemas.microsoft.com/office/powerpoint/2010/main" val="38581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80C3ED-E58A-4204-B49C-F4A79014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kestävä kehitys tarkoittaa?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8F6D05-BC05-4F66-A13A-F49EBE37B3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/>
          </a:p>
        </p:txBody>
      </p:sp>
      <p:pic>
        <p:nvPicPr>
          <p:cNvPr id="6" name="Kuva 5" descr="Kuva, joka sisältää kohteen ruoho, taivas, ulko, kenttä&#10;&#10;Kuvaus luotu automaattisesti">
            <a:extLst>
              <a:ext uri="{FF2B5EF4-FFF2-40B4-BE49-F238E27FC236}">
                <a16:creationId xmlns:a16="http://schemas.microsoft.com/office/drawing/2014/main" id="{F6DB0730-C00E-4C73-AA8A-EB8B2D0CC0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" y="2403500"/>
            <a:ext cx="3280881" cy="2460661"/>
          </a:xfrm>
          <a:prstGeom prst="rect">
            <a:avLst/>
          </a:prstGeom>
        </p:spPr>
      </p:pic>
      <p:pic>
        <p:nvPicPr>
          <p:cNvPr id="7" name="Kuva 6" descr="Kuva, joka sisältää kohteen taivas, henkilö, urheilu&#10;&#10;Kuvaus luotu automaattisesti">
            <a:extLst>
              <a:ext uri="{FF2B5EF4-FFF2-40B4-BE49-F238E27FC236}">
                <a16:creationId xmlns:a16="http://schemas.microsoft.com/office/drawing/2014/main" id="{8E88B0D4-7E5E-4A1D-A983-587C38F93E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7" b="9877"/>
          <a:stretch/>
        </p:blipFill>
        <p:spPr>
          <a:xfrm>
            <a:off x="3685197" y="2403500"/>
            <a:ext cx="4150453" cy="2460661"/>
          </a:xfrm>
          <a:prstGeom prst="rect">
            <a:avLst/>
          </a:prstGeom>
        </p:spPr>
      </p:pic>
      <p:pic>
        <p:nvPicPr>
          <p:cNvPr id="8" name="Kuva 7" descr="Kuva, joka sisältää kohteen puu, lintu, ulko, istuminen&#10;&#10;Kuvaus luotu automaattisesti">
            <a:extLst>
              <a:ext uri="{FF2B5EF4-FFF2-40B4-BE49-F238E27FC236}">
                <a16:creationId xmlns:a16="http://schemas.microsoft.com/office/drawing/2014/main" id="{E0F82100-796A-4591-AFB7-6F548E89B9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45" y="2403500"/>
            <a:ext cx="4009384" cy="246066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33D910D-5B8C-4321-B194-5B2311649571}"/>
              </a:ext>
            </a:extLst>
          </p:cNvPr>
          <p:cNvSpPr txBox="1"/>
          <p:nvPr/>
        </p:nvSpPr>
        <p:spPr>
          <a:xfrm>
            <a:off x="524812" y="5044161"/>
            <a:ext cx="3039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Suojellaan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luontoa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ja luonnon hyvinvointia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EE2CD72-BE12-4011-81AA-36D1E94EA061}"/>
              </a:ext>
            </a:extLst>
          </p:cNvPr>
          <p:cNvSpPr txBox="1"/>
          <p:nvPr/>
        </p:nvSpPr>
        <p:spPr>
          <a:xfrm>
            <a:off x="3762172" y="5044160"/>
            <a:ext cx="4038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Kaikilla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ihmisillä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on oikeus hyvään ja turvalliseen elämään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57B8AAB-B17A-47B3-AFEF-DAD182E761C4}"/>
              </a:ext>
            </a:extLst>
          </p:cNvPr>
          <p:cNvSpPr txBox="1"/>
          <p:nvPr/>
        </p:nvSpPr>
        <p:spPr>
          <a:xfrm>
            <a:off x="8270763" y="5044165"/>
            <a:ext cx="32063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i-FI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Turvataan </a:t>
            </a:r>
            <a:r>
              <a:rPr lang="fi-FI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elämän jatkuminen</a:t>
            </a:r>
            <a:r>
              <a:rPr lang="fi-FI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maapallolla </a:t>
            </a:r>
            <a:r>
              <a:rPr lang="fi-FI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tulevaisuudessa</a:t>
            </a:r>
            <a:endParaRPr lang="fi-FI" sz="20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2DAC70B-580B-4EDD-88F4-274560EAC99D}"/>
              </a:ext>
            </a:extLst>
          </p:cNvPr>
          <p:cNvSpPr txBox="1"/>
          <p:nvPr/>
        </p:nvSpPr>
        <p:spPr>
          <a:xfrm>
            <a:off x="720688" y="1459699"/>
            <a:ext cx="986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= Toimintaa ja tekoja, joiden avulla rakennetaan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hyvää tulevaisuutta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kaikille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A7DDB50-D781-466A-AA3E-A1EE86A80087}"/>
              </a:ext>
            </a:extLst>
          </p:cNvPr>
          <p:cNvSpPr/>
          <p:nvPr/>
        </p:nvSpPr>
        <p:spPr>
          <a:xfrm>
            <a:off x="3867150" y="2066925"/>
            <a:ext cx="3812701" cy="41433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3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7965D6-BE24-47C2-9A0B-01658C9F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Kestävä kehitys jaetaan neljään osaan: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F7BE6D-F8D7-42BE-A198-37EFDC78D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630" y="2324943"/>
            <a:ext cx="5656803" cy="406716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Ekologinen kestävyys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= Otetaan ympäristö ja luonto huomioon 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Sosiaalinen kestävyys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= Otetaan ihmisten hyvinvointi huomioon 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Kulttuurinen kestävyys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= Otetaan erilaiset ihmiset ja kulttuurit huomioon </a:t>
            </a:r>
          </a:p>
          <a:p>
            <a:pPr marL="457200" indent="-457200">
              <a:buFont typeface="+mj-lt"/>
              <a:buAutoNum type="arabicPeriod"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Taloudellinen kestävyys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= Ei tehdä rahaa ihmisten tai luonnon hyvinvoinnin kustannuksella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DAC0C4-D813-4F1D-82A5-890C779CD3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EC9AA4-C490-4466-AC88-39DC42C12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764DD6E4-3FF7-41FD-B12E-700A1E41E3BD}"/>
              </a:ext>
            </a:extLst>
          </p:cNvPr>
          <p:cNvSpPr/>
          <p:nvPr/>
        </p:nvSpPr>
        <p:spPr>
          <a:xfrm>
            <a:off x="7705356" y="1553155"/>
            <a:ext cx="2510345" cy="2454663"/>
          </a:xfrm>
          <a:prstGeom prst="ellipse">
            <a:avLst/>
          </a:prstGeom>
          <a:solidFill>
            <a:srgbClr val="92D05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0F2D3A67-A810-4F43-8B7B-E30A4C3B8E68}"/>
              </a:ext>
            </a:extLst>
          </p:cNvPr>
          <p:cNvSpPr/>
          <p:nvPr/>
        </p:nvSpPr>
        <p:spPr>
          <a:xfrm>
            <a:off x="6764947" y="2507252"/>
            <a:ext cx="2510345" cy="2454663"/>
          </a:xfrm>
          <a:prstGeom prst="ellipse">
            <a:avLst/>
          </a:prstGeom>
          <a:solidFill>
            <a:srgbClr val="FF99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2943FCC-D7C6-402E-992D-02A9F5313BCA}"/>
              </a:ext>
            </a:extLst>
          </p:cNvPr>
          <p:cNvSpPr/>
          <p:nvPr/>
        </p:nvSpPr>
        <p:spPr>
          <a:xfrm>
            <a:off x="8683749" y="2491077"/>
            <a:ext cx="2510345" cy="2454663"/>
          </a:xfrm>
          <a:prstGeom prst="ellipse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C2D5FEBD-0E4F-4E4D-9CFF-5E1D45BB0D28}"/>
              </a:ext>
            </a:extLst>
          </p:cNvPr>
          <p:cNvSpPr/>
          <p:nvPr/>
        </p:nvSpPr>
        <p:spPr>
          <a:xfrm>
            <a:off x="7705357" y="3429000"/>
            <a:ext cx="2510345" cy="2454663"/>
          </a:xfrm>
          <a:prstGeom prst="ellipse">
            <a:avLst/>
          </a:prstGeom>
          <a:solidFill>
            <a:srgbClr val="00B0F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411AE6D-96CD-4141-92E9-6B6BFA8132AD}"/>
              </a:ext>
            </a:extLst>
          </p:cNvPr>
          <p:cNvSpPr txBox="1"/>
          <p:nvPr/>
        </p:nvSpPr>
        <p:spPr>
          <a:xfrm>
            <a:off x="8281211" y="2089474"/>
            <a:ext cx="163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Ekologinen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10ABBA0-8458-4039-8CA7-1CF72322B752}"/>
              </a:ext>
            </a:extLst>
          </p:cNvPr>
          <p:cNvSpPr txBox="1"/>
          <p:nvPr/>
        </p:nvSpPr>
        <p:spPr>
          <a:xfrm>
            <a:off x="8069026" y="3433557"/>
            <a:ext cx="186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Kestävä kehitys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BA20729-A57F-4F12-A76C-EE4082CDFD20}"/>
              </a:ext>
            </a:extLst>
          </p:cNvPr>
          <p:cNvSpPr txBox="1"/>
          <p:nvPr/>
        </p:nvSpPr>
        <p:spPr>
          <a:xfrm>
            <a:off x="9790537" y="3533742"/>
            <a:ext cx="163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Sosiaalinen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FBFC820-6856-4925-8958-BC9F1D695180}"/>
              </a:ext>
            </a:extLst>
          </p:cNvPr>
          <p:cNvSpPr txBox="1"/>
          <p:nvPr/>
        </p:nvSpPr>
        <p:spPr>
          <a:xfrm>
            <a:off x="6824380" y="3572056"/>
            <a:ext cx="163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Kulttuurinen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CF44A5F-8C0C-4C0B-9684-90EA38BC9327}"/>
              </a:ext>
            </a:extLst>
          </p:cNvPr>
          <p:cNvSpPr txBox="1"/>
          <p:nvPr/>
        </p:nvSpPr>
        <p:spPr>
          <a:xfrm>
            <a:off x="8300263" y="5062100"/>
            <a:ext cx="163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Taloudellinen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74CCB8D-15F6-4866-B33C-EE990D7F3C8D}"/>
              </a:ext>
            </a:extLst>
          </p:cNvPr>
          <p:cNvSpPr/>
          <p:nvPr/>
        </p:nvSpPr>
        <p:spPr>
          <a:xfrm>
            <a:off x="687049" y="2980493"/>
            <a:ext cx="5849992" cy="13780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D1CB31C-0125-435E-BDDC-0D73903B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8" y="4709633"/>
            <a:ext cx="1640665" cy="17044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428DFD-8F74-4330-969A-30AF4D8B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4" y="792961"/>
            <a:ext cx="10822272" cy="923333"/>
          </a:xfrm>
        </p:spPr>
        <p:txBody>
          <a:bodyPr/>
          <a:lstStyle/>
          <a:p>
            <a:r>
              <a:rPr lang="fi-FI" dirty="0">
                <a:solidFill>
                  <a:srgbClr val="7030A0"/>
                </a:solidFill>
              </a:rPr>
              <a:t>Sosiaalinen kestävyys</a:t>
            </a:r>
            <a:br>
              <a:rPr lang="fi-FI" dirty="0">
                <a:solidFill>
                  <a:srgbClr val="007BA7"/>
                </a:solidFill>
              </a:rPr>
            </a:br>
            <a:endParaRPr lang="fi-FI" dirty="0">
              <a:solidFill>
                <a:srgbClr val="007BA7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DF3071-916A-44F7-8BAB-178067A9C6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5839" y="1494703"/>
            <a:ext cx="5782248" cy="4067164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Ihmisten hyvinvoinnin huomioiminen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Yhdenvertaisuus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Kaikki ihmiset ovat samanarvoisia eli yhtä arvokkaita (sukupuoli, ikä, uskonto, kieli, kulttuuri, kansalaisuus, alkuperä tai muu tekijä ei vaikuta!)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Sukupuolten tasa-arvo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Kaikki sukupuolet ovat samanarvoisia. Ketään ei saa syrjiä (=siirtää syrjään, hylätä) sukuolen vuoksi.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Eriarvoisuus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= Maailmassa osa ihmisistä on eriarvoisessa asemassa, kaikilla ei ole esimerkiksi pääsyä terveydenhuoltoon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Siksi eriarvoisuutta täytyy vähentää!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E1D77C-7365-4369-A24E-087B143ACC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21.8.2024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FCA5D8A-B025-4F6C-96A8-DD3C5EB00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52" y="4754909"/>
            <a:ext cx="1640666" cy="1613916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117C46-1C96-43D3-A92E-0EE6C92E3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21" y="1405865"/>
            <a:ext cx="3435371" cy="176861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6EE7678-6C35-47DC-B0A9-3E347B2DE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69" y="3064502"/>
            <a:ext cx="3389074" cy="17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D1CB31C-0125-435E-BDDC-0D73903B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28" y="4709633"/>
            <a:ext cx="1640665" cy="17044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428DFD-8F74-4330-969A-30AF4D8B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64" y="792961"/>
            <a:ext cx="10822272" cy="923333"/>
          </a:xfrm>
        </p:spPr>
        <p:txBody>
          <a:bodyPr/>
          <a:lstStyle/>
          <a:p>
            <a:r>
              <a:rPr lang="fi-FI" dirty="0">
                <a:solidFill>
                  <a:srgbClr val="7030A0"/>
                </a:solidFill>
              </a:rPr>
              <a:t>kulttuurinen kestävyys</a:t>
            </a:r>
            <a:br>
              <a:rPr lang="fi-FI" dirty="0">
                <a:solidFill>
                  <a:srgbClr val="007BA7"/>
                </a:solidFill>
              </a:rPr>
            </a:br>
            <a:endParaRPr lang="fi-FI" dirty="0">
              <a:solidFill>
                <a:srgbClr val="007BA7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DF3071-916A-44F7-8BAB-178067A9C6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789" y="1915227"/>
            <a:ext cx="5782248" cy="4067164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Erilaisten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kulttuurien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huomioiminen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Omassa arjessa</a:t>
            </a:r>
          </a:p>
          <a:p>
            <a:pPr lvl="1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Töissä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Miten luodaan hyvä ilmapiiri töissä?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Kulttuuriperinnön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vaaliminen ja eteenpäin vieminen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Mitä perinteitä sinun perheelläsi on?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Kunnioitetaan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sitä, että olemme erilaisia ja meillä on erilaisia tapoja.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Yritetään </a:t>
            </a: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ymmärtää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toisiamme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E1D77C-7365-4369-A24E-087B143ACC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21.8.2024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FCA5D8A-B025-4F6C-96A8-DD3C5EB00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52" y="4754909"/>
            <a:ext cx="1640666" cy="1613916"/>
          </a:xfrm>
          <a:prstGeom prst="rect">
            <a:avLst/>
          </a:prstGeom>
        </p:spPr>
      </p:pic>
      <p:pic>
        <p:nvPicPr>
          <p:cNvPr id="12" name="Kuva 1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117C46-1C96-43D3-A92E-0EE6C92E3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21" y="1405865"/>
            <a:ext cx="3435371" cy="176861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6EE7678-6C35-47DC-B0A9-3E347B2DE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69" y="3064502"/>
            <a:ext cx="3389074" cy="17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9EA03D8D-C2F7-424B-8A07-C339DF26132F}"/>
              </a:ext>
            </a:extLst>
          </p:cNvPr>
          <p:cNvSpPr/>
          <p:nvPr/>
        </p:nvSpPr>
        <p:spPr>
          <a:xfrm>
            <a:off x="9583499" y="1867002"/>
            <a:ext cx="2057400" cy="1163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BDF3AE17-A50C-468D-AFB8-DC59E6C63173}"/>
              </a:ext>
            </a:extLst>
          </p:cNvPr>
          <p:cNvSpPr/>
          <p:nvPr/>
        </p:nvSpPr>
        <p:spPr>
          <a:xfrm>
            <a:off x="3602619" y="1828367"/>
            <a:ext cx="2057400" cy="1163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55F402C-3BBD-4A66-93F1-B539235AD424}"/>
              </a:ext>
            </a:extLst>
          </p:cNvPr>
          <p:cNvSpPr/>
          <p:nvPr/>
        </p:nvSpPr>
        <p:spPr>
          <a:xfrm>
            <a:off x="7001126" y="1855428"/>
            <a:ext cx="2057400" cy="1163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AB4E216-D30E-4892-A98F-648972FCB506}"/>
              </a:ext>
            </a:extLst>
          </p:cNvPr>
          <p:cNvSpPr/>
          <p:nvPr/>
        </p:nvSpPr>
        <p:spPr>
          <a:xfrm>
            <a:off x="1208136" y="1828366"/>
            <a:ext cx="2057400" cy="116354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4C03DA-8CCC-4BAF-86F4-083A3B03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43" y="308322"/>
            <a:ext cx="11236093" cy="923333"/>
          </a:xfrm>
        </p:spPr>
        <p:txBody>
          <a:bodyPr/>
          <a:lstStyle/>
          <a:p>
            <a:pPr algn="ctr"/>
            <a:r>
              <a:rPr lang="fi-FI" dirty="0"/>
              <a:t>Esimerkki: sosiaalinen ja kulttuurinen kestävyys Omniassa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4CD484-12D7-485B-8811-FAEECD0B8D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7938" y="2073600"/>
            <a:ext cx="2073277" cy="498877"/>
          </a:xfrm>
        </p:spPr>
        <p:txBody>
          <a:bodyPr/>
          <a:lstStyle/>
          <a:p>
            <a:pPr marL="0" indent="0" algn="ctr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Ekologinen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kestävyys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774384-DD61-45D3-BEDF-27DD597D323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81122" y="5996897"/>
            <a:ext cx="1443025" cy="310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8F3B0-6424-4CC7-AD02-FD04C30E00E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21.8.2024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A6EBF40-26C3-49F7-850B-81904913A471}"/>
              </a:ext>
            </a:extLst>
          </p:cNvPr>
          <p:cNvSpPr txBox="1"/>
          <p:nvPr/>
        </p:nvSpPr>
        <p:spPr>
          <a:xfrm>
            <a:off x="7006234" y="20645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Sosiaalinen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kestävyys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DB0E129-7ED6-4DFA-BAA0-7DFCD812E5FC}"/>
              </a:ext>
            </a:extLst>
          </p:cNvPr>
          <p:cNvSpPr txBox="1"/>
          <p:nvPr/>
        </p:nvSpPr>
        <p:spPr>
          <a:xfrm>
            <a:off x="1074977" y="3142663"/>
            <a:ext cx="4691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Jätteen synnyn ehkäisy ja kierrätys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Vastuulliset hankinnat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Koulurakennuksen pihaympäristön hoito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Automatkojen vähentäminen, kannustaminen esim. pyöräilyyn, julkisiin kulkuneuvoihin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Ravinto (esim. kasvisruuan suosiminen, terveellinen ruoka)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2E6F31C-07C1-4101-933C-233D33267D3D}"/>
              </a:ext>
            </a:extLst>
          </p:cNvPr>
          <p:cNvSpPr txBox="1"/>
          <p:nvPr/>
        </p:nvSpPr>
        <p:spPr>
          <a:xfrm>
            <a:off x="6833110" y="3289066"/>
            <a:ext cx="46914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Opiskelijoiden ja työntekijöiden hyvinvoinnista huolehtiminen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Turvallisuus koulussa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Kiusaamisen ja syrjäytymisen ehkäisy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Koulutusta kaikille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Erilaisten kulttuurien huomioiminen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BDDD5833-2DD4-462E-A956-707F7D648B33}"/>
              </a:ext>
            </a:extLst>
          </p:cNvPr>
          <p:cNvSpPr txBox="1">
            <a:spLocks/>
          </p:cNvSpPr>
          <p:nvPr/>
        </p:nvSpPr>
        <p:spPr>
          <a:xfrm>
            <a:off x="3581218" y="2073600"/>
            <a:ext cx="2073277" cy="4988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Taloudellinen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kestävyys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A64F4BC-9BD9-49C4-A32D-7A9FBB104684}"/>
              </a:ext>
            </a:extLst>
          </p:cNvPr>
          <p:cNvSpPr txBox="1"/>
          <p:nvPr/>
        </p:nvSpPr>
        <p:spPr>
          <a:xfrm>
            <a:off x="9619838" y="210650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Kulttuurinen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kestävyys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75082160-0547-4CB5-B3FE-C16453E030C9}"/>
              </a:ext>
            </a:extLst>
          </p:cNvPr>
          <p:cNvSpPr/>
          <p:nvPr/>
        </p:nvSpPr>
        <p:spPr>
          <a:xfrm>
            <a:off x="6833110" y="1599664"/>
            <a:ext cx="5007108" cy="40677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6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600FCD1-08A7-4C16-85DC-1CCB484A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Ihmisten perusoikeudet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4616A7-CB23-4649-9AEF-D348E9F878D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21.8.2024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FAC533-6AE2-470E-BE6E-BA161B8D6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0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PPT_pohja_Omnia">
  <a:themeElements>
    <a:clrScheme name="Omnia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84E0F"/>
      </a:accent1>
      <a:accent2>
        <a:srgbClr val="F3C300"/>
      </a:accent2>
      <a:accent3>
        <a:srgbClr val="B2DCD6"/>
      </a:accent3>
      <a:accent4>
        <a:srgbClr val="F3C300"/>
      </a:accent4>
      <a:accent5>
        <a:srgbClr val="E84E0F"/>
      </a:accent5>
      <a:accent6>
        <a:srgbClr val="B2DCD6"/>
      </a:accent6>
      <a:hlink>
        <a:srgbClr val="E84E0F"/>
      </a:hlink>
      <a:folHlink>
        <a:srgbClr val="7F7F7F"/>
      </a:folHlink>
    </a:clrScheme>
    <a:fontScheme name="Omnia Arial/Georgia">
      <a:majorFont>
        <a:latin typeface="Arial Blac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mnia_PPT_pohja_2019_FIN.pptx" id="{A48B51FE-5FC1-40B5-922C-E8AF580401EF}" vid="{379AF2A5-3697-424E-BB69-3F37649756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AD83B687AE64E80B8DAE9890187FB" ma:contentTypeVersion="18" ma:contentTypeDescription="Create a new document." ma:contentTypeScope="" ma:versionID="214a74c7ac30bb3124cf99b3a2439414">
  <xsd:schema xmlns:xsd="http://www.w3.org/2001/XMLSchema" xmlns:xs="http://www.w3.org/2001/XMLSchema" xmlns:p="http://schemas.microsoft.com/office/2006/metadata/properties" xmlns:ns2="c4227efe-47f5-4a5a-8db9-0a6dc2efdde8" xmlns:ns3="0ec3f10c-ed98-4899-9355-9003d976a965" targetNamespace="http://schemas.microsoft.com/office/2006/metadata/properties" ma:root="true" ma:fieldsID="338a3d13db086616bb08a196564b79fa" ns2:_="" ns3:_="">
    <xsd:import namespace="c4227efe-47f5-4a5a-8db9-0a6dc2efdde8"/>
    <xsd:import namespace="0ec3f10c-ed98-4899-9355-9003d976a9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27efe-47f5-4a5a-8db9-0a6dc2efd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0b668f-1741-4dac-b64f-fc84083dd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3f10c-ed98-4899-9355-9003d976a9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0db65a-5944-4602-8180-c564b8d24d5f}" ma:internalName="TaxCatchAll" ma:showField="CatchAllData" ma:web="0ec3f10c-ed98-4899-9355-9003d976a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227efe-47f5-4a5a-8db9-0a6dc2efdde8">
      <Terms xmlns="http://schemas.microsoft.com/office/infopath/2007/PartnerControls"/>
    </lcf76f155ced4ddcb4097134ff3c332f>
    <TaxCatchAll xmlns="0ec3f10c-ed98-4899-9355-9003d976a965" xsi:nil="true"/>
  </documentManagement>
</p:properties>
</file>

<file path=customXml/itemProps1.xml><?xml version="1.0" encoding="utf-8"?>
<ds:datastoreItem xmlns:ds="http://schemas.openxmlformats.org/officeDocument/2006/customXml" ds:itemID="{852D3361-8034-429E-A36F-DD7AD1A3D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27efe-47f5-4a5a-8db9-0a6dc2efdde8"/>
    <ds:schemaRef ds:uri="0ec3f10c-ed98-4899-9355-9003d976a9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692394-94E6-498C-9492-5A645FFE2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3F1D0-DB10-4317-B0CA-3EF7091040D8}">
  <ds:schemaRefs>
    <ds:schemaRef ds:uri="http://purl.org/dc/terms/"/>
    <ds:schemaRef ds:uri="0ec3f10c-ed98-4899-9355-9003d976a965"/>
    <ds:schemaRef ds:uri="http://purl.org/dc/elements/1.1/"/>
    <ds:schemaRef ds:uri="http://www.w3.org/XML/1998/namespace"/>
    <ds:schemaRef ds:uri="http://purl.org/dc/dcmitype/"/>
    <ds:schemaRef ds:uri="c4227efe-47f5-4a5a-8db9-0a6dc2efdde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Omnia_PPT_pohja</Template>
  <TotalTime>409</TotalTime>
  <Words>814</Words>
  <Application>Microsoft Office PowerPoint</Application>
  <PresentationFormat>Laajakuva</PresentationFormat>
  <Paragraphs>168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Open Sans</vt:lpstr>
      <vt:lpstr>Times New Roman</vt:lpstr>
      <vt:lpstr>Wingdings</vt:lpstr>
      <vt:lpstr>PPT_pohja_Omnia</vt:lpstr>
      <vt:lpstr> ihmisten hyvinvointi</vt:lpstr>
      <vt:lpstr>Tässä osassa Opettele nämä asiat:</vt:lpstr>
      <vt:lpstr>Mieti ensin hetki itse:</vt:lpstr>
      <vt:lpstr>Mitä kestävä kehitys tarkoittaa?</vt:lpstr>
      <vt:lpstr>Kestävä kehitys jaetaan neljään osaan:</vt:lpstr>
      <vt:lpstr>Sosiaalinen kestävyys </vt:lpstr>
      <vt:lpstr>kulttuurinen kestävyys </vt:lpstr>
      <vt:lpstr>Esimerkki: sosiaalinen ja kulttuurinen kestävyys Omniassa</vt:lpstr>
      <vt:lpstr>Ihmisten perusoikeudet</vt:lpstr>
      <vt:lpstr>Jokaisella ihmisellä Oikeuksia ja velvollisuuksia</vt:lpstr>
      <vt:lpstr>Yk:n ihmisoikeuksien julistus 1984</vt:lpstr>
      <vt:lpstr>Kaikkien ihmisten perusoikeuksia</vt:lpstr>
      <vt:lpstr>Onnellisuus ja hyvä elämä?</vt:lpstr>
      <vt:lpstr>Mitä on hyvinvointi?</vt:lpstr>
      <vt:lpstr>Mitä kaikkea hyvään elämään ja onnellisuuteen mielestäsi kuuluu? </vt:lpstr>
      <vt:lpstr>Mitä kestävän kehityksen edistämiseksi tehdään?</vt:lpstr>
      <vt:lpstr>Kertauksena ensimmäiseltä tunnilta: Kestävän kehityksen maailmanlaajuiset Agenda 2030-tavoitteet</vt:lpstr>
      <vt:lpstr>Uusi aihe:  Kestävän kehityksen suomen omat tavoitteet</vt:lpstr>
      <vt:lpstr>Agenda2030 tavoitteet ja Suomen kestävän kehityksen yhteiskuntasitoumuksen tavoitteet</vt:lpstr>
      <vt:lpstr>Omnian Yhteiskuntasitoumus</vt:lpstr>
    </vt:vector>
  </TitlesOfParts>
  <Company>Espoon seudun koulutuskuntayhtymä Omnia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Kestävän kehityksen edistäminen, 1 OSP Osa 1: kestävä kehitys</dc:title>
  <dc:creator>Iiris Lukkarinen</dc:creator>
  <cp:lastModifiedBy>Kati Saarinen</cp:lastModifiedBy>
  <cp:revision>52</cp:revision>
  <dcterms:created xsi:type="dcterms:W3CDTF">2021-11-12T12:13:59Z</dcterms:created>
  <dcterms:modified xsi:type="dcterms:W3CDTF">2024-08-21T09:01:21Z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0x010100497AD83B687AE64E80B8DAE9890187FB</vt:lpwstr>
  </property>
  <property fmtid="{D5CDD505-2E9C-101B-9397-08002B2CF9AE}" pid="3" name="MediaServiceImageTags">
    <vt:lpwstr/>
  </property>
</Properties>
</file>