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4"/>
  </p:notesMasterIdLst>
  <p:sldIdLst>
    <p:sldId id="1662" r:id="rId5"/>
    <p:sldId id="1664" r:id="rId6"/>
    <p:sldId id="1603" r:id="rId7"/>
    <p:sldId id="1669" r:id="rId8"/>
    <p:sldId id="268" r:id="rId9"/>
    <p:sldId id="1672" r:id="rId10"/>
    <p:sldId id="1656" r:id="rId11"/>
    <p:sldId id="1676" r:id="rId12"/>
    <p:sldId id="1675" r:id="rId13"/>
    <p:sldId id="1550" r:id="rId14"/>
    <p:sldId id="1532" r:id="rId15"/>
    <p:sldId id="1549" r:id="rId16"/>
    <p:sldId id="1677" r:id="rId17"/>
    <p:sldId id="1537" r:id="rId18"/>
    <p:sldId id="1551" r:id="rId19"/>
    <p:sldId id="1680" r:id="rId20"/>
    <p:sldId id="1661" r:id="rId21"/>
    <p:sldId id="1681" r:id="rId22"/>
    <p:sldId id="339" r:id="rId23"/>
    <p:sldId id="266" r:id="rId24"/>
    <p:sldId id="1651" r:id="rId25"/>
    <p:sldId id="1541" r:id="rId26"/>
    <p:sldId id="1670" r:id="rId27"/>
    <p:sldId id="1679" r:id="rId28"/>
    <p:sldId id="280" r:id="rId29"/>
    <p:sldId id="1538" r:id="rId30"/>
    <p:sldId id="1671" r:id="rId31"/>
    <p:sldId id="281" r:id="rId32"/>
    <p:sldId id="1673" r:id="rId3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8B36"/>
    <a:srgbClr val="007BA7"/>
    <a:srgbClr val="F78120"/>
    <a:srgbClr val="F68A0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3C5D93-5F91-43DE-BC28-2EFDBCB17965}" v="4" dt="2024-08-13T07:27:00.6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4755"/>
  </p:normalViewPr>
  <p:slideViewPr>
    <p:cSldViewPr snapToGrid="0">
      <p:cViewPr varScale="1">
        <p:scale>
          <a:sx n="81" d="100"/>
          <a:sy n="81" d="100"/>
        </p:scale>
        <p:origin x="7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 Saarinen" userId="2e5898aa-e253-4f9f-ad56-9f704ced1308" providerId="ADAL" clId="{7F3C5D93-5F91-43DE-BC28-2EFDBCB17965}"/>
    <pc:docChg chg="custSel addSld delSld modSld">
      <pc:chgData name="Kati Saarinen" userId="2e5898aa-e253-4f9f-ad56-9f704ced1308" providerId="ADAL" clId="{7F3C5D93-5F91-43DE-BC28-2EFDBCB17965}" dt="2024-08-13T07:27:00.670" v="8" actId="27636"/>
      <pc:docMkLst>
        <pc:docMk/>
      </pc:docMkLst>
      <pc:sldChg chg="delSp modSp add mod setBg delDesignElem">
        <pc:chgData name="Kati Saarinen" userId="2e5898aa-e253-4f9f-ad56-9f704ced1308" providerId="ADAL" clId="{7F3C5D93-5F91-43DE-BC28-2EFDBCB17965}" dt="2024-08-13T07:26:29.832" v="6" actId="27636"/>
        <pc:sldMkLst>
          <pc:docMk/>
          <pc:sldMk cId="2067576519" sldId="339"/>
        </pc:sldMkLst>
        <pc:spChg chg="mod">
          <ac:chgData name="Kati Saarinen" userId="2e5898aa-e253-4f9f-ad56-9f704ced1308" providerId="ADAL" clId="{7F3C5D93-5F91-43DE-BC28-2EFDBCB17965}" dt="2024-08-13T07:26:29.832" v="6" actId="27636"/>
          <ac:spMkLst>
            <pc:docMk/>
            <pc:sldMk cId="2067576519" sldId="339"/>
            <ac:spMk id="15" creationId="{78D8A9D2-886B-0A71-7B5A-7993BB20A6BD}"/>
          </ac:spMkLst>
        </pc:spChg>
        <pc:spChg chg="del">
          <ac:chgData name="Kati Saarinen" userId="2e5898aa-e253-4f9f-ad56-9f704ced1308" providerId="ADAL" clId="{7F3C5D93-5F91-43DE-BC28-2EFDBCB17965}" dt="2024-08-13T07:26:29.757" v="5"/>
          <ac:spMkLst>
            <pc:docMk/>
            <pc:sldMk cId="2067576519" sldId="339"/>
            <ac:spMk id="18" creationId="{B3F59054-3394-4D87-8BD0-A28DCD47F1BC}"/>
          </ac:spMkLst>
        </pc:spChg>
        <pc:spChg chg="del">
          <ac:chgData name="Kati Saarinen" userId="2e5898aa-e253-4f9f-ad56-9f704ced1308" providerId="ADAL" clId="{7F3C5D93-5F91-43DE-BC28-2EFDBCB17965}" dt="2024-08-13T07:26:29.757" v="5"/>
          <ac:spMkLst>
            <pc:docMk/>
            <pc:sldMk cId="2067576519" sldId="339"/>
            <ac:spMk id="20" creationId="{2FE0ABA9-CAF1-4816-837D-5F28AAA08E0A}"/>
          </ac:spMkLst>
        </pc:spChg>
        <pc:spChg chg="del">
          <ac:chgData name="Kati Saarinen" userId="2e5898aa-e253-4f9f-ad56-9f704ced1308" providerId="ADAL" clId="{7F3C5D93-5F91-43DE-BC28-2EFDBCB17965}" dt="2024-08-13T07:26:29.757" v="5"/>
          <ac:spMkLst>
            <pc:docMk/>
            <pc:sldMk cId="2067576519" sldId="339"/>
            <ac:spMk id="22" creationId="{BC8B9C14-70F0-4F42-85FF-0DD3D5A585A5}"/>
          </ac:spMkLst>
        </pc:spChg>
        <pc:spChg chg="del">
          <ac:chgData name="Kati Saarinen" userId="2e5898aa-e253-4f9f-ad56-9f704ced1308" providerId="ADAL" clId="{7F3C5D93-5F91-43DE-BC28-2EFDBCB17965}" dt="2024-08-13T07:26:29.757" v="5"/>
          <ac:spMkLst>
            <pc:docMk/>
            <pc:sldMk cId="2067576519" sldId="339"/>
            <ac:spMk id="24" creationId="{98DE6C44-43F8-4DE4-AB81-66853FFEA09A}"/>
          </ac:spMkLst>
        </pc:spChg>
        <pc:spChg chg="del">
          <ac:chgData name="Kati Saarinen" userId="2e5898aa-e253-4f9f-ad56-9f704ced1308" providerId="ADAL" clId="{7F3C5D93-5F91-43DE-BC28-2EFDBCB17965}" dt="2024-08-13T07:26:29.757" v="5"/>
          <ac:spMkLst>
            <pc:docMk/>
            <pc:sldMk cId="2067576519" sldId="339"/>
            <ac:spMk id="26" creationId="{2409529B-9B56-4F10-BE4D-F934DB89E57E}"/>
          </ac:spMkLst>
        </pc:spChg>
      </pc:sldChg>
      <pc:sldChg chg="modSp add mod">
        <pc:chgData name="Kati Saarinen" userId="2e5898aa-e253-4f9f-ad56-9f704ced1308" providerId="ADAL" clId="{7F3C5D93-5F91-43DE-BC28-2EFDBCB17965}" dt="2024-08-13T07:25:57.097" v="3" actId="255"/>
        <pc:sldMkLst>
          <pc:docMk/>
          <pc:sldMk cId="1066180908" sldId="1661"/>
        </pc:sldMkLst>
        <pc:spChg chg="mod">
          <ac:chgData name="Kati Saarinen" userId="2e5898aa-e253-4f9f-ad56-9f704ced1308" providerId="ADAL" clId="{7F3C5D93-5F91-43DE-BC28-2EFDBCB17965}" dt="2024-08-13T07:25:57.097" v="3" actId="255"/>
          <ac:spMkLst>
            <pc:docMk/>
            <pc:sldMk cId="1066180908" sldId="1661"/>
            <ac:spMk id="2" creationId="{2D309841-74FA-4ADB-9BA7-9E3E406F1375}"/>
          </ac:spMkLst>
        </pc:spChg>
      </pc:sldChg>
      <pc:sldChg chg="del">
        <pc:chgData name="Kati Saarinen" userId="2e5898aa-e253-4f9f-ad56-9f704ced1308" providerId="ADAL" clId="{7F3C5D93-5F91-43DE-BC28-2EFDBCB17965}" dt="2024-08-13T07:20:25.241" v="0" actId="2696"/>
        <pc:sldMkLst>
          <pc:docMk/>
          <pc:sldMk cId="407835929" sldId="1678"/>
        </pc:sldMkLst>
      </pc:sldChg>
      <pc:sldChg chg="add">
        <pc:chgData name="Kati Saarinen" userId="2e5898aa-e253-4f9f-ad56-9f704ced1308" providerId="ADAL" clId="{7F3C5D93-5F91-43DE-BC28-2EFDBCB17965}" dt="2024-08-13T07:25:21.563" v="1"/>
        <pc:sldMkLst>
          <pc:docMk/>
          <pc:sldMk cId="3289315572" sldId="1680"/>
        </pc:sldMkLst>
      </pc:sldChg>
      <pc:sldChg chg="modSp add mod setBg">
        <pc:chgData name="Kati Saarinen" userId="2e5898aa-e253-4f9f-ad56-9f704ced1308" providerId="ADAL" clId="{7F3C5D93-5F91-43DE-BC28-2EFDBCB17965}" dt="2024-08-13T07:27:00.670" v="8" actId="27636"/>
        <pc:sldMkLst>
          <pc:docMk/>
          <pc:sldMk cId="1266047686" sldId="1681"/>
        </pc:sldMkLst>
        <pc:spChg chg="mod">
          <ac:chgData name="Kati Saarinen" userId="2e5898aa-e253-4f9f-ad56-9f704ced1308" providerId="ADAL" clId="{7F3C5D93-5F91-43DE-BC28-2EFDBCB17965}" dt="2024-08-13T07:27:00.670" v="8" actId="27636"/>
          <ac:spMkLst>
            <pc:docMk/>
            <pc:sldMk cId="1266047686" sldId="1681"/>
            <ac:spMk id="2" creationId="{01391388-CF18-7385-948C-5D5DCDBF620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63B781-DF9F-A44F-A41B-A71EF364C4E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7D85A32D-52C8-9447-BAA7-0E0840A86420}">
      <dgm:prSet/>
      <dgm:spPr>
        <a:solidFill>
          <a:srgbClr val="00B050"/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i-FI" baseline="0" dirty="0">
              <a:latin typeface="Arial" panose="020B0604020202020204" pitchFamily="34" charset="0"/>
              <a:cs typeface="Arial" panose="020B0604020202020204" pitchFamily="34" charset="0"/>
            </a:rPr>
            <a:t>Ihmisen toimintaa, jossa luontoa hyödynnetään kestävästi.</a:t>
          </a:r>
          <a:endParaRPr lang="fi-FI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0655F2-6251-5846-8C4B-5574B6D5D226}" type="parTrans" cxnId="{DDB069CB-5B50-284B-9CF5-C75758CC76A3}">
      <dgm:prSet/>
      <dgm:spPr/>
      <dgm:t>
        <a:bodyPr/>
        <a:lstStyle/>
        <a:p>
          <a:endParaRPr lang="fi-FI"/>
        </a:p>
      </dgm:t>
    </dgm:pt>
    <dgm:pt modelId="{DB505DF9-F7C5-8D45-9C28-5475890974F2}" type="sibTrans" cxnId="{DDB069CB-5B50-284B-9CF5-C75758CC76A3}">
      <dgm:prSet/>
      <dgm:spPr/>
      <dgm:t>
        <a:bodyPr/>
        <a:lstStyle/>
        <a:p>
          <a:endParaRPr lang="fi-FI"/>
        </a:p>
      </dgm:t>
    </dgm:pt>
    <dgm:pt modelId="{496F1AAE-421B-2842-BC92-7EA0DE00FD4B}">
      <dgm:prSet/>
      <dgm:spPr>
        <a:solidFill>
          <a:srgbClr val="0070C0"/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i-FI" baseline="0" dirty="0">
              <a:latin typeface="Arial" panose="020B0604020202020204" pitchFamily="34" charset="0"/>
              <a:cs typeface="Arial" panose="020B0604020202020204" pitchFamily="34" charset="0"/>
            </a:rPr>
            <a:t>Kestävän kehityksen avulla tavoitellaan  oikeutta hyvään elämään kaikille, taustoista riippumatta.</a:t>
          </a:r>
          <a:endParaRPr lang="fi-FI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744BB9-2B00-C342-B2FD-DC4C838088D3}" type="parTrans" cxnId="{CE07E2C6-AE4E-1A4B-ACAA-CADEB26D42F5}">
      <dgm:prSet/>
      <dgm:spPr/>
      <dgm:t>
        <a:bodyPr/>
        <a:lstStyle/>
        <a:p>
          <a:endParaRPr lang="fi-FI"/>
        </a:p>
      </dgm:t>
    </dgm:pt>
    <dgm:pt modelId="{455093F9-3920-8C4B-97E7-070A61A43260}" type="sibTrans" cxnId="{CE07E2C6-AE4E-1A4B-ACAA-CADEB26D42F5}">
      <dgm:prSet/>
      <dgm:spPr/>
      <dgm:t>
        <a:bodyPr/>
        <a:lstStyle/>
        <a:p>
          <a:endParaRPr lang="fi-FI"/>
        </a:p>
      </dgm:t>
    </dgm:pt>
    <dgm:pt modelId="{EAABB4A0-772F-AB4F-8075-9DAAC3950E39}">
      <dgm:prSet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i-FI" baseline="0" dirty="0">
              <a:latin typeface="Arial" panose="020B0604020202020204" pitchFamily="34" charset="0"/>
              <a:cs typeface="Arial" panose="020B0604020202020204" pitchFamily="34" charset="0"/>
            </a:rPr>
            <a:t>Turvataan elämän jatkuminen maapallolla tulevaisuudessa.</a:t>
          </a:r>
          <a:endParaRPr lang="fi-FI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908C60-D789-414E-B5BC-CAD19EE79B7B}" type="parTrans" cxnId="{21C106E2-8608-7745-91D4-DC3D835680E2}">
      <dgm:prSet/>
      <dgm:spPr/>
      <dgm:t>
        <a:bodyPr/>
        <a:lstStyle/>
        <a:p>
          <a:endParaRPr lang="fi-FI"/>
        </a:p>
      </dgm:t>
    </dgm:pt>
    <dgm:pt modelId="{39DA969F-ED8C-B34C-889E-B76FE1E683EC}" type="sibTrans" cxnId="{21C106E2-8608-7745-91D4-DC3D835680E2}">
      <dgm:prSet/>
      <dgm:spPr/>
      <dgm:t>
        <a:bodyPr/>
        <a:lstStyle/>
        <a:p>
          <a:endParaRPr lang="fi-FI"/>
        </a:p>
      </dgm:t>
    </dgm:pt>
    <dgm:pt modelId="{633D6CEB-6784-B14B-A224-4E70C795492E}" type="pres">
      <dgm:prSet presAssocID="{0B63B781-DF9F-A44F-A41B-A71EF364C4E7}" presName="diagram" presStyleCnt="0">
        <dgm:presLayoutVars>
          <dgm:dir/>
          <dgm:resizeHandles val="exact"/>
        </dgm:presLayoutVars>
      </dgm:prSet>
      <dgm:spPr/>
    </dgm:pt>
    <dgm:pt modelId="{27D43CE8-CE84-1742-94D0-30F0A29D7FDB}" type="pres">
      <dgm:prSet presAssocID="{7D85A32D-52C8-9447-BAA7-0E0840A86420}" presName="node" presStyleLbl="node1" presStyleIdx="0" presStyleCnt="3">
        <dgm:presLayoutVars>
          <dgm:bulletEnabled val="1"/>
        </dgm:presLayoutVars>
      </dgm:prSet>
      <dgm:spPr/>
    </dgm:pt>
    <dgm:pt modelId="{995541A8-D4C3-0045-9075-FAF79801D5BD}" type="pres">
      <dgm:prSet presAssocID="{DB505DF9-F7C5-8D45-9C28-5475890974F2}" presName="sibTrans" presStyleCnt="0"/>
      <dgm:spPr/>
    </dgm:pt>
    <dgm:pt modelId="{F83BE1D2-5030-BF44-863C-E6316727581B}" type="pres">
      <dgm:prSet presAssocID="{496F1AAE-421B-2842-BC92-7EA0DE00FD4B}" presName="node" presStyleLbl="node1" presStyleIdx="1" presStyleCnt="3">
        <dgm:presLayoutVars>
          <dgm:bulletEnabled val="1"/>
        </dgm:presLayoutVars>
      </dgm:prSet>
      <dgm:spPr/>
    </dgm:pt>
    <dgm:pt modelId="{5B7B8DD4-38BD-5846-A3D2-7F0C4FDC8BD9}" type="pres">
      <dgm:prSet presAssocID="{455093F9-3920-8C4B-97E7-070A61A43260}" presName="sibTrans" presStyleCnt="0"/>
      <dgm:spPr/>
    </dgm:pt>
    <dgm:pt modelId="{716FBFC0-994F-5B44-AFDF-88411515AAAF}" type="pres">
      <dgm:prSet presAssocID="{EAABB4A0-772F-AB4F-8075-9DAAC3950E39}" presName="node" presStyleLbl="node1" presStyleIdx="2" presStyleCnt="3">
        <dgm:presLayoutVars>
          <dgm:bulletEnabled val="1"/>
        </dgm:presLayoutVars>
      </dgm:prSet>
      <dgm:spPr/>
    </dgm:pt>
  </dgm:ptLst>
  <dgm:cxnLst>
    <dgm:cxn modelId="{11809F2D-2B86-E449-A0AD-2429025AD5FC}" type="presOf" srcId="{0B63B781-DF9F-A44F-A41B-A71EF364C4E7}" destId="{633D6CEB-6784-B14B-A224-4E70C795492E}" srcOrd="0" destOrd="0" presId="urn:microsoft.com/office/officeart/2005/8/layout/default"/>
    <dgm:cxn modelId="{6FD0CE56-A48B-F444-84C6-B3D8ED3BE8F3}" type="presOf" srcId="{EAABB4A0-772F-AB4F-8075-9DAAC3950E39}" destId="{716FBFC0-994F-5B44-AFDF-88411515AAAF}" srcOrd="0" destOrd="0" presId="urn:microsoft.com/office/officeart/2005/8/layout/default"/>
    <dgm:cxn modelId="{F6C88AA0-5DD0-D04A-8FD6-D41EE7A1BF8B}" type="presOf" srcId="{496F1AAE-421B-2842-BC92-7EA0DE00FD4B}" destId="{F83BE1D2-5030-BF44-863C-E6316727581B}" srcOrd="0" destOrd="0" presId="urn:microsoft.com/office/officeart/2005/8/layout/default"/>
    <dgm:cxn modelId="{CE07E2C6-AE4E-1A4B-ACAA-CADEB26D42F5}" srcId="{0B63B781-DF9F-A44F-A41B-A71EF364C4E7}" destId="{496F1AAE-421B-2842-BC92-7EA0DE00FD4B}" srcOrd="1" destOrd="0" parTransId="{DB744BB9-2B00-C342-B2FD-DC4C838088D3}" sibTransId="{455093F9-3920-8C4B-97E7-070A61A43260}"/>
    <dgm:cxn modelId="{DDB069CB-5B50-284B-9CF5-C75758CC76A3}" srcId="{0B63B781-DF9F-A44F-A41B-A71EF364C4E7}" destId="{7D85A32D-52C8-9447-BAA7-0E0840A86420}" srcOrd="0" destOrd="0" parTransId="{710655F2-6251-5846-8C4B-5574B6D5D226}" sibTransId="{DB505DF9-F7C5-8D45-9C28-5475890974F2}"/>
    <dgm:cxn modelId="{21C106E2-8608-7745-91D4-DC3D835680E2}" srcId="{0B63B781-DF9F-A44F-A41B-A71EF364C4E7}" destId="{EAABB4A0-772F-AB4F-8075-9DAAC3950E39}" srcOrd="2" destOrd="0" parTransId="{EA908C60-D789-414E-B5BC-CAD19EE79B7B}" sibTransId="{39DA969F-ED8C-B34C-889E-B76FE1E683EC}"/>
    <dgm:cxn modelId="{E1048AEA-BC88-0E4F-BD1E-D50FD28AC122}" type="presOf" srcId="{7D85A32D-52C8-9447-BAA7-0E0840A86420}" destId="{27D43CE8-CE84-1742-94D0-30F0A29D7FDB}" srcOrd="0" destOrd="0" presId="urn:microsoft.com/office/officeart/2005/8/layout/default"/>
    <dgm:cxn modelId="{2A439012-C278-1B4E-9581-6DC1AB2EFF1D}" type="presParOf" srcId="{633D6CEB-6784-B14B-A224-4E70C795492E}" destId="{27D43CE8-CE84-1742-94D0-30F0A29D7FDB}" srcOrd="0" destOrd="0" presId="urn:microsoft.com/office/officeart/2005/8/layout/default"/>
    <dgm:cxn modelId="{E19AB871-4F6F-CF4F-A34B-2289B1206C53}" type="presParOf" srcId="{633D6CEB-6784-B14B-A224-4E70C795492E}" destId="{995541A8-D4C3-0045-9075-FAF79801D5BD}" srcOrd="1" destOrd="0" presId="urn:microsoft.com/office/officeart/2005/8/layout/default"/>
    <dgm:cxn modelId="{72801E9A-7E65-5C43-BA5D-77EBE1BD05B6}" type="presParOf" srcId="{633D6CEB-6784-B14B-A224-4E70C795492E}" destId="{F83BE1D2-5030-BF44-863C-E6316727581B}" srcOrd="2" destOrd="0" presId="urn:microsoft.com/office/officeart/2005/8/layout/default"/>
    <dgm:cxn modelId="{8AECA1BD-F26D-674E-868D-E318807174EF}" type="presParOf" srcId="{633D6CEB-6784-B14B-A224-4E70C795492E}" destId="{5B7B8DD4-38BD-5846-A3D2-7F0C4FDC8BD9}" srcOrd="3" destOrd="0" presId="urn:microsoft.com/office/officeart/2005/8/layout/default"/>
    <dgm:cxn modelId="{63F8F136-66B5-4249-AE95-3EB0A44F7A87}" type="presParOf" srcId="{633D6CEB-6784-B14B-A224-4E70C795492E}" destId="{716FBFC0-994F-5B44-AFDF-88411515AAA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D43CE8-CE84-1742-94D0-30F0A29D7FDB}">
      <dsp:nvSpPr>
        <dsp:cNvPr id="0" name=""/>
        <dsp:cNvSpPr/>
      </dsp:nvSpPr>
      <dsp:spPr>
        <a:xfrm>
          <a:off x="0" y="1178034"/>
          <a:ext cx="3496454" cy="2097872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 baseline="0" dirty="0">
              <a:latin typeface="Arial" panose="020B0604020202020204" pitchFamily="34" charset="0"/>
              <a:cs typeface="Arial" panose="020B0604020202020204" pitchFamily="34" charset="0"/>
            </a:rPr>
            <a:t>Ihmisen toimintaa, jossa luontoa hyödynnetään kestävästi.</a:t>
          </a:r>
          <a:endParaRPr lang="fi-FI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178034"/>
        <a:ext cx="3496454" cy="2097872"/>
      </dsp:txXfrm>
    </dsp:sp>
    <dsp:sp modelId="{F83BE1D2-5030-BF44-863C-E6316727581B}">
      <dsp:nvSpPr>
        <dsp:cNvPr id="0" name=""/>
        <dsp:cNvSpPr/>
      </dsp:nvSpPr>
      <dsp:spPr>
        <a:xfrm>
          <a:off x="3846099" y="1178034"/>
          <a:ext cx="3496454" cy="2097872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 baseline="0" dirty="0">
              <a:latin typeface="Arial" panose="020B0604020202020204" pitchFamily="34" charset="0"/>
              <a:cs typeface="Arial" panose="020B0604020202020204" pitchFamily="34" charset="0"/>
            </a:rPr>
            <a:t>Kestävän kehityksen avulla tavoitellaan  oikeutta hyvään elämään kaikille, taustoista riippumatta.</a:t>
          </a:r>
          <a:endParaRPr lang="fi-FI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46099" y="1178034"/>
        <a:ext cx="3496454" cy="2097872"/>
      </dsp:txXfrm>
    </dsp:sp>
    <dsp:sp modelId="{716FBFC0-994F-5B44-AFDF-88411515AAAF}">
      <dsp:nvSpPr>
        <dsp:cNvPr id="0" name=""/>
        <dsp:cNvSpPr/>
      </dsp:nvSpPr>
      <dsp:spPr>
        <a:xfrm>
          <a:off x="7692198" y="1178034"/>
          <a:ext cx="3496454" cy="20978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 baseline="0" dirty="0">
              <a:latin typeface="Arial" panose="020B0604020202020204" pitchFamily="34" charset="0"/>
              <a:cs typeface="Arial" panose="020B0604020202020204" pitchFamily="34" charset="0"/>
            </a:rPr>
            <a:t>Turvataan elämän jatkuminen maapallolla tulevaisuudessa.</a:t>
          </a:r>
          <a:endParaRPr lang="fi-FI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92198" y="1178034"/>
        <a:ext cx="3496454" cy="20978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CB099-149F-4B2E-9DEE-570B08A6A5E1}" type="datetimeFigureOut">
              <a:rPr lang="fi-FI" smtClean="0"/>
              <a:t>13.8.2024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B9C27-28C5-4F00-8271-1182C7AF2C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2309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keke.bc.fi/Kestava-kehitys/suomi/ekologine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eke.bc.fi/Kestava-kehitys/suomi/sosiaaline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eke.bc.fi/Kestava-kehitys/suomi/kulttuurinen/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18 tuntia lähiopetusta, jaettu kolmeen aihealueeseen. Jokaisessa 6 h opetusta. Yhden oppituntijakson pituus on 2 h. Tunneilla tehdään tehtäviä, joiden perusteella tapahtuu arviointi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36D51-36CE-4CD4-A753-B3178D82F217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382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3D820-C522-D244-862A-7B56BA38A7B4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195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Kestävän kehityksen ja kestävyyden malleja on useita. Niissä yhteistä on eri osa-alueiden linkittyminen toisiinsa. Kaikki osa-alueet tulee olla tasapainossa toistensa kanssa. Nykyisin kritiikkiä, että ekologista kestävyyttä ei painoteta tarpeeksi. Lähde: https://blogs.helsinki.fi/kestavyyspankki/erilaiset-kestavan-kehityksen-mallit/</a:t>
            </a:r>
          </a:p>
          <a:p>
            <a:endParaRPr lang="fi-FI"/>
          </a:p>
          <a:p>
            <a:endParaRPr lang="fi-FI"/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36D51-36CE-4CD4-A753-B3178D82F217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53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LUE LISÄÄ EKOLOGISESTA KESTÄVYYDESTÄ: 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https://keke.bc.fi/Kestava-kehitys/suomi/ekologinen/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LUE LISÄÄ EKOLOGISESTA KESTÄVYYDESTÄ: 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https://keke.bc.fi/Kestava-kehitys/suomi/ekologinen/</a:t>
            </a: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B9C27-28C5-4F00-8271-1182C7AF2C5B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5416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36D51-36CE-4CD4-A753-B3178D82F217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960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LUE LISÄÄ SOSIAALISESTA JA KULTTUURISESTA KESTÄVYYDESTÄ: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https://keke.bc.fi/Kestava-kehitys/suomi/sosiaalinen/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https://keke.bc.fi/Kestava-kehitys/suomi/kulttuurinen/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B9C27-28C5-4F00-8271-1182C7AF2C5B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3376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Osa </a:t>
            </a:r>
            <a:r>
              <a:rPr lang="fi-FI" err="1"/>
              <a:t>Omnnian</a:t>
            </a:r>
            <a:r>
              <a:rPr lang="fi-FI"/>
              <a:t> strategiaa eli tavoitetta. Näkyy kestävän kehityksen kaikki osa-alueet.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36D51-36CE-4CD4-A753-B3178D82F217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037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36D51-36CE-4CD4-A753-B3178D82F217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788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Kansainväliset kestävän kehityksen tavoitteet Agenda 2030. 17 tavoitetta. </a:t>
            </a:r>
            <a:r>
              <a:rPr lang="fi-FI" sz="1200"/>
              <a:t>Nämä tavoitteet ovat universaaleja eli kuuluvat meille kaikille:</a:t>
            </a:r>
            <a:br>
              <a:rPr lang="fi-FI" sz="1200"/>
            </a:br>
            <a:r>
              <a:rPr lang="fi-FI" sz="1200"/>
              <a:t>valtioille, kunnille, yrityksille, kouluille, sinulle ja minulle.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36D51-36CE-4CD4-A753-B3178D82F217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680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Yhteiskuntasitoumus </a:t>
            </a:r>
            <a:r>
              <a:rPr lang="fi-FI" err="1"/>
              <a:t>vs</a:t>
            </a:r>
            <a:r>
              <a:rPr lang="fi-FI"/>
              <a:t> Agenda 2030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36D51-36CE-4CD4-A753-B3178D82F217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453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3" cy="6878004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CB315EAA-05A7-4EA8-B3AE-2C0FA5543D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2501" y="6032725"/>
            <a:ext cx="2152929" cy="6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9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_kuvalla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2624" y="-17996"/>
            <a:ext cx="3476090" cy="6875991"/>
          </a:xfrm>
          <a:prstGeom prst="rect">
            <a:avLst/>
          </a:prstGeom>
        </p:spPr>
      </p:pic>
      <p:sp>
        <p:nvSpPr>
          <p:cNvPr id="11" name="Suorakulmio 4"/>
          <p:cNvSpPr/>
          <p:nvPr userDrawn="1"/>
        </p:nvSpPr>
        <p:spPr>
          <a:xfrm>
            <a:off x="361200" y="363526"/>
            <a:ext cx="11469600" cy="6132524"/>
          </a:xfrm>
          <a:prstGeom prst="rect">
            <a:avLst/>
          </a:prstGeom>
          <a:noFill/>
          <a:ln w="88900" cmpd="sng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Georgia"/>
            </a:endParaRPr>
          </a:p>
        </p:txBody>
      </p:sp>
      <p:sp>
        <p:nvSpPr>
          <p:cNvPr id="12" name="Date Placeholder 2"/>
          <p:cNvSpPr txBox="1">
            <a:spLocks/>
          </p:cNvSpPr>
          <p:nvPr userDrawn="1"/>
        </p:nvSpPr>
        <p:spPr>
          <a:xfrm>
            <a:off x="11542960" y="-3765"/>
            <a:ext cx="516473" cy="31574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9D6348-BD6D-40AE-95AF-A7E9A2621983}" type="slidenum">
              <a:rPr lang="fi-FI" sz="900" smtClean="0">
                <a:latin typeface="+mn-lt"/>
              </a:rPr>
              <a:pPr algn="ctr"/>
              <a:t>‹#›</a:t>
            </a:fld>
            <a:endParaRPr lang="en-US" sz="900">
              <a:latin typeface="+mn-lt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20688" y="911183"/>
            <a:ext cx="7109855" cy="92333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kern="1300" cap="all" spc="300" baseline="0">
                <a:latin typeface="Arial Black"/>
                <a:cs typeface="Arial Black"/>
              </a:defRPr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15" name="Tekstin paikkamerkki 3"/>
          <p:cNvSpPr>
            <a:spLocks noGrp="1"/>
          </p:cNvSpPr>
          <p:nvPr>
            <p:ph type="body" sz="quarter" idx="12" hasCustomPrompt="1"/>
          </p:nvPr>
        </p:nvSpPr>
        <p:spPr>
          <a:xfrm>
            <a:off x="721294" y="1956647"/>
            <a:ext cx="7109249" cy="4067164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000" baseline="0">
                <a:latin typeface="+mn-lt"/>
              </a:defRPr>
            </a:lvl1pPr>
            <a:lvl2pPr marL="742950" indent="-3600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000" baseline="0">
                <a:latin typeface="+mn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aseline="0"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/>
            </a:lvl4pPr>
            <a:lvl5pPr marL="2057400" indent="-228600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1"/>
          </p:nvPr>
        </p:nvSpPr>
        <p:spPr>
          <a:xfrm>
            <a:off x="246312" y="6547600"/>
            <a:ext cx="1443025" cy="31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fld id="{5AF8F3B0-6424-4CC7-AD02-FD04C30E00E7}" type="datetime1">
              <a:rPr lang="fi-FI" smtClean="0"/>
              <a:pPr/>
              <a:t>13.8.2024</a:t>
            </a:fld>
            <a:endParaRPr lang="en-US"/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783020" y="6547600"/>
            <a:ext cx="4114800" cy="31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937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sältösivu_kuvalla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2624" y="-17994"/>
            <a:ext cx="3476088" cy="6875987"/>
          </a:xfrm>
          <a:prstGeom prst="rect">
            <a:avLst/>
          </a:prstGeom>
        </p:spPr>
      </p:pic>
      <p:sp>
        <p:nvSpPr>
          <p:cNvPr id="11" name="Suorakulmio 4"/>
          <p:cNvSpPr/>
          <p:nvPr userDrawn="1"/>
        </p:nvSpPr>
        <p:spPr>
          <a:xfrm>
            <a:off x="361200" y="363526"/>
            <a:ext cx="11469600" cy="6132524"/>
          </a:xfrm>
          <a:prstGeom prst="rect">
            <a:avLst/>
          </a:prstGeom>
          <a:noFill/>
          <a:ln w="88900" cmpd="sng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Georgia"/>
            </a:endParaRPr>
          </a:p>
        </p:txBody>
      </p:sp>
      <p:sp>
        <p:nvSpPr>
          <p:cNvPr id="12" name="Date Placeholder 2"/>
          <p:cNvSpPr txBox="1">
            <a:spLocks/>
          </p:cNvSpPr>
          <p:nvPr userDrawn="1"/>
        </p:nvSpPr>
        <p:spPr>
          <a:xfrm>
            <a:off x="11542960" y="-3765"/>
            <a:ext cx="516473" cy="31574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9D6348-BD6D-40AE-95AF-A7E9A2621983}" type="slidenum">
              <a:rPr lang="fi-FI" sz="900" smtClean="0">
                <a:latin typeface="+mn-lt"/>
              </a:rPr>
              <a:pPr algn="ctr"/>
              <a:t>‹#›</a:t>
            </a:fld>
            <a:endParaRPr lang="en-US" sz="900">
              <a:latin typeface="+mn-lt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20688" y="911183"/>
            <a:ext cx="7109855" cy="92333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kern="1300" cap="all" spc="300" baseline="0">
                <a:latin typeface="Arial Black"/>
                <a:cs typeface="Arial Black"/>
              </a:defRPr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15" name="Tekstin paikkamerkki 3"/>
          <p:cNvSpPr>
            <a:spLocks noGrp="1"/>
          </p:cNvSpPr>
          <p:nvPr>
            <p:ph type="body" sz="quarter" idx="12" hasCustomPrompt="1"/>
          </p:nvPr>
        </p:nvSpPr>
        <p:spPr>
          <a:xfrm>
            <a:off x="721294" y="1956647"/>
            <a:ext cx="7109249" cy="4067164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000" baseline="0">
                <a:latin typeface="+mn-lt"/>
              </a:defRPr>
            </a:lvl1pPr>
            <a:lvl2pPr marL="742950" indent="-3600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000" baseline="0">
                <a:latin typeface="+mn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aseline="0"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/>
            </a:lvl4pPr>
            <a:lvl5pPr marL="2057400" indent="-228600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1"/>
          </p:nvPr>
        </p:nvSpPr>
        <p:spPr>
          <a:xfrm>
            <a:off x="246312" y="6547600"/>
            <a:ext cx="1443025" cy="31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fld id="{5AF8F3B0-6424-4CC7-AD02-FD04C30E00E7}" type="datetime1">
              <a:rPr lang="fi-FI" smtClean="0"/>
              <a:pPr/>
              <a:t>13.8.2024</a:t>
            </a:fld>
            <a:endParaRPr lang="en-US"/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783020" y="6547600"/>
            <a:ext cx="4114800" cy="31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758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_tiilen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800">
                <a:latin typeface="Georgia"/>
              </a:rPr>
              <a:t> </a:t>
            </a:r>
          </a:p>
        </p:txBody>
      </p:sp>
      <p:sp>
        <p:nvSpPr>
          <p:cNvPr id="9" name="Suorakulmio 8"/>
          <p:cNvSpPr/>
          <p:nvPr userDrawn="1"/>
        </p:nvSpPr>
        <p:spPr>
          <a:xfrm>
            <a:off x="181200" y="180000"/>
            <a:ext cx="11829600" cy="649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800">
                <a:latin typeface="Georgia"/>
              </a:rPr>
              <a:t>   </a:t>
            </a:r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47" y="6281896"/>
            <a:ext cx="815569" cy="27631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20688" y="911183"/>
            <a:ext cx="10822272" cy="92333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kern="1300" cap="all" spc="300" baseline="0">
                <a:latin typeface="Arial Black"/>
                <a:cs typeface="Arial Black"/>
              </a:defRPr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15" name="Tekstin paikkamerkki 3"/>
          <p:cNvSpPr>
            <a:spLocks noGrp="1"/>
          </p:cNvSpPr>
          <p:nvPr>
            <p:ph type="body" sz="quarter" idx="12" hasCustomPrompt="1"/>
          </p:nvPr>
        </p:nvSpPr>
        <p:spPr>
          <a:xfrm>
            <a:off x="721294" y="1956647"/>
            <a:ext cx="10821666" cy="4067164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000" baseline="0">
                <a:latin typeface="+mn-lt"/>
              </a:defRPr>
            </a:lvl1pPr>
            <a:lvl2pPr marL="742950" indent="-3600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000" baseline="0">
                <a:latin typeface="+mn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aseline="0"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/>
            </a:lvl4pPr>
            <a:lvl5pPr marL="2057400" indent="-228600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1" name="Date Placeholder 2"/>
          <p:cNvSpPr txBox="1">
            <a:spLocks/>
          </p:cNvSpPr>
          <p:nvPr userDrawn="1"/>
        </p:nvSpPr>
        <p:spPr>
          <a:xfrm>
            <a:off x="11495335" y="186735"/>
            <a:ext cx="516473" cy="31574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9D6348-BD6D-40AE-95AF-A7E9A2621983}" type="slidenum">
              <a:rPr lang="fi-FI" sz="900" smtClean="0">
                <a:latin typeface="+mn-lt"/>
              </a:rPr>
              <a:pPr algn="ctr"/>
              <a:t>‹#›</a:t>
            </a:fld>
            <a:endParaRPr lang="en-US" sz="900">
              <a:latin typeface="+mn-lt"/>
            </a:endParaRP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1"/>
          </p:nvPr>
        </p:nvSpPr>
        <p:spPr>
          <a:xfrm>
            <a:off x="181122" y="6367600"/>
            <a:ext cx="1443025" cy="31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fld id="{5AF8F3B0-6424-4CC7-AD02-FD04C30E00E7}" type="datetime1">
              <a:rPr lang="fi-FI" smtClean="0"/>
              <a:pPr/>
              <a:t>13.8.2024</a:t>
            </a:fld>
            <a:endParaRPr lang="en-US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717830" y="6367600"/>
            <a:ext cx="4114800" cy="31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276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_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800">
                <a:latin typeface="Georgia"/>
              </a:rPr>
              <a:t> </a:t>
            </a:r>
          </a:p>
        </p:txBody>
      </p:sp>
      <p:sp>
        <p:nvSpPr>
          <p:cNvPr id="9" name="Suorakulmio 8"/>
          <p:cNvSpPr/>
          <p:nvPr userDrawn="1"/>
        </p:nvSpPr>
        <p:spPr>
          <a:xfrm>
            <a:off x="181200" y="180000"/>
            <a:ext cx="11829600" cy="649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800">
                <a:latin typeface="Georgia"/>
              </a:rPr>
              <a:t>   </a:t>
            </a:r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47" y="6281896"/>
            <a:ext cx="815569" cy="27631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20688" y="911183"/>
            <a:ext cx="10822272" cy="92333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kern="1300" cap="all" spc="300" baseline="0">
                <a:latin typeface="Arial Black"/>
                <a:cs typeface="Arial Black"/>
              </a:defRPr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15" name="Tekstin paikkamerkki 3"/>
          <p:cNvSpPr>
            <a:spLocks noGrp="1"/>
          </p:cNvSpPr>
          <p:nvPr>
            <p:ph type="body" sz="quarter" idx="12" hasCustomPrompt="1"/>
          </p:nvPr>
        </p:nvSpPr>
        <p:spPr>
          <a:xfrm>
            <a:off x="721294" y="1956647"/>
            <a:ext cx="10821666" cy="4067164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000" baseline="0">
                <a:latin typeface="+mn-lt"/>
              </a:defRPr>
            </a:lvl1pPr>
            <a:lvl2pPr marL="742950" indent="-3600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000" baseline="0">
                <a:latin typeface="+mn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aseline="0"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/>
            </a:lvl4pPr>
            <a:lvl5pPr marL="2057400" indent="-228600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1" name="Date Placeholder 2"/>
          <p:cNvSpPr txBox="1">
            <a:spLocks/>
          </p:cNvSpPr>
          <p:nvPr userDrawn="1"/>
        </p:nvSpPr>
        <p:spPr>
          <a:xfrm>
            <a:off x="11495335" y="186735"/>
            <a:ext cx="516473" cy="31574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9D6348-BD6D-40AE-95AF-A7E9A2621983}" type="slidenum">
              <a:rPr lang="fi-FI" sz="900" smtClean="0">
                <a:latin typeface="+mn-lt"/>
              </a:rPr>
              <a:pPr algn="ctr"/>
              <a:t>‹#›</a:t>
            </a:fld>
            <a:endParaRPr lang="en-US" sz="900">
              <a:latin typeface="+mn-lt"/>
            </a:endParaRP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1"/>
          </p:nvPr>
        </p:nvSpPr>
        <p:spPr>
          <a:xfrm>
            <a:off x="181122" y="6367600"/>
            <a:ext cx="1443025" cy="31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fld id="{5AF8F3B0-6424-4CC7-AD02-FD04C30E00E7}" type="datetime1">
              <a:rPr lang="fi-FI" smtClean="0"/>
              <a:pPr/>
              <a:t>13.8.2024</a:t>
            </a:fld>
            <a:endParaRPr lang="en-US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717830" y="6367600"/>
            <a:ext cx="4114800" cy="31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31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_mint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3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800">
                <a:latin typeface="Georgia"/>
              </a:rPr>
              <a:t> </a:t>
            </a:r>
          </a:p>
        </p:txBody>
      </p:sp>
      <p:sp>
        <p:nvSpPr>
          <p:cNvPr id="9" name="Suorakulmio 8"/>
          <p:cNvSpPr/>
          <p:nvPr userDrawn="1"/>
        </p:nvSpPr>
        <p:spPr>
          <a:xfrm>
            <a:off x="181200" y="180000"/>
            <a:ext cx="11829600" cy="649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800">
                <a:latin typeface="Georgia"/>
              </a:rPr>
              <a:t>   </a:t>
            </a:r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47" y="6281896"/>
            <a:ext cx="815569" cy="27631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20688" y="911183"/>
            <a:ext cx="10822272" cy="92333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kern="1300" cap="all" spc="300" baseline="0">
                <a:latin typeface="Arial Black"/>
                <a:cs typeface="Arial Black"/>
              </a:defRPr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15" name="Tekstin paikkamerkki 3"/>
          <p:cNvSpPr>
            <a:spLocks noGrp="1"/>
          </p:cNvSpPr>
          <p:nvPr>
            <p:ph type="body" sz="quarter" idx="12" hasCustomPrompt="1"/>
          </p:nvPr>
        </p:nvSpPr>
        <p:spPr>
          <a:xfrm>
            <a:off x="721294" y="1956647"/>
            <a:ext cx="10821666" cy="4067164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000" baseline="0">
                <a:latin typeface="+mn-lt"/>
              </a:defRPr>
            </a:lvl1pPr>
            <a:lvl2pPr marL="742950" indent="-3600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000" baseline="0">
                <a:latin typeface="+mn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aseline="0"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/>
            </a:lvl4pPr>
            <a:lvl5pPr marL="2057400" indent="-228600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1" name="Date Placeholder 2"/>
          <p:cNvSpPr txBox="1">
            <a:spLocks/>
          </p:cNvSpPr>
          <p:nvPr userDrawn="1"/>
        </p:nvSpPr>
        <p:spPr>
          <a:xfrm>
            <a:off x="11495335" y="186735"/>
            <a:ext cx="516473" cy="31574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9D6348-BD6D-40AE-95AF-A7E9A2621983}" type="slidenum">
              <a:rPr lang="fi-FI" sz="900" smtClean="0">
                <a:latin typeface="+mn-lt"/>
              </a:rPr>
              <a:pPr algn="ctr"/>
              <a:t>‹#›</a:t>
            </a:fld>
            <a:endParaRPr lang="en-US" sz="900">
              <a:latin typeface="+mn-lt"/>
            </a:endParaRP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1"/>
          </p:nvPr>
        </p:nvSpPr>
        <p:spPr>
          <a:xfrm>
            <a:off x="181122" y="6367600"/>
            <a:ext cx="1443025" cy="31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fld id="{5AF8F3B0-6424-4CC7-AD02-FD04C30E00E7}" type="datetime1">
              <a:rPr lang="fi-FI" smtClean="0"/>
              <a:pPr/>
              <a:t>13.8.2024</a:t>
            </a:fld>
            <a:endParaRPr lang="en-US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717830" y="6367600"/>
            <a:ext cx="4114800" cy="31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282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36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720720" y="911160"/>
            <a:ext cx="7109640" cy="9230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subTitle"/>
          </p:nvPr>
        </p:nvSpPr>
        <p:spPr>
          <a:xfrm>
            <a:off x="721440" y="1956600"/>
            <a:ext cx="7108920" cy="4066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i-FI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4897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B7C766-C3A5-4120-9B0D-37F1F03BF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1FD3BF-AB01-4ED3-BE46-C4B061701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123C42E-60AF-4ACD-891E-FB4203286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FD218-FF80-44BA-BA33-6630D859C4B2}" type="datetimeFigureOut">
              <a:rPr lang="fi-FI" smtClean="0"/>
              <a:t>13.8.2024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5765E60-62D2-4205-90D2-82FE98E8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A374FDC-D5E2-4B61-83E3-EDAE7FE11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61D7-E346-4F3D-9223-AF5C7A8F24D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3143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raina otsikol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" y="732160"/>
            <a:ext cx="12189812" cy="180441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" y="3124200"/>
            <a:ext cx="12192000" cy="215265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4000" kern="1300" cap="all" spc="500" baseline="0">
                <a:latin typeface="Arial Black"/>
                <a:cs typeface="Arial Black"/>
              </a:defRPr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5" name="Date Placeholder 2"/>
          <p:cNvSpPr txBox="1">
            <a:spLocks/>
          </p:cNvSpPr>
          <p:nvPr userDrawn="1"/>
        </p:nvSpPr>
        <p:spPr>
          <a:xfrm>
            <a:off x="11542960" y="-3765"/>
            <a:ext cx="516473" cy="31574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9D6348-BD6D-40AE-95AF-A7E9A2621983}" type="slidenum">
              <a:rPr lang="fi-FI" sz="900" smtClean="0">
                <a:latin typeface="+mn-lt"/>
              </a:rPr>
              <a:pPr algn="ctr"/>
              <a:t>‹#›</a:t>
            </a:fld>
            <a:endParaRPr lang="en-US" sz="900">
              <a:latin typeface="+mn-lt"/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1"/>
          </p:nvPr>
        </p:nvSpPr>
        <p:spPr>
          <a:xfrm>
            <a:off x="246312" y="6547600"/>
            <a:ext cx="1443025" cy="31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fld id="{5AF8F3B0-6424-4CC7-AD02-FD04C30E00E7}" type="datetime1">
              <a:rPr lang="fi-FI" smtClean="0"/>
              <a:pPr/>
              <a:t>13.8.2024</a:t>
            </a:fld>
            <a:endParaRPr lang="en-US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783020" y="6547600"/>
            <a:ext cx="4114800" cy="31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6ED332CF-6C1C-4FB8-BD7A-758772C403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2501" y="6032725"/>
            <a:ext cx="2152929" cy="6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raina otsikoll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311977"/>
            <a:ext cx="12192003" cy="3619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" y="4247220"/>
            <a:ext cx="12192000" cy="204880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4000" kern="1300" cap="all" spc="500" baseline="0">
                <a:latin typeface="Arial Black"/>
                <a:cs typeface="Arial Black"/>
              </a:defRPr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5" name="Date Placeholder 2"/>
          <p:cNvSpPr txBox="1">
            <a:spLocks/>
          </p:cNvSpPr>
          <p:nvPr userDrawn="1"/>
        </p:nvSpPr>
        <p:spPr>
          <a:xfrm>
            <a:off x="11542960" y="-3765"/>
            <a:ext cx="516473" cy="31574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9D6348-BD6D-40AE-95AF-A7E9A2621983}" type="slidenum">
              <a:rPr lang="fi-FI" sz="900" smtClean="0">
                <a:latin typeface="+mn-lt"/>
              </a:rPr>
              <a:pPr algn="ctr"/>
              <a:t>‹#›</a:t>
            </a:fld>
            <a:endParaRPr lang="en-US" sz="900">
              <a:latin typeface="+mn-lt"/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1"/>
          </p:nvPr>
        </p:nvSpPr>
        <p:spPr>
          <a:xfrm>
            <a:off x="246312" y="6547600"/>
            <a:ext cx="1443025" cy="31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fld id="{5AF8F3B0-6424-4CC7-AD02-FD04C30E00E7}" type="datetime1">
              <a:rPr lang="fi-FI" smtClean="0"/>
              <a:pPr/>
              <a:t>13.8.2024</a:t>
            </a:fld>
            <a:endParaRPr lang="en-US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783020" y="6547600"/>
            <a:ext cx="4114800" cy="31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C719E6C9-F536-4D6A-ABAB-A7CFA0EC85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2501" y="6032725"/>
            <a:ext cx="2152929" cy="6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5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_tiilen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800">
                <a:latin typeface="Georgia"/>
              </a:rPr>
              <a:t> </a:t>
            </a:r>
          </a:p>
        </p:txBody>
      </p:sp>
      <p:sp>
        <p:nvSpPr>
          <p:cNvPr id="8" name="Suorakulmio 7"/>
          <p:cNvSpPr/>
          <p:nvPr/>
        </p:nvSpPr>
        <p:spPr>
          <a:xfrm>
            <a:off x="181200" y="180000"/>
            <a:ext cx="11829600" cy="649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800">
                <a:latin typeface="Georgia"/>
              </a:rPr>
              <a:t>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1122" y="2670561"/>
            <a:ext cx="11829678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4000" kern="1300" cap="all" spc="500" baseline="0">
                <a:latin typeface="Arial Black"/>
                <a:cs typeface="Arial Black"/>
              </a:defRPr>
            </a:lvl1pPr>
          </a:lstStyle>
          <a:p>
            <a:r>
              <a:rPr lang="fi-FI"/>
              <a:t>VÄLIOTSIKKO</a:t>
            </a:r>
            <a:endParaRPr lang="en-US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47" y="6281896"/>
            <a:ext cx="815569" cy="276313"/>
          </a:xfrm>
          <a:prstGeom prst="rect">
            <a:avLst/>
          </a:prstGeom>
        </p:spPr>
      </p:pic>
      <p:sp>
        <p:nvSpPr>
          <p:cNvPr id="11" name="Date Placeholder 2"/>
          <p:cNvSpPr txBox="1">
            <a:spLocks/>
          </p:cNvSpPr>
          <p:nvPr userDrawn="1"/>
        </p:nvSpPr>
        <p:spPr>
          <a:xfrm>
            <a:off x="11495335" y="186735"/>
            <a:ext cx="516473" cy="31574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9D6348-BD6D-40AE-95AF-A7E9A2621983}" type="slidenum">
              <a:rPr lang="fi-FI" sz="900" smtClean="0">
                <a:latin typeface="+mn-lt"/>
              </a:rPr>
              <a:pPr algn="ctr"/>
              <a:t>‹#›</a:t>
            </a:fld>
            <a:endParaRPr lang="en-US" sz="900">
              <a:latin typeface="+mn-lt"/>
            </a:endParaRP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1"/>
          </p:nvPr>
        </p:nvSpPr>
        <p:spPr>
          <a:xfrm>
            <a:off x="181122" y="6367600"/>
            <a:ext cx="1443025" cy="31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fld id="{5AF8F3B0-6424-4CC7-AD02-FD04C30E00E7}" type="datetime1">
              <a:rPr lang="fi-FI" smtClean="0"/>
              <a:pPr/>
              <a:t>13.8.2024</a:t>
            </a:fld>
            <a:endParaRPr lang="en-US"/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717830" y="6367600"/>
            <a:ext cx="4114800" cy="31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85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_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800">
                <a:latin typeface="Georgia"/>
              </a:rPr>
              <a:t> </a:t>
            </a:r>
          </a:p>
        </p:txBody>
      </p:sp>
      <p:sp>
        <p:nvSpPr>
          <p:cNvPr id="8" name="Suorakulmio 7"/>
          <p:cNvSpPr/>
          <p:nvPr/>
        </p:nvSpPr>
        <p:spPr>
          <a:xfrm>
            <a:off x="181200" y="180000"/>
            <a:ext cx="11829600" cy="649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800">
                <a:latin typeface="Georgia"/>
              </a:rPr>
              <a:t>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1122" y="2670561"/>
            <a:ext cx="11829678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4000" kern="1300" cap="all" spc="500" baseline="0">
                <a:latin typeface="Arial Black"/>
                <a:cs typeface="Arial Black"/>
              </a:defRPr>
            </a:lvl1pPr>
          </a:lstStyle>
          <a:p>
            <a:r>
              <a:rPr lang="fi-FI"/>
              <a:t>VÄLIOTSIKKO</a:t>
            </a:r>
            <a:endParaRPr lang="en-US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47" y="6281896"/>
            <a:ext cx="815569" cy="276313"/>
          </a:xfrm>
          <a:prstGeom prst="rect">
            <a:avLst/>
          </a:prstGeom>
        </p:spPr>
      </p:pic>
      <p:sp>
        <p:nvSpPr>
          <p:cNvPr id="11" name="Date Placeholder 2"/>
          <p:cNvSpPr txBox="1">
            <a:spLocks/>
          </p:cNvSpPr>
          <p:nvPr userDrawn="1"/>
        </p:nvSpPr>
        <p:spPr>
          <a:xfrm>
            <a:off x="11495335" y="186735"/>
            <a:ext cx="516473" cy="31574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9D6348-BD6D-40AE-95AF-A7E9A2621983}" type="slidenum">
              <a:rPr lang="fi-FI" sz="900" smtClean="0">
                <a:latin typeface="+mn-lt"/>
              </a:rPr>
              <a:pPr algn="ctr"/>
              <a:t>‹#›</a:t>
            </a:fld>
            <a:endParaRPr lang="en-US" sz="900">
              <a:latin typeface="+mn-lt"/>
            </a:endParaRP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1"/>
          </p:nvPr>
        </p:nvSpPr>
        <p:spPr>
          <a:xfrm>
            <a:off x="181122" y="6367600"/>
            <a:ext cx="1443025" cy="31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fld id="{5AF8F3B0-6424-4CC7-AD02-FD04C30E00E7}" type="datetime1">
              <a:rPr lang="fi-FI" smtClean="0"/>
              <a:pPr/>
              <a:t>13.8.2024</a:t>
            </a:fld>
            <a:endParaRPr lang="en-US"/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717830" y="6367600"/>
            <a:ext cx="4114800" cy="31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072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_mint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3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800">
                <a:latin typeface="Georgia"/>
              </a:rPr>
              <a:t> 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181200" y="180000"/>
            <a:ext cx="11829600" cy="649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800">
                <a:latin typeface="Georgia"/>
              </a:rPr>
              <a:t>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1122" y="2670561"/>
            <a:ext cx="11829678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4000" kern="1300" cap="all" spc="500" baseline="0">
                <a:latin typeface="Arial Black"/>
                <a:cs typeface="Arial Black"/>
              </a:defRPr>
            </a:lvl1pPr>
          </a:lstStyle>
          <a:p>
            <a:r>
              <a:rPr lang="fi-FI"/>
              <a:t>VÄLIOTSIKKO</a:t>
            </a:r>
            <a:endParaRPr lang="en-US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47" y="6281896"/>
            <a:ext cx="815569" cy="276313"/>
          </a:xfrm>
          <a:prstGeom prst="rect">
            <a:avLst/>
          </a:prstGeom>
        </p:spPr>
      </p:pic>
      <p:sp>
        <p:nvSpPr>
          <p:cNvPr id="11" name="Date Placeholder 2"/>
          <p:cNvSpPr txBox="1">
            <a:spLocks/>
          </p:cNvSpPr>
          <p:nvPr userDrawn="1"/>
        </p:nvSpPr>
        <p:spPr>
          <a:xfrm>
            <a:off x="11495335" y="186735"/>
            <a:ext cx="516473" cy="31574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9D6348-BD6D-40AE-95AF-A7E9A2621983}" type="slidenum">
              <a:rPr lang="fi-FI" sz="900" smtClean="0">
                <a:latin typeface="+mn-lt"/>
              </a:rPr>
              <a:pPr algn="ctr"/>
              <a:t>‹#›</a:t>
            </a:fld>
            <a:endParaRPr lang="en-US" sz="900">
              <a:latin typeface="+mn-lt"/>
            </a:endParaRP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1"/>
          </p:nvPr>
        </p:nvSpPr>
        <p:spPr>
          <a:xfrm>
            <a:off x="181122" y="6367600"/>
            <a:ext cx="1443025" cy="31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fld id="{5AF8F3B0-6424-4CC7-AD02-FD04C30E00E7}" type="datetime1">
              <a:rPr lang="fi-FI" smtClean="0"/>
              <a:pPr/>
              <a:t>13.8.2024</a:t>
            </a:fld>
            <a:endParaRPr lang="en-US"/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717830" y="6367600"/>
            <a:ext cx="4114800" cy="31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954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4"/>
          <p:cNvSpPr/>
          <p:nvPr userDrawn="1"/>
        </p:nvSpPr>
        <p:spPr>
          <a:xfrm>
            <a:off x="361200" y="363526"/>
            <a:ext cx="11469600" cy="6132524"/>
          </a:xfrm>
          <a:prstGeom prst="rect">
            <a:avLst/>
          </a:prstGeom>
          <a:noFill/>
          <a:ln w="88900" cmpd="sng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Georgia"/>
            </a:endParaRPr>
          </a:p>
        </p:txBody>
      </p:sp>
      <p:sp>
        <p:nvSpPr>
          <p:cNvPr id="12" name="Date Placeholder 2"/>
          <p:cNvSpPr txBox="1">
            <a:spLocks/>
          </p:cNvSpPr>
          <p:nvPr userDrawn="1"/>
        </p:nvSpPr>
        <p:spPr>
          <a:xfrm>
            <a:off x="11542960" y="-3765"/>
            <a:ext cx="516473" cy="31574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9D6348-BD6D-40AE-95AF-A7E9A2621983}" type="slidenum">
              <a:rPr lang="fi-FI" sz="900" smtClean="0">
                <a:latin typeface="+mn-lt"/>
              </a:rPr>
              <a:pPr algn="ctr"/>
              <a:t>‹#›</a:t>
            </a:fld>
            <a:endParaRPr lang="en-US" sz="900">
              <a:latin typeface="+mn-lt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20688" y="911183"/>
            <a:ext cx="10822272" cy="92333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kern="1300" cap="all" spc="300" baseline="0">
                <a:latin typeface="Arial Black"/>
                <a:cs typeface="Arial Black"/>
              </a:defRPr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15" name="Tekstin paikkamerkki 3"/>
          <p:cNvSpPr>
            <a:spLocks noGrp="1"/>
          </p:cNvSpPr>
          <p:nvPr>
            <p:ph type="body" sz="quarter" idx="12" hasCustomPrompt="1"/>
          </p:nvPr>
        </p:nvSpPr>
        <p:spPr>
          <a:xfrm>
            <a:off x="721294" y="1956647"/>
            <a:ext cx="10821666" cy="4067164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000" baseline="0">
                <a:latin typeface="+mn-lt"/>
              </a:defRPr>
            </a:lvl1pPr>
            <a:lvl2pPr marL="742950" indent="-3600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000" baseline="0">
                <a:latin typeface="+mn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aseline="0"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/>
            </a:lvl4pPr>
            <a:lvl5pPr marL="2057400" indent="-228600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1"/>
          </p:nvPr>
        </p:nvSpPr>
        <p:spPr>
          <a:xfrm>
            <a:off x="246312" y="6547600"/>
            <a:ext cx="1443025" cy="31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fld id="{5AF8F3B0-6424-4CC7-AD02-FD04C30E00E7}" type="datetime1">
              <a:rPr lang="fi-FI" smtClean="0"/>
              <a:pPr/>
              <a:t>13.8.2024</a:t>
            </a:fld>
            <a:endParaRPr lang="en-US"/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783020" y="6547600"/>
            <a:ext cx="4114800" cy="31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396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_2_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4"/>
          <p:cNvSpPr/>
          <p:nvPr userDrawn="1"/>
        </p:nvSpPr>
        <p:spPr>
          <a:xfrm>
            <a:off x="361200" y="363526"/>
            <a:ext cx="11469600" cy="6132524"/>
          </a:xfrm>
          <a:prstGeom prst="rect">
            <a:avLst/>
          </a:prstGeom>
          <a:noFill/>
          <a:ln w="88900" cmpd="sng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Georgia"/>
            </a:endParaRPr>
          </a:p>
        </p:txBody>
      </p:sp>
      <p:sp>
        <p:nvSpPr>
          <p:cNvPr id="12" name="Date Placeholder 2"/>
          <p:cNvSpPr txBox="1">
            <a:spLocks/>
          </p:cNvSpPr>
          <p:nvPr userDrawn="1"/>
        </p:nvSpPr>
        <p:spPr>
          <a:xfrm>
            <a:off x="11542960" y="-3765"/>
            <a:ext cx="516473" cy="31574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9D6348-BD6D-40AE-95AF-A7E9A2621983}" type="slidenum">
              <a:rPr lang="fi-FI" sz="900" smtClean="0">
                <a:latin typeface="+mn-lt"/>
              </a:rPr>
              <a:pPr algn="ctr"/>
              <a:t>‹#›</a:t>
            </a:fld>
            <a:endParaRPr lang="en-US" sz="900">
              <a:latin typeface="+mn-lt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20688" y="911183"/>
            <a:ext cx="10822272" cy="92333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kern="1300" cap="all" spc="300" baseline="0">
                <a:latin typeface="Arial Black"/>
                <a:cs typeface="Arial Black"/>
              </a:defRPr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15" name="Tekstin paikkamerkki 3"/>
          <p:cNvSpPr>
            <a:spLocks noGrp="1"/>
          </p:cNvSpPr>
          <p:nvPr>
            <p:ph type="body" sz="quarter" idx="12" hasCustomPrompt="1"/>
          </p:nvPr>
        </p:nvSpPr>
        <p:spPr>
          <a:xfrm>
            <a:off x="721294" y="1956647"/>
            <a:ext cx="5176526" cy="4067164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000" baseline="0">
                <a:latin typeface="+mn-lt"/>
              </a:defRPr>
            </a:lvl1pPr>
            <a:lvl2pPr marL="742950" indent="-3600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000" baseline="0">
                <a:latin typeface="+mn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aseline="0"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/>
            </a:lvl4pPr>
            <a:lvl5pPr marL="2057400" indent="-228600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1"/>
          </p:nvPr>
        </p:nvSpPr>
        <p:spPr>
          <a:xfrm>
            <a:off x="246312" y="6547600"/>
            <a:ext cx="1443025" cy="31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fld id="{5AF8F3B0-6424-4CC7-AD02-FD04C30E00E7}" type="datetime1">
              <a:rPr lang="fi-FI" smtClean="0"/>
              <a:pPr/>
              <a:t>13.8.2024</a:t>
            </a:fld>
            <a:endParaRPr lang="en-US"/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783020" y="6547600"/>
            <a:ext cx="4114800" cy="31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3" hasCustomPrompt="1"/>
          </p:nvPr>
        </p:nvSpPr>
        <p:spPr>
          <a:xfrm>
            <a:off x="6361807" y="1956647"/>
            <a:ext cx="5176526" cy="4067164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000" baseline="0">
                <a:latin typeface="+mn-lt"/>
              </a:defRPr>
            </a:lvl1pPr>
            <a:lvl2pPr marL="742950" indent="-3600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000" baseline="0">
                <a:latin typeface="+mn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aseline="0"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/>
            </a:lvl4pPr>
            <a:lvl5pPr marL="2057400" indent="-228600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12726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_kuvall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624" y="-18000"/>
            <a:ext cx="3476094" cy="6875999"/>
          </a:xfrm>
          <a:prstGeom prst="rect">
            <a:avLst/>
          </a:prstGeom>
        </p:spPr>
      </p:pic>
      <p:sp>
        <p:nvSpPr>
          <p:cNvPr id="11" name="Suorakulmio 4"/>
          <p:cNvSpPr/>
          <p:nvPr userDrawn="1"/>
        </p:nvSpPr>
        <p:spPr>
          <a:xfrm>
            <a:off x="361200" y="363526"/>
            <a:ext cx="11469600" cy="6132524"/>
          </a:xfrm>
          <a:prstGeom prst="rect">
            <a:avLst/>
          </a:prstGeom>
          <a:noFill/>
          <a:ln w="88900" cmpd="sng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Georgia"/>
            </a:endParaRPr>
          </a:p>
        </p:txBody>
      </p:sp>
      <p:sp>
        <p:nvSpPr>
          <p:cNvPr id="12" name="Date Placeholder 2"/>
          <p:cNvSpPr txBox="1">
            <a:spLocks/>
          </p:cNvSpPr>
          <p:nvPr userDrawn="1"/>
        </p:nvSpPr>
        <p:spPr>
          <a:xfrm>
            <a:off x="11542960" y="-3765"/>
            <a:ext cx="516473" cy="31574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9D6348-BD6D-40AE-95AF-A7E9A2621983}" type="slidenum">
              <a:rPr lang="fi-FI" sz="900" smtClean="0">
                <a:latin typeface="+mn-lt"/>
              </a:rPr>
              <a:pPr algn="ctr"/>
              <a:t>‹#›</a:t>
            </a:fld>
            <a:endParaRPr lang="en-US" sz="900">
              <a:latin typeface="+mn-lt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20688" y="911183"/>
            <a:ext cx="7109855" cy="92333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kern="1300" cap="all" spc="300" baseline="0">
                <a:latin typeface="Arial Black"/>
                <a:cs typeface="Arial Black"/>
              </a:defRPr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15" name="Tekstin paikkamerkki 3"/>
          <p:cNvSpPr>
            <a:spLocks noGrp="1"/>
          </p:cNvSpPr>
          <p:nvPr>
            <p:ph type="body" sz="quarter" idx="12" hasCustomPrompt="1"/>
          </p:nvPr>
        </p:nvSpPr>
        <p:spPr>
          <a:xfrm>
            <a:off x="721294" y="1956647"/>
            <a:ext cx="7109249" cy="4067164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000" baseline="0">
                <a:latin typeface="+mn-lt"/>
              </a:defRPr>
            </a:lvl1pPr>
            <a:lvl2pPr marL="742950" indent="-3600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000" baseline="0">
                <a:latin typeface="+mn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aseline="0"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/>
            </a:lvl4pPr>
            <a:lvl5pPr marL="2057400" indent="-228600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fi-FI"/>
              <a:t>Muokkaa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1"/>
          </p:nvPr>
        </p:nvSpPr>
        <p:spPr>
          <a:xfrm>
            <a:off x="246312" y="6547600"/>
            <a:ext cx="1443025" cy="31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+mn-lt"/>
                <a:cs typeface="Arial" panose="020B0604020202020204" pitchFamily="34" charset="0"/>
              </a:defRPr>
            </a:lvl1pPr>
          </a:lstStyle>
          <a:p>
            <a:fld id="{5AF8F3B0-6424-4CC7-AD02-FD04C30E00E7}" type="datetime1">
              <a:rPr lang="fi-FI" smtClean="0"/>
              <a:pPr/>
              <a:t>13.8.2024</a:t>
            </a:fld>
            <a:endParaRPr lang="en-US"/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783020" y="6547600"/>
            <a:ext cx="4114800" cy="31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769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22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eorgi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eorgi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eorgi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eorgi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eorgi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oivoajatoimintaa.fi/kuvia-kestavasta-kehityksesta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keke.bc.fi/Kestava-kehitys/suomi/taloudellinen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yle.fi/a/74-2009170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oivoajatoimintaa.fi/kuvia-kestavasta-kehityksesta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seovirasto.fi/fi/ajankohtaista/saunaperinne-unescon-aineettoman-kulttuuriperinnon-luetteloon" TargetMode="Externa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GLNVP1rPGLk?feature=oembed" TargetMode="Externa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kliitto.fi/yk-teemat/kestavan-kehityksen-tavoittee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.org/sustainabledevelopment/development-agenda/" TargetMode="External"/><Relationship Id="rId2" Type="http://schemas.openxmlformats.org/officeDocument/2006/relationships/hyperlink" Target="https://www.ykliitto.fi/yk-teemat/kestava-kehitys/kestavan-kehityksen-tavoitteet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sitoumus2050.fi/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wellfedworld.org/biodiversity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www.ym.fi/fi-fi/ymparisto/kestava_kehitys/mita_on_kestava_kehitys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toivoajatoimintaa.fi/kuvia-kestavasta-kehityksesta/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9D94E90D-BB74-4753-9C68-71D250557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fi-FI" sz="3600" dirty="0"/>
              <a:t>Kestävän kehityksen edistäminen, 1 OSP</a:t>
            </a:r>
            <a:br>
              <a:rPr lang="fi-FI" dirty="0"/>
            </a:br>
            <a:r>
              <a:rPr lang="fi-FI" sz="3600" dirty="0">
                <a:solidFill>
                  <a:srgbClr val="000000"/>
                </a:solidFill>
              </a:rPr>
              <a:t>kestävän KEHITYKSEN PERIAATTEET</a:t>
            </a:r>
            <a:endParaRPr lang="fi-FI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753233A-460A-4359-B012-5A4EC4EDE88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8F3B0-6424-4CC7-AD02-FD04C30E00E7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13.8.2024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17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55822C-3AC1-41DC-924A-66E09C771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4" y="776101"/>
            <a:ext cx="10822272" cy="923333"/>
          </a:xfrm>
        </p:spPr>
        <p:txBody>
          <a:bodyPr/>
          <a:lstStyle/>
          <a:p>
            <a:r>
              <a:rPr lang="fi-FI" dirty="0">
                <a:solidFill>
                  <a:srgbClr val="FF0000"/>
                </a:solidFill>
              </a:rPr>
              <a:t>Ekologiseen kestävyyteen liittyviä ongelmia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1E97EBE-517D-4191-BC3F-F17FA66075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5158" y="1832934"/>
            <a:ext cx="5176526" cy="4067164"/>
          </a:xfrm>
        </p:spPr>
        <p:txBody>
          <a:bodyPr/>
          <a:lstStyle/>
          <a:p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Ilmastonmuutos (muuttaa ekosysteemejä)</a:t>
            </a:r>
          </a:p>
          <a:p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Luonnon monimuotoisuuden eli biodiversiteetin vähentyminen (lajeja kuolee)</a:t>
            </a:r>
          </a:p>
          <a:p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Kestämätön väestönkasvu</a:t>
            </a:r>
          </a:p>
          <a:p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Vesien rehevöityminen ja saastuminen</a:t>
            </a:r>
          </a:p>
          <a:p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Vesien liikakäyttö ja vesipula</a:t>
            </a:r>
          </a:p>
          <a:p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Eroosio eli maaperän kuluminen (johtaa mm. ongelmiin ruoantuotannossa)</a:t>
            </a:r>
          </a:p>
          <a:p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Otsonikato</a:t>
            </a:r>
          </a:p>
          <a:p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Happamoituminen ja ilman saastuminen</a:t>
            </a:r>
          </a:p>
          <a:p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Ympäristömyrkyt ja jätteet maalla sekä vesistöissä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560F48C-1677-4715-A293-E8A9177A520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8F3B0-6424-4CC7-AD02-FD04C30E00E7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13.8.2024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B8E39AF-F8EA-42E4-B433-6DABA2936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43932D6-9E75-4B57-B33E-9058D5265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544" y="1714501"/>
            <a:ext cx="5953798" cy="413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5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723D07-B041-46CD-AD5D-CF93E96A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2. Taloudellinen kestävyys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F93F1B-2C09-4397-9B08-64176A8DFC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356" y="1914640"/>
            <a:ext cx="6421784" cy="4067164"/>
          </a:xfrm>
        </p:spPr>
        <p:txBody>
          <a:bodyPr/>
          <a:lstStyle/>
          <a:p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Kasvua, jossa luonnonvaroja käytetään säästeliäästi ja tasapuolisesti, </a:t>
            </a:r>
          </a:p>
          <a:p>
            <a:pPr lvl="1"/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riippuvainen ekologisesti kestävästä ympäristöstä, jolla on kyky tuottaa hyvinvointia</a:t>
            </a:r>
          </a:p>
          <a:p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Vältetään velkaantumista</a:t>
            </a:r>
          </a:p>
          <a:p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Pyritään tasaiseen kasvuun, joka on kestävää</a:t>
            </a:r>
          </a:p>
          <a:p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Mahdollistaa keskeiset yhteiskunnan toiminnot</a:t>
            </a:r>
          </a:p>
          <a:p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Pyritään takaamaan kaikille säädyllinen toimeentulo</a:t>
            </a:r>
          </a:p>
          <a:p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Hyvällä pohjalla oleva talous helpottaa yhteiskunnan hyvinvointia ja helpottaa kohtaamaan vastaantulevia haasteita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C0B7298-7DB2-41FA-8A52-776C85A4026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8F3B0-6424-4CC7-AD02-FD04C30E00E7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13.8.2024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B1650C6-3D74-3542-9709-DD257075D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420" y="2036452"/>
            <a:ext cx="4573165" cy="305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E466992A-BC3E-6848-9ACE-C7519252EAA2}"/>
              </a:ext>
            </a:extLst>
          </p:cNvPr>
          <p:cNvSpPr/>
          <p:nvPr/>
        </p:nvSpPr>
        <p:spPr>
          <a:xfrm>
            <a:off x="6840071" y="5154724"/>
            <a:ext cx="4563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Kuva: Joshua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Rawson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-Harris /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Unsplash</a:t>
            </a: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https://toivoajatoimintaa.fi/kuvia-kestavasta-kehityksesta/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32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B39B3D-AEF5-479D-9A88-D3ABD1167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73" y="631484"/>
            <a:ext cx="10822272" cy="923333"/>
          </a:xfrm>
        </p:spPr>
        <p:txBody>
          <a:bodyPr/>
          <a:lstStyle/>
          <a:p>
            <a:r>
              <a:rPr lang="fi-FI" b="0" dirty="0">
                <a:solidFill>
                  <a:srgbClr val="FF0000"/>
                </a:solidFill>
              </a:rPr>
              <a:t>Taloudelliseen kestävyyteen liittyviä ongelmia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A0F385B-D0D7-4CB5-9AB3-3BF2F9390D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9021" y="2085739"/>
            <a:ext cx="10821666" cy="4067164"/>
          </a:xfrm>
        </p:spPr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Korruptio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Veronkierto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Velkaantuminen 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Pääomavarantojen kuten luonnonvarojen ylikulutus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Taloudellinen epätasa-arvo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Hyvinvoinnin epätasainen jakautuminen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Työttömyys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EDFED97-5AE3-461A-A16D-B383F307838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8F3B0-6424-4CC7-AD02-FD04C30E00E7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13.8.2024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0B1CB50-1139-43BB-A168-D23347DC0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746" y="2128769"/>
            <a:ext cx="6457601" cy="3593548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1B1F17D8-B29F-45C2-96BA-B3AF813E5361}"/>
              </a:ext>
            </a:extLst>
          </p:cNvPr>
          <p:cNvSpPr txBox="1"/>
          <p:nvPr/>
        </p:nvSpPr>
        <p:spPr>
          <a:xfrm>
            <a:off x="720473" y="5946112"/>
            <a:ext cx="994624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LUE LISÄÄ TALOUDELLISESTA KESTÄVYYDESTÄ: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https://keke.bc.fi/Kestava-kehitys/suomi/taloudellinen/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087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500006D-DB7D-19D1-1762-9CD00ACB1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564" y="603315"/>
            <a:ext cx="4329355" cy="5269667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9B246E3C-8217-3F57-196E-ED7DFCBA1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61" y="519522"/>
            <a:ext cx="4747967" cy="5738909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BDEEB2F0-AFE9-2C57-D0B1-C0D3EB55BE7B}"/>
              </a:ext>
            </a:extLst>
          </p:cNvPr>
          <p:cNvSpPr txBox="1"/>
          <p:nvPr/>
        </p:nvSpPr>
        <p:spPr>
          <a:xfrm>
            <a:off x="782423" y="6189864"/>
            <a:ext cx="4958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>
                <a:hlinkClick r:id="rId4"/>
              </a:rPr>
              <a:t>Kaukolämpöverkosta voisi lainata lämpöä jätevesien puhdistamiseen – hyötyjinä talous ja ympäristö, uskoo professori | Pohjois-Pohjanmaa | Yle</a:t>
            </a:r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379250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428DFD-8F74-4330-969A-30AF4D8B7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5" y="796883"/>
            <a:ext cx="10822272" cy="923333"/>
          </a:xfrm>
        </p:spPr>
        <p:txBody>
          <a:bodyPr/>
          <a:lstStyle/>
          <a:p>
            <a:r>
              <a:rPr lang="fi-FI" dirty="0">
                <a:solidFill>
                  <a:srgbClr val="007BA7"/>
                </a:solidFill>
              </a:rPr>
              <a:t>3. Sosiaalinen ja kulttuurinen kestävyys</a:t>
            </a:r>
            <a:br>
              <a:rPr lang="fi-FI" dirty="0">
                <a:solidFill>
                  <a:srgbClr val="007BA7"/>
                </a:solidFill>
              </a:rPr>
            </a:br>
            <a:endParaRPr lang="fi-FI" dirty="0">
              <a:solidFill>
                <a:srgbClr val="007BA7"/>
              </a:solidFill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8DF3071-916A-44F7-8BAB-178067A9C6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3567" y="2173984"/>
            <a:ext cx="5782248" cy="4067164"/>
          </a:xfrm>
        </p:spPr>
        <p:txBody>
          <a:bodyPr/>
          <a:lstStyle/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Hyvinvoinnin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siirtyminen sukupolvelta toiselle</a:t>
            </a:r>
          </a:p>
          <a:p>
            <a:pPr lvl="1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Omasta ja muiden  hyvinvoinnista huolehtiminen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Perustana 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ihmisoikeudet</a:t>
            </a:r>
          </a:p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Tasa-arvo: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ihmisarvoinen elämä kaikille, ei syrjintää</a:t>
            </a:r>
          </a:p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Koulutuksen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terveydenhuollon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saatavuus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Muiden 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kulttuurien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huomioiminen ja eri kulttuurien sekä kulttuuriperinnön säilyttäminen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8E1D77C-7365-4369-A24E-087B143ACCB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8F3B0-6424-4CC7-AD02-FD04C30E00E7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13.8.2024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71F18BE-E988-7B4B-B3B4-928469B50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708" y="2077925"/>
            <a:ext cx="4724149" cy="315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CB0502E6-3C01-F241-A5F3-8C3A68246030}"/>
              </a:ext>
            </a:extLst>
          </p:cNvPr>
          <p:cNvSpPr txBox="1"/>
          <p:nvPr/>
        </p:nvSpPr>
        <p:spPr>
          <a:xfrm>
            <a:off x="6618515" y="5364481"/>
            <a:ext cx="4774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Kuva: Douglas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Bagg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Unsplash</a:t>
            </a: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https://toivoajatoimintaa.fi/kuvia-kestavasta-kehityksesta/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62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38972A-6EF8-43C8-921A-FEAEE86A6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68" y="624744"/>
            <a:ext cx="10822272" cy="923333"/>
          </a:xfrm>
        </p:spPr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Sosiaaliseen kestävyyteen liittyviä ongelmia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608B18B-B615-422A-9796-6FCD14A22A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0168" y="1911832"/>
            <a:ext cx="10821666" cy="4067164"/>
          </a:xfrm>
        </p:spPr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Kestämätön väestönkasvu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Köyhyys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Nälkä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Puhtaan veden saatavuus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Epätasa-arvo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Syrjintä, eriarvoisuus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Pakkotyö, lapsityövoima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Huonot työolot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Työttömyys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Sodat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BA71A01-D324-4F3D-8C6D-AD758C9E08A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8F3B0-6424-4CC7-AD02-FD04C30E00E7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13.8.2024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D2F156C-7464-4B94-B83F-A76F968E8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712" y="2045460"/>
            <a:ext cx="4081726" cy="346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9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46ADB9-3FC3-408F-BE8B-CB500B14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925" y="678875"/>
            <a:ext cx="7109640" cy="609398"/>
          </a:xfrm>
        </p:spPr>
        <p:txBody>
          <a:bodyPr/>
          <a:lstStyle/>
          <a:p>
            <a:r>
              <a:rPr lang="fi-FI" dirty="0"/>
              <a:t>Sosiaalinen kestävyys</a:t>
            </a:r>
          </a:p>
        </p:txBody>
      </p:sp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7D668CA-4861-405D-B459-C44E33EEB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82" y="1288273"/>
            <a:ext cx="7470436" cy="5008077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F0E4AC8B-B9C1-42E7-A5E9-558B5379D050}"/>
              </a:ext>
            </a:extLst>
          </p:cNvPr>
          <p:cNvSpPr txBox="1"/>
          <p:nvPr/>
        </p:nvSpPr>
        <p:spPr>
          <a:xfrm>
            <a:off x="9831218" y="6048320"/>
            <a:ext cx="1633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Kuva: Unicef.fi</a:t>
            </a:r>
          </a:p>
        </p:txBody>
      </p:sp>
    </p:spTree>
    <p:extLst>
      <p:ext uri="{BB962C8B-B14F-4D97-AF65-F5344CB8AC3E}">
        <p14:creationId xmlns:p14="http://schemas.microsoft.com/office/powerpoint/2010/main" val="3289315572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309841-74FA-4ADB-9BA7-9E3E406F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916" y="564525"/>
            <a:ext cx="7109640" cy="1261884"/>
          </a:xfrm>
        </p:spPr>
        <p:txBody>
          <a:bodyPr/>
          <a:lstStyle/>
          <a:p>
            <a:r>
              <a:rPr lang="fi-FI" sz="3200" dirty="0"/>
              <a:t>Unescon maailmanperintökohteet</a:t>
            </a:r>
            <a:br>
              <a:rPr lang="fi-FI" dirty="0"/>
            </a:br>
            <a:r>
              <a:rPr lang="fi-FI" sz="1800" dirty="0">
                <a:solidFill>
                  <a:schemeClr val="accent1"/>
                </a:solidFill>
              </a:rPr>
              <a:t>UNESCO World </a:t>
            </a:r>
            <a:r>
              <a:rPr lang="fi-FI" sz="1800" dirty="0" err="1">
                <a:solidFill>
                  <a:schemeClr val="accent1"/>
                </a:solidFill>
              </a:rPr>
              <a:t>Heritage</a:t>
            </a:r>
            <a:r>
              <a:rPr lang="fi-FI" sz="1800" dirty="0">
                <a:solidFill>
                  <a:schemeClr val="accent1"/>
                </a:solidFill>
              </a:rPr>
              <a:t> </a:t>
            </a:r>
            <a:r>
              <a:rPr lang="fi-FI" sz="1800" dirty="0" err="1">
                <a:solidFill>
                  <a:schemeClr val="accent1"/>
                </a:solidFill>
              </a:rPr>
              <a:t>Sites</a:t>
            </a:r>
            <a:endParaRPr lang="fi-FI" sz="1800" dirty="0">
              <a:solidFill>
                <a:schemeClr val="accent1"/>
              </a:solidFill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CDA142F-3D23-4176-B1D0-2DF03DAAD89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7013643" y="4586242"/>
            <a:ext cx="5330351" cy="221599"/>
          </a:xfrm>
        </p:spPr>
        <p:txBody>
          <a:bodyPr/>
          <a:lstStyle/>
          <a:p>
            <a:r>
              <a:rPr lang="fi-FI" sz="1600" dirty="0">
                <a:hlinkClick r:id="rId3"/>
              </a:rPr>
              <a:t>Museovirasto</a:t>
            </a:r>
            <a:endParaRPr lang="fi-FI" sz="1600" dirty="0"/>
          </a:p>
        </p:txBody>
      </p:sp>
      <p:pic>
        <p:nvPicPr>
          <p:cNvPr id="4" name="Online-media 3" title="Saunaperinne Suomessa - Sauna Culture in Finland">
            <a:hlinkClick r:id="" action="ppaction://media"/>
            <a:extLst>
              <a:ext uri="{FF2B5EF4-FFF2-40B4-BE49-F238E27FC236}">
                <a16:creationId xmlns:a16="http://schemas.microsoft.com/office/drawing/2014/main" id="{A36688C9-8196-411B-BC5B-AAEA8DA0F66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013643" y="1983744"/>
            <a:ext cx="4223966" cy="2386541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F63C3652-5939-4FA1-8649-9D450ECD814A}"/>
              </a:ext>
            </a:extLst>
          </p:cNvPr>
          <p:cNvSpPr txBox="1"/>
          <p:nvPr/>
        </p:nvSpPr>
        <p:spPr>
          <a:xfrm>
            <a:off x="1070916" y="2364237"/>
            <a:ext cx="35830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Saunaperinne Suomesta valittiin Unescon aineettoman kulttuuriperinnön luetteloon</a:t>
            </a:r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Sauna tradition from Finland was selected for UNESCO's list of intangible cultural heritage</a:t>
            </a:r>
            <a:endParaRPr lang="fi-FI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8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 descr="Kuva, joka sisältää kohteen Jätesäiliö, jäteastia, muovi, kontti&#10;&#10;Kuvaus luotu automaattisesti">
            <a:extLst>
              <a:ext uri="{FF2B5EF4-FFF2-40B4-BE49-F238E27FC236}">
                <a16:creationId xmlns:a16="http://schemas.microsoft.com/office/drawing/2014/main" id="{96FC4552-CB16-E47A-00DF-467761418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276" y="4596746"/>
            <a:ext cx="1263996" cy="1263996"/>
          </a:xfrm>
          <a:prstGeom prst="rect">
            <a:avLst/>
          </a:prstGeom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98476D1D-359B-E1B5-B114-1E65EBE2C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35866" y="506928"/>
            <a:ext cx="3649443" cy="4000766"/>
          </a:xfrm>
          <a:prstGeom prst="rect">
            <a:avLst/>
          </a:prstGeom>
        </p:spPr>
      </p:pic>
      <p:pic>
        <p:nvPicPr>
          <p:cNvPr id="7" name="Kuva 6" descr="Kuva, joka sisältää kohteen piha-, kasvi, puu, purkki&#10;&#10;Kuvaus luotu automaattisesti">
            <a:extLst>
              <a:ext uri="{FF2B5EF4-FFF2-40B4-BE49-F238E27FC236}">
                <a16:creationId xmlns:a16="http://schemas.microsoft.com/office/drawing/2014/main" id="{EE013244-456B-80EF-CDAF-07E58021B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876" y="4596746"/>
            <a:ext cx="1666719" cy="111651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1391388-CF18-7385-948C-5D5DCDBF6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Kestävä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kehitys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hoitoalalla</a:t>
            </a:r>
            <a:b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Ekologinen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ja </a:t>
            </a:r>
            <a:r>
              <a:rPr lang="en-US" sz="2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taloudellinen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kestävyys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9CE5E415-2BC4-4646-65C8-6ABD7CEBD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101" y="283265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kstiruutu 17">
            <a:extLst>
              <a:ext uri="{FF2B5EF4-FFF2-40B4-BE49-F238E27FC236}">
                <a16:creationId xmlns:a16="http://schemas.microsoft.com/office/drawing/2014/main" id="{FEF87331-F724-3A3D-752B-9C2736F046D4}"/>
              </a:ext>
            </a:extLst>
          </p:cNvPr>
          <p:cNvSpPr txBox="1"/>
          <p:nvPr/>
        </p:nvSpPr>
        <p:spPr>
          <a:xfrm>
            <a:off x="3635866" y="4596746"/>
            <a:ext cx="33683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Kuinka voit toimia ekologisesti ja taloudellisesti kestävällä tavalla hoitoalalla?</a:t>
            </a:r>
            <a:r>
              <a:rPr lang="en-US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How can you operate in an ecologically and economically sustainable way in the care sector?</a:t>
            </a:r>
            <a:endParaRPr lang="fi-FI" sz="1400" dirty="0">
              <a:solidFill>
                <a:srgbClr val="0070C0"/>
              </a:solidFill>
            </a:endParaRP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EDA07BE6-5F3E-F429-B279-8198D262D582}"/>
              </a:ext>
            </a:extLst>
          </p:cNvPr>
          <p:cNvSpPr txBox="1"/>
          <p:nvPr/>
        </p:nvSpPr>
        <p:spPr>
          <a:xfrm>
            <a:off x="3635866" y="6096628"/>
            <a:ext cx="312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Kuinka voit toimia kestävällä tavalla omassa arjessasi?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23E79BC2-4954-5E78-4AE4-F63CC2662929}"/>
              </a:ext>
            </a:extLst>
          </p:cNvPr>
          <p:cNvSpPr txBox="1"/>
          <p:nvPr/>
        </p:nvSpPr>
        <p:spPr>
          <a:xfrm>
            <a:off x="273269" y="5149720"/>
            <a:ext cx="311916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Sustainable development in the nursing field: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Environmental and economic sustainability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lang="fi-FI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CBCC8B0C-295E-CF28-AAC0-6576FA59CDE9}"/>
              </a:ext>
            </a:extLst>
          </p:cNvPr>
          <p:cNvSpPr txBox="1"/>
          <p:nvPr/>
        </p:nvSpPr>
        <p:spPr>
          <a:xfrm>
            <a:off x="8408276" y="914400"/>
            <a:ext cx="2743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Use of materials and acquisitions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Waste disposal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Usage of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Usage of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Cleanliness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Kitchen and canteen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>
                <a:solidFill>
                  <a:srgbClr val="0070C0"/>
                </a:solidFill>
              </a:rPr>
              <a:t>Transportation</a:t>
            </a:r>
            <a:r>
              <a:rPr lang="fi-FI" dirty="0">
                <a:solidFill>
                  <a:srgbClr val="0070C0"/>
                </a:solidFill>
              </a:rPr>
              <a:t> and </a:t>
            </a:r>
            <a:r>
              <a:rPr lang="fi-FI" dirty="0" err="1">
                <a:solidFill>
                  <a:srgbClr val="0070C0"/>
                </a:solidFill>
              </a:rPr>
              <a:t>traffic</a:t>
            </a:r>
            <a:endParaRPr lang="fi-FI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Use and storage of dangerous substances</a:t>
            </a:r>
            <a:endParaRPr lang="fi-FI" dirty="0">
              <a:solidFill>
                <a:srgbClr val="0070C0"/>
              </a:solidFill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540CA62-D149-E2DA-6CC9-E296E8EBA29F}"/>
              </a:ext>
            </a:extLst>
          </p:cNvPr>
          <p:cNvSpPr txBox="1"/>
          <p:nvPr/>
        </p:nvSpPr>
        <p:spPr>
          <a:xfrm>
            <a:off x="7000323" y="6167069"/>
            <a:ext cx="3649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How can you act sustainably in your own everyday life?</a:t>
            </a:r>
            <a:endParaRPr lang="fi-FI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047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Vanhat naiset eläkkeelle jäämiskodissa">
            <a:extLst>
              <a:ext uri="{FF2B5EF4-FFF2-40B4-BE49-F238E27FC236}">
                <a16:creationId xmlns:a16="http://schemas.microsoft.com/office/drawing/2014/main" id="{506D89AB-AA3F-BAE3-43EC-62ED82D9F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19" r="35036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7" name="Kuva 6" descr="Kuva, joka sisältää kohteen vaate, henkilö, Ihmisen kasvot, mies&#10;&#10;Kuvaus luotu automaattisesti">
            <a:extLst>
              <a:ext uri="{FF2B5EF4-FFF2-40B4-BE49-F238E27FC236}">
                <a16:creationId xmlns:a16="http://schemas.microsoft.com/office/drawing/2014/main" id="{2EEA2291-E82F-9153-C0E3-285CD7257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9" r="1" b="1"/>
          <a:stretch/>
        </p:blipFill>
        <p:spPr>
          <a:xfrm>
            <a:off x="3563853" y="10"/>
            <a:ext cx="4551839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Sisällön paikkamerkki 4" descr="Kuva, joka sisältää kohteen vaate, henkilö, piha-, Ihmisen kasvot&#10;&#10;Kuvaus luotu automaattisesti">
            <a:extLst>
              <a:ext uri="{FF2B5EF4-FFF2-40B4-BE49-F238E27FC236}">
                <a16:creationId xmlns:a16="http://schemas.microsoft.com/office/drawing/2014/main" id="{9D5525DD-B650-F688-9400-4BFAD4756F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46"/>
          <a:stretch/>
        </p:blipFill>
        <p:spPr>
          <a:xfrm>
            <a:off x="3563068" y="3456432"/>
            <a:ext cx="455183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C3547ED-2F00-7571-9C33-4F47B7F72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" y="120621"/>
            <a:ext cx="3621359" cy="1887971"/>
          </a:xfrm>
        </p:spPr>
        <p:txBody>
          <a:bodyPr>
            <a:normAutofit fontScale="90000"/>
          </a:bodyPr>
          <a:lstStyle/>
          <a:p>
            <a:r>
              <a:rPr lang="fi-FI" sz="2800" dirty="0"/>
              <a:t>Kestävä kehitys hoitoalalla</a:t>
            </a:r>
            <a:br>
              <a:rPr lang="fi-FI" sz="2800" dirty="0"/>
            </a:br>
            <a:r>
              <a:rPr lang="fi-FI" sz="2200" dirty="0"/>
              <a:t>Sosiaalinen &amp; kulttuurinen kestävyys</a:t>
            </a:r>
            <a:br>
              <a:rPr lang="fi-FI" sz="2200" dirty="0"/>
            </a:br>
            <a:r>
              <a:rPr lang="en-US" sz="1600" dirty="0">
                <a:solidFill>
                  <a:schemeClr val="accent1"/>
                </a:solidFill>
              </a:rPr>
              <a:t>Sustainable development in the nursing field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Social &amp; cultural sustainability </a:t>
            </a:r>
            <a:br>
              <a:rPr lang="en-US" sz="1600" dirty="0">
                <a:solidFill>
                  <a:schemeClr val="accent1"/>
                </a:solidFill>
              </a:rPr>
            </a:b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8D8A9D2-886B-0A71-7B5A-7993BB20A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75" y="2186152"/>
            <a:ext cx="3807268" cy="4671838"/>
          </a:xfrm>
        </p:spPr>
        <p:txBody>
          <a:bodyPr>
            <a:normAutofit fontScale="70000" lnSpcReduction="20000"/>
          </a:bodyPr>
          <a:lstStyle/>
          <a:p>
            <a:r>
              <a:rPr lang="fi-FI" sz="1800" dirty="0">
                <a:ea typeface="+mn-lt"/>
                <a:cs typeface="+mn-lt"/>
              </a:rPr>
              <a:t>Ihmisoikeudet (</a:t>
            </a:r>
            <a:r>
              <a:rPr lang="fi-FI" sz="1800" dirty="0">
                <a:solidFill>
                  <a:schemeClr val="accent1"/>
                </a:solidFill>
                <a:ea typeface="+mn-lt"/>
                <a:cs typeface="+mn-lt"/>
              </a:rPr>
              <a:t>Human </a:t>
            </a:r>
            <a:r>
              <a:rPr lang="fi-FI" sz="1800" dirty="0" err="1">
                <a:solidFill>
                  <a:schemeClr val="accent1"/>
                </a:solidFill>
                <a:ea typeface="+mn-lt"/>
                <a:cs typeface="+mn-lt"/>
              </a:rPr>
              <a:t>rights</a:t>
            </a:r>
            <a:r>
              <a:rPr lang="fi-FI" sz="1800" dirty="0">
                <a:ea typeface="+mn-lt"/>
                <a:cs typeface="+mn-lt"/>
              </a:rPr>
              <a:t>)</a:t>
            </a:r>
            <a:endParaRPr lang="fi-FI" sz="1800" dirty="0"/>
          </a:p>
          <a:p>
            <a:r>
              <a:rPr lang="fi-FI" sz="1800" dirty="0">
                <a:ea typeface="+mn-lt"/>
                <a:cs typeface="+mn-lt"/>
              </a:rPr>
              <a:t>Itsemääräämisoikeus (</a:t>
            </a:r>
            <a:r>
              <a:rPr lang="fi-FI" sz="1800" dirty="0" err="1">
                <a:solidFill>
                  <a:schemeClr val="accent1"/>
                </a:solidFill>
                <a:ea typeface="+mn-lt"/>
                <a:cs typeface="+mn-lt"/>
              </a:rPr>
              <a:t>Self-determination</a:t>
            </a:r>
            <a:r>
              <a:rPr lang="fi-FI" sz="1800" dirty="0">
                <a:ea typeface="+mn-lt"/>
                <a:cs typeface="+mn-lt"/>
              </a:rPr>
              <a:t>)</a:t>
            </a:r>
            <a:endParaRPr lang="fi-FI" sz="1800" dirty="0"/>
          </a:p>
          <a:p>
            <a:r>
              <a:rPr lang="fi-FI" sz="1800" dirty="0">
                <a:ea typeface="+mn-lt"/>
                <a:cs typeface="+mn-lt"/>
              </a:rPr>
              <a:t>Köyhyyden vähentäminen (</a:t>
            </a:r>
            <a:r>
              <a:rPr lang="fi-FI" sz="1800" dirty="0" err="1">
                <a:solidFill>
                  <a:schemeClr val="accent1"/>
                </a:solidFill>
                <a:ea typeface="+mn-lt"/>
                <a:cs typeface="+mn-lt"/>
              </a:rPr>
              <a:t>Poverty</a:t>
            </a:r>
            <a:r>
              <a:rPr lang="fi-FI" sz="1800" dirty="0">
                <a:solidFill>
                  <a:schemeClr val="accent1"/>
                </a:solidFill>
                <a:ea typeface="+mn-lt"/>
                <a:cs typeface="+mn-lt"/>
              </a:rPr>
              <a:t> </a:t>
            </a:r>
            <a:r>
              <a:rPr lang="fi-FI" sz="1800" dirty="0" err="1">
                <a:solidFill>
                  <a:schemeClr val="accent1"/>
                </a:solidFill>
                <a:ea typeface="+mn-lt"/>
                <a:cs typeface="+mn-lt"/>
              </a:rPr>
              <a:t>reduction</a:t>
            </a:r>
            <a:r>
              <a:rPr lang="fi-FI" sz="1800" dirty="0">
                <a:ea typeface="+mn-lt"/>
                <a:cs typeface="+mn-lt"/>
              </a:rPr>
              <a:t>)</a:t>
            </a:r>
            <a:endParaRPr lang="fi-FI" sz="1800" dirty="0"/>
          </a:p>
          <a:p>
            <a:r>
              <a:rPr lang="fi-FI" sz="1800" dirty="0">
                <a:ea typeface="+mn-lt"/>
                <a:cs typeface="+mn-lt"/>
              </a:rPr>
              <a:t>Monikulttuurisuus (</a:t>
            </a:r>
            <a:r>
              <a:rPr lang="fi-FI" sz="1800" dirty="0" err="1">
                <a:solidFill>
                  <a:schemeClr val="accent1"/>
                </a:solidFill>
                <a:ea typeface="+mn-lt"/>
                <a:cs typeface="+mn-lt"/>
              </a:rPr>
              <a:t>Multiculturalism</a:t>
            </a:r>
            <a:r>
              <a:rPr lang="fi-FI" sz="1800" dirty="0">
                <a:ea typeface="+mn-lt"/>
                <a:cs typeface="+mn-lt"/>
              </a:rPr>
              <a:t>)</a:t>
            </a:r>
            <a:endParaRPr lang="fi-FI" sz="1800" dirty="0"/>
          </a:p>
          <a:p>
            <a:r>
              <a:rPr lang="fi-FI" sz="1800" dirty="0">
                <a:ea typeface="+mn-lt"/>
                <a:cs typeface="+mn-lt"/>
              </a:rPr>
              <a:t>Oikeudenmukaisuus (</a:t>
            </a:r>
            <a:r>
              <a:rPr lang="fi-FI" sz="1800" dirty="0" err="1">
                <a:solidFill>
                  <a:schemeClr val="accent1"/>
                </a:solidFill>
                <a:ea typeface="+mn-lt"/>
                <a:cs typeface="+mn-lt"/>
              </a:rPr>
              <a:t>Justice</a:t>
            </a:r>
            <a:r>
              <a:rPr lang="fi-FI" sz="1800" dirty="0">
                <a:ea typeface="+mn-lt"/>
                <a:cs typeface="+mn-lt"/>
              </a:rPr>
              <a:t>)</a:t>
            </a:r>
            <a:endParaRPr lang="fi-FI" sz="1800" dirty="0"/>
          </a:p>
          <a:p>
            <a:r>
              <a:rPr lang="fi-FI" sz="1800" dirty="0">
                <a:ea typeface="+mn-lt"/>
                <a:cs typeface="+mn-lt"/>
              </a:rPr>
              <a:t>Osallisuus (</a:t>
            </a:r>
            <a:r>
              <a:rPr lang="fi-FI" sz="1800" dirty="0" err="1">
                <a:solidFill>
                  <a:schemeClr val="accent1"/>
                </a:solidFill>
                <a:ea typeface="+mn-lt"/>
                <a:cs typeface="+mn-lt"/>
              </a:rPr>
              <a:t>Participation</a:t>
            </a:r>
            <a:r>
              <a:rPr lang="fi-FI" sz="1800" dirty="0">
                <a:ea typeface="+mn-lt"/>
                <a:cs typeface="+mn-lt"/>
              </a:rPr>
              <a:t>)</a:t>
            </a:r>
            <a:endParaRPr lang="fi-FI" sz="1800" dirty="0">
              <a:solidFill>
                <a:schemeClr val="accent1"/>
              </a:solidFill>
            </a:endParaRPr>
          </a:p>
          <a:p>
            <a:r>
              <a:rPr lang="fi-FI" sz="1800" dirty="0">
                <a:ea typeface="+mn-lt"/>
                <a:cs typeface="+mn-lt"/>
              </a:rPr>
              <a:t>Tasa-arvo (</a:t>
            </a:r>
            <a:r>
              <a:rPr lang="fi-FI" sz="1800" dirty="0" err="1">
                <a:solidFill>
                  <a:srgbClr val="0070C0"/>
                </a:solidFill>
                <a:ea typeface="+mn-lt"/>
                <a:cs typeface="+mn-lt"/>
              </a:rPr>
              <a:t>Equality</a:t>
            </a:r>
            <a:r>
              <a:rPr lang="fi-FI" sz="1800" dirty="0">
                <a:solidFill>
                  <a:srgbClr val="0070C0"/>
                </a:solidFill>
                <a:ea typeface="+mn-lt"/>
                <a:cs typeface="+mn-lt"/>
              </a:rPr>
              <a:t>, </a:t>
            </a:r>
            <a:r>
              <a:rPr lang="fi-FI" sz="1800" dirty="0" err="1">
                <a:solidFill>
                  <a:srgbClr val="0070C0"/>
                </a:solidFill>
                <a:ea typeface="+mn-lt"/>
                <a:cs typeface="+mn-lt"/>
              </a:rPr>
              <a:t>Gender</a:t>
            </a:r>
            <a:r>
              <a:rPr lang="fi-FI" sz="1800" dirty="0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fi-FI" sz="1800" dirty="0" err="1">
                <a:solidFill>
                  <a:srgbClr val="0070C0"/>
                </a:solidFill>
                <a:ea typeface="+mn-lt"/>
                <a:cs typeface="+mn-lt"/>
              </a:rPr>
              <a:t>equality</a:t>
            </a:r>
            <a:r>
              <a:rPr lang="fi-FI" sz="1800" dirty="0">
                <a:ea typeface="+mn-lt"/>
                <a:cs typeface="+mn-lt"/>
              </a:rPr>
              <a:t>)</a:t>
            </a:r>
            <a:endParaRPr lang="fi-FI" sz="1800" dirty="0"/>
          </a:p>
          <a:p>
            <a:r>
              <a:rPr lang="fi-FI" sz="1800" dirty="0">
                <a:ea typeface="+mn-lt"/>
                <a:cs typeface="+mn-lt"/>
              </a:rPr>
              <a:t>Toisten kunnioittaminen (</a:t>
            </a:r>
            <a:r>
              <a:rPr lang="fi-FI" sz="1800" dirty="0" err="1">
                <a:solidFill>
                  <a:srgbClr val="0070C0"/>
                </a:solidFill>
                <a:ea typeface="+mn-lt"/>
                <a:cs typeface="+mn-lt"/>
              </a:rPr>
              <a:t>Respecting</a:t>
            </a:r>
            <a:r>
              <a:rPr lang="fi-FI" sz="1800" dirty="0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fi-FI" sz="1800" dirty="0" err="1">
                <a:solidFill>
                  <a:srgbClr val="0070C0"/>
                </a:solidFill>
                <a:ea typeface="+mn-lt"/>
                <a:cs typeface="+mn-lt"/>
              </a:rPr>
              <a:t>others</a:t>
            </a:r>
            <a:r>
              <a:rPr lang="fi-FI" sz="1800" dirty="0">
                <a:ea typeface="+mn-lt"/>
                <a:cs typeface="+mn-lt"/>
              </a:rPr>
              <a:t>)</a:t>
            </a:r>
            <a:endParaRPr lang="fi-FI" sz="1800" dirty="0"/>
          </a:p>
          <a:p>
            <a:r>
              <a:rPr lang="fi-FI" sz="1800" dirty="0">
                <a:ea typeface="+mn-lt"/>
                <a:cs typeface="+mn-lt"/>
              </a:rPr>
              <a:t>Turvallisuus (</a:t>
            </a:r>
            <a:r>
              <a:rPr lang="fi-FI" sz="1800" dirty="0" err="1">
                <a:solidFill>
                  <a:srgbClr val="0070C0"/>
                </a:solidFill>
                <a:ea typeface="+mn-lt"/>
                <a:cs typeface="+mn-lt"/>
              </a:rPr>
              <a:t>Safety</a:t>
            </a:r>
            <a:r>
              <a:rPr lang="fi-FI" sz="1800" dirty="0">
                <a:ea typeface="+mn-lt"/>
                <a:cs typeface="+mn-lt"/>
              </a:rPr>
              <a:t>)</a:t>
            </a:r>
            <a:endParaRPr lang="fi-FI" sz="1800" dirty="0"/>
          </a:p>
          <a:p>
            <a:r>
              <a:rPr lang="fi-FI" sz="1800" dirty="0">
                <a:ea typeface="+mn-lt"/>
                <a:cs typeface="+mn-lt"/>
              </a:rPr>
              <a:t>Vastuullisuus (</a:t>
            </a:r>
            <a:r>
              <a:rPr lang="fi-FI" sz="1800" dirty="0" err="1">
                <a:solidFill>
                  <a:srgbClr val="0070C0"/>
                </a:solidFill>
                <a:ea typeface="+mn-lt"/>
                <a:cs typeface="+mn-lt"/>
              </a:rPr>
              <a:t>Responsibility</a:t>
            </a:r>
            <a:r>
              <a:rPr lang="fi-FI" sz="1800" dirty="0">
                <a:ea typeface="+mn-lt"/>
                <a:cs typeface="+mn-lt"/>
              </a:rPr>
              <a:t>)</a:t>
            </a:r>
            <a:endParaRPr lang="fi-FI" sz="1800" dirty="0"/>
          </a:p>
          <a:p>
            <a:r>
              <a:rPr lang="fi-FI" sz="1800" dirty="0">
                <a:ea typeface="+mn-lt"/>
                <a:cs typeface="+mn-lt"/>
              </a:rPr>
              <a:t>Yhteistyö (</a:t>
            </a:r>
            <a:r>
              <a:rPr lang="fi-FI" sz="1800" dirty="0" err="1">
                <a:solidFill>
                  <a:srgbClr val="0070C0"/>
                </a:solidFill>
                <a:ea typeface="+mn-lt"/>
                <a:cs typeface="+mn-lt"/>
              </a:rPr>
              <a:t>Cooperation</a:t>
            </a:r>
            <a:r>
              <a:rPr lang="fi-FI" sz="1800" dirty="0">
                <a:ea typeface="+mn-lt"/>
                <a:cs typeface="+mn-lt"/>
              </a:rPr>
              <a:t>)</a:t>
            </a:r>
            <a:endParaRPr lang="fi-FI" sz="1800" dirty="0"/>
          </a:p>
          <a:p>
            <a:r>
              <a:rPr lang="fi-FI" sz="1800" dirty="0">
                <a:ea typeface="+mn-lt"/>
                <a:cs typeface="+mn-lt"/>
              </a:rPr>
              <a:t>Yhteisöllisyys (</a:t>
            </a:r>
            <a:r>
              <a:rPr lang="fi-FI" sz="1800" dirty="0" err="1">
                <a:solidFill>
                  <a:srgbClr val="0070C0"/>
                </a:solidFill>
                <a:ea typeface="+mn-lt"/>
                <a:cs typeface="+mn-lt"/>
              </a:rPr>
              <a:t>Community</a:t>
            </a:r>
            <a:r>
              <a:rPr lang="fi-FI" sz="1800" dirty="0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fi-FI" sz="1800" dirty="0" err="1">
                <a:solidFill>
                  <a:srgbClr val="0070C0"/>
                </a:solidFill>
                <a:ea typeface="+mn-lt"/>
                <a:cs typeface="+mn-lt"/>
              </a:rPr>
              <a:t>spirit</a:t>
            </a:r>
            <a:r>
              <a:rPr lang="fi-FI" sz="1800" dirty="0">
                <a:ea typeface="+mn-lt"/>
                <a:cs typeface="+mn-lt"/>
              </a:rPr>
              <a:t>)</a:t>
            </a:r>
            <a:endParaRPr lang="fi-FI" sz="18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fi-FI" sz="3400" dirty="0"/>
              <a:t>Miten omassa työssäsi voit toimia sosiaalisesti kestävällä tavalla?</a:t>
            </a:r>
            <a:r>
              <a:rPr lang="en-US" sz="3400" dirty="0"/>
              <a:t>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</a:rPr>
              <a:t>How can you act in a socially sustainable way in your own work?</a:t>
            </a:r>
            <a:endParaRPr lang="fi-FI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76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Kestävä kehitys, tavoitteet</a:t>
            </a:r>
          </a:p>
        </p:txBody>
      </p:sp>
      <p:sp>
        <p:nvSpPr>
          <p:cNvPr id="11" name="Tekstin paikkamerkki 10"/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Opiskelija 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osaa toimia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kestävän kehityksen periaatteiden mukaisesti</a:t>
            </a:r>
          </a:p>
          <a:p>
            <a:r>
              <a:rPr lang="fi-FI" dirty="0">
                <a:latin typeface="Arial"/>
                <a:cs typeface="Arial"/>
              </a:rPr>
              <a:t>Tietää kestävän kehityksen </a:t>
            </a:r>
            <a:r>
              <a:rPr lang="fi-FI" b="1" dirty="0">
                <a:latin typeface="Arial"/>
                <a:cs typeface="Arial"/>
              </a:rPr>
              <a:t>ekologisen, taloudellisen, sosiaalisen ja kulttuurisen</a:t>
            </a:r>
            <a:r>
              <a:rPr lang="fi-FI" dirty="0">
                <a:latin typeface="Arial"/>
                <a:cs typeface="Arial"/>
              </a:rPr>
              <a:t> kestävyyden keskeiset tavoitteet ja näiden kytkeytymisen toisiinsa.</a:t>
            </a:r>
          </a:p>
          <a:p>
            <a:pPr marL="0" indent="0">
              <a:buNone/>
            </a:pPr>
            <a:endParaRPr lang="fi-FI" dirty="0">
              <a:latin typeface="Georgia"/>
              <a:cs typeface="Arial"/>
            </a:endParaRPr>
          </a:p>
          <a:p>
            <a:endParaRPr lang="fi-FI" dirty="0">
              <a:latin typeface="Arial"/>
              <a:cs typeface="Arial"/>
            </a:endParaRPr>
          </a:p>
          <a:p>
            <a:pPr marL="0" indent="0">
              <a:buNone/>
            </a:pPr>
            <a:endParaRPr lang="fi-FI" dirty="0">
              <a:latin typeface="Arial"/>
              <a:cs typeface="Arial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8F3B0-6424-4CC7-AD02-FD04C30E00E7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13.8.2024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1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A781B8-CE5C-49B1-853E-88F4B3241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46" y="499651"/>
            <a:ext cx="10874306" cy="923333"/>
          </a:xfrm>
        </p:spPr>
        <p:txBody>
          <a:bodyPr/>
          <a:lstStyle/>
          <a:p>
            <a:pPr algn="ctr"/>
            <a:r>
              <a:rPr lang="fi-FI" sz="2400" dirty="0">
                <a:solidFill>
                  <a:srgbClr val="C00000"/>
                </a:solidFill>
              </a:rPr>
              <a:t>Myös Omnia huomioi kestävän kehityksen toiminnassaan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05F5CD5-DDBC-42FE-8CCE-C2F22CBA843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8F3B0-6424-4CC7-AD02-FD04C30E00E7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13.8.2024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BAB7EC3-EBB0-42DD-929A-D3D82B6B40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7" t="38963" r="4417" b="5778"/>
          <a:stretch/>
        </p:blipFill>
        <p:spPr>
          <a:xfrm>
            <a:off x="813641" y="1418452"/>
            <a:ext cx="10540004" cy="47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7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14">
            <a:extLst>
              <a:ext uri="{FF2B5EF4-FFF2-40B4-BE49-F238E27FC236}">
                <a16:creationId xmlns:a16="http://schemas.microsoft.com/office/drawing/2014/main" id="{9EA03D8D-C2F7-424B-8A07-C339DF26132F}"/>
              </a:ext>
            </a:extLst>
          </p:cNvPr>
          <p:cNvSpPr/>
          <p:nvPr/>
        </p:nvSpPr>
        <p:spPr>
          <a:xfrm>
            <a:off x="9583499" y="1867002"/>
            <a:ext cx="2057400" cy="11635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BDF3AE17-A50C-468D-AFB8-DC59E6C63173}"/>
              </a:ext>
            </a:extLst>
          </p:cNvPr>
          <p:cNvSpPr/>
          <p:nvPr/>
        </p:nvSpPr>
        <p:spPr>
          <a:xfrm>
            <a:off x="3602619" y="1828367"/>
            <a:ext cx="2057400" cy="11635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655F402C-3BBD-4A66-93F1-B539235AD424}"/>
              </a:ext>
            </a:extLst>
          </p:cNvPr>
          <p:cNvSpPr/>
          <p:nvPr/>
        </p:nvSpPr>
        <p:spPr>
          <a:xfrm>
            <a:off x="7001126" y="1855428"/>
            <a:ext cx="2057400" cy="11635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AAB4E216-D30E-4892-A98F-648972FCB506}"/>
              </a:ext>
            </a:extLst>
          </p:cNvPr>
          <p:cNvSpPr/>
          <p:nvPr/>
        </p:nvSpPr>
        <p:spPr>
          <a:xfrm>
            <a:off x="1208136" y="1828366"/>
            <a:ext cx="2057400" cy="116354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F4C03DA-8CCC-4BAF-86F4-083A3B035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63" y="820461"/>
            <a:ext cx="11236093" cy="923333"/>
          </a:xfrm>
        </p:spPr>
        <p:txBody>
          <a:bodyPr/>
          <a:lstStyle/>
          <a:p>
            <a:pPr algn="ctr"/>
            <a:r>
              <a:rPr lang="fi-FI" dirty="0">
                <a:solidFill>
                  <a:srgbClr val="C00000"/>
                </a:solidFill>
              </a:rPr>
              <a:t>Kuinka kestävä kehitys näkyy Omniassa?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24CD484-12D7-485B-8811-FAEECD0B8D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37938" y="2073600"/>
            <a:ext cx="2073277" cy="498877"/>
          </a:xfrm>
        </p:spPr>
        <p:txBody>
          <a:bodyPr/>
          <a:lstStyle/>
          <a:p>
            <a:pPr marL="0" indent="0" algn="ctr">
              <a:buNone/>
            </a:pPr>
            <a:r>
              <a:rPr lang="fi-FI" b="1" dirty="0"/>
              <a:t>Ekologinen</a:t>
            </a:r>
            <a:r>
              <a:rPr lang="fi-FI" dirty="0"/>
              <a:t> kestävyys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B774384-DD61-45D3-BEDF-27DD597D323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81122" y="5996897"/>
            <a:ext cx="1443025" cy="3104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8F3B0-6424-4CC7-AD02-FD04C30E00E7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13.8.2024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3A6EBF40-26C3-49F7-850B-81904913A471}"/>
              </a:ext>
            </a:extLst>
          </p:cNvPr>
          <p:cNvSpPr txBox="1"/>
          <p:nvPr/>
        </p:nvSpPr>
        <p:spPr>
          <a:xfrm>
            <a:off x="7006234" y="2064514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Sosiaalinen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kestävyys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CDB0E129-7ED6-4DFA-BAA0-7DFCD812E5FC}"/>
              </a:ext>
            </a:extLst>
          </p:cNvPr>
          <p:cNvSpPr txBox="1"/>
          <p:nvPr/>
        </p:nvSpPr>
        <p:spPr>
          <a:xfrm>
            <a:off x="1074977" y="3142663"/>
            <a:ext cx="46914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Jätteen synnyn ehkäisy ja kierrätys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Vastuulliset hankinnat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Koulurakennuksen pihaympäristön hoito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Automatkojen vähentäminen, kannustaminen esim. pyöräilyyn, julkisiin kulkuneuvoihin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Ravinto (esim. kasvisruuan suosiminen, terveellinen ruoka)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92E6F31C-07C1-4101-933C-233D33267D3D}"/>
              </a:ext>
            </a:extLst>
          </p:cNvPr>
          <p:cNvSpPr txBox="1"/>
          <p:nvPr/>
        </p:nvSpPr>
        <p:spPr>
          <a:xfrm>
            <a:off x="6833110" y="3289066"/>
            <a:ext cx="46914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Opiskelijoiden ja työntekijöiden hyvinvoinnista huolehtiminen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Turvallisuus koulussa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Kiusaamisen ja syrjäytymisen ehkäisy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Koulutusta kaikille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Erilaisten kulttuurien huomioiminen</a:t>
            </a:r>
          </a:p>
        </p:txBody>
      </p:sp>
      <p:sp>
        <p:nvSpPr>
          <p:cNvPr id="12" name="Tekstin paikkamerkki 2">
            <a:extLst>
              <a:ext uri="{FF2B5EF4-FFF2-40B4-BE49-F238E27FC236}">
                <a16:creationId xmlns:a16="http://schemas.microsoft.com/office/drawing/2014/main" id="{BDDD5833-2DD4-462E-A956-707F7D648B33}"/>
              </a:ext>
            </a:extLst>
          </p:cNvPr>
          <p:cNvSpPr txBox="1">
            <a:spLocks/>
          </p:cNvSpPr>
          <p:nvPr/>
        </p:nvSpPr>
        <p:spPr>
          <a:xfrm>
            <a:off x="3581218" y="2073600"/>
            <a:ext cx="2073277" cy="49887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Georgi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Georgi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Taloudellinen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kestävyys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EA64F4BC-9BD9-49C4-A32D-7A9FBB104684}"/>
              </a:ext>
            </a:extLst>
          </p:cNvPr>
          <p:cNvSpPr txBox="1"/>
          <p:nvPr/>
        </p:nvSpPr>
        <p:spPr>
          <a:xfrm>
            <a:off x="9619838" y="2106506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Kulttuurinen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kestävyys</a:t>
            </a:r>
          </a:p>
        </p:txBody>
      </p:sp>
    </p:spTree>
    <p:extLst>
      <p:ext uri="{BB962C8B-B14F-4D97-AF65-F5344CB8AC3E}">
        <p14:creationId xmlns:p14="http://schemas.microsoft.com/office/powerpoint/2010/main" val="252468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0AEA0E-9486-4A7B-815D-7228ED0A5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928" y="319315"/>
            <a:ext cx="10822272" cy="923333"/>
          </a:xfrm>
        </p:spPr>
        <p:txBody>
          <a:bodyPr/>
          <a:lstStyle/>
          <a:p>
            <a:r>
              <a:rPr lang="fi-FI" sz="2400" dirty="0"/>
              <a:t>Kestävä kehitys vaatii kansainvälistä yhteistyötä. </a:t>
            </a:r>
            <a:r>
              <a:rPr lang="fi-FI" sz="2400" dirty="0">
                <a:solidFill>
                  <a:schemeClr val="accent5">
                    <a:lumMod val="75000"/>
                  </a:schemeClr>
                </a:solidFill>
              </a:rPr>
              <a:t>Ratkaisuna </a:t>
            </a:r>
            <a:r>
              <a:rPr lang="fi-FI" sz="2400" dirty="0" err="1">
                <a:solidFill>
                  <a:schemeClr val="accent5">
                    <a:lumMod val="75000"/>
                  </a:schemeClr>
                </a:solidFill>
              </a:rPr>
              <a:t>Yk:n</a:t>
            </a:r>
            <a:r>
              <a:rPr lang="fi-FI" sz="2400" dirty="0">
                <a:solidFill>
                  <a:schemeClr val="accent5">
                    <a:lumMod val="75000"/>
                  </a:schemeClr>
                </a:solidFill>
              </a:rPr>
              <a:t> agenda 2030: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24F2E50-6370-4E21-AE10-84B86884B40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8F3B0-6424-4CC7-AD02-FD04C30E00E7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13.8.2024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92A2007-4D24-4A85-919B-1790F16D8AB7}"/>
              </a:ext>
            </a:extLst>
          </p:cNvPr>
          <p:cNvSpPr txBox="1"/>
          <p:nvPr/>
        </p:nvSpPr>
        <p:spPr>
          <a:xfrm>
            <a:off x="1043209" y="6174599"/>
            <a:ext cx="7659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Lähde</a:t>
            </a:r>
            <a:r>
              <a:rPr lang="fi-FI" dirty="0">
                <a:solidFill>
                  <a:prstClr val="black"/>
                </a:solidFill>
              </a:rPr>
              <a:t>: </a:t>
            </a:r>
            <a:r>
              <a:rPr lang="fi-FI" dirty="0">
                <a:solidFill>
                  <a:prstClr val="black"/>
                </a:solidFill>
                <a:hlinkClick r:id="rId3"/>
              </a:rPr>
              <a:t>https://www.ykliitto.fi/yk-teemat/kestavan-kehityksen-tavoitteet</a:t>
            </a:r>
            <a:r>
              <a:rPr lang="fi-FI" dirty="0">
                <a:solidFill>
                  <a:prstClr val="black"/>
                </a:solidFill>
              </a:rPr>
              <a:t> 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8E64EF6-2C54-3447-9B27-C9605A328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97" y="1235674"/>
            <a:ext cx="9876674" cy="489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8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C04B3D-7B97-B447-8764-DD7D35B6D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09" y="806079"/>
            <a:ext cx="10822272" cy="923333"/>
          </a:xfrm>
        </p:spPr>
        <p:txBody>
          <a:bodyPr/>
          <a:lstStyle/>
          <a:p>
            <a:pPr algn="ctr"/>
            <a:r>
              <a:rPr lang="fi-FI" dirty="0">
                <a:solidFill>
                  <a:schemeClr val="accent5">
                    <a:lumMod val="75000"/>
                  </a:schemeClr>
                </a:solidFill>
              </a:rPr>
              <a:t>YK:n agenda 2030 lyhyesti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09DA66A-BABD-B545-94F3-EB33F5C5AB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9763" y="1983087"/>
            <a:ext cx="10351934" cy="406716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YK:n jäsenmaat sopivat kestävän kehityksen tavoitteista 2015, joita ne pyrkivät yhdessä edistämään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Pyrkimyksenä on poistaa äärimmäinen köyhyys maailmasta ja turvata hyvinvointi ympäristölle kestävällä tavalla.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Agendalla on </a:t>
            </a:r>
            <a:r>
              <a:rPr lang="fi-FI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tavoitetta ja </a:t>
            </a:r>
            <a:r>
              <a:rPr lang="fi-FI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169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alatavoitetta vuodelle </a:t>
            </a:r>
            <a:r>
              <a:rPr lang="fi-FI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</a:p>
          <a:p>
            <a:pPr marL="0" indent="0">
              <a:buNone/>
            </a:pPr>
            <a:endParaRPr lang="fi-FI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i-FI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YK:n kansainväliset kestävän kehityksen tavoitteet löytyvät osoitteesta:</a:t>
            </a:r>
          </a:p>
          <a:p>
            <a:pPr marL="400050" lvl="1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https://www.ykliitto.fi/yk-teemat/kestava-kehitys/kestavan-kehityksen-tavoitteet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i-FI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Kieliversioita voi katsoa täältä: 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https://www.un.org/sustainabledevelopment/development-agenda/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6E4D9C0-E69F-9741-9A66-AFE639E01B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AF8F3B0-6424-4CC7-AD02-FD04C30E00E7}" type="datetime1">
              <a:rPr lang="fi-FI" smtClean="0"/>
              <a:pPr/>
              <a:t>13.8.2024</a:t>
            </a:fld>
            <a:endParaRPr lang="en-US"/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56F901F6-055B-8D4F-8E7E-50A5FB829F98}"/>
              </a:ext>
            </a:extLst>
          </p:cNvPr>
          <p:cNvSpPr/>
          <p:nvPr/>
        </p:nvSpPr>
        <p:spPr>
          <a:xfrm>
            <a:off x="9774620" y="346842"/>
            <a:ext cx="1954925" cy="170906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271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CA6C8E-39FD-3620-FC73-D09A132F6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b="0" dirty="0"/>
              <a:t>Tehtävä</a:t>
            </a:r>
            <a:r>
              <a:rPr lang="fi-FI" b="0" dirty="0"/>
              <a:t>: Miten kestävän kehityksen osa-alueet voidaan huomioida opiskelemallasi alalla?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2FEBEBE-3934-F59A-7F52-B694DC3B50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1294" y="2300436"/>
            <a:ext cx="10821666" cy="4067164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endParaRPr lang="fi-FI" dirty="0"/>
          </a:p>
          <a:p>
            <a:r>
              <a:rPr lang="fi-FI" sz="3600" dirty="0"/>
              <a:t>Ekologinen</a:t>
            </a:r>
          </a:p>
          <a:p>
            <a:r>
              <a:rPr lang="fi-FI" sz="3600" dirty="0"/>
              <a:t>Taloudellinen</a:t>
            </a:r>
          </a:p>
          <a:p>
            <a:r>
              <a:rPr lang="fi-FI" sz="3600" dirty="0"/>
              <a:t>Kulttuurinen</a:t>
            </a:r>
          </a:p>
          <a:p>
            <a:r>
              <a:rPr lang="fi-FI" sz="3600" dirty="0"/>
              <a:t>Sosiaalinen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DFE8D9C-5016-1CB4-7F33-796212E1733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AF8F3B0-6424-4CC7-AD02-FD04C30E00E7}" type="datetime1">
              <a:rPr lang="fi-FI" smtClean="0"/>
              <a:pPr/>
              <a:t>13.8.2024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716DA4-F4C5-9526-0BB6-0B02D29A5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124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895478-94E5-4894-A0BF-3E4F633F0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88" y="911183"/>
            <a:ext cx="11156002" cy="923333"/>
          </a:xfrm>
        </p:spPr>
        <p:txBody>
          <a:bodyPr/>
          <a:lstStyle/>
          <a:p>
            <a:r>
              <a:rPr lang="fi-FI" dirty="0">
                <a:solidFill>
                  <a:srgbClr val="618B36"/>
                </a:solidFill>
              </a:rPr>
              <a:t>Suomi on tehnyt Kestävän kehityksen yhteiskuntasitoumuksen</a:t>
            </a:r>
            <a:endParaRPr lang="fi-FI" dirty="0">
              <a:solidFill>
                <a:srgbClr val="618B36"/>
              </a:solidFill>
              <a:highlight>
                <a:srgbClr val="00FFFF"/>
              </a:highlight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FC22584-B752-42B6-87B7-9EC1507692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7418" y="2103792"/>
            <a:ext cx="7844637" cy="4067164"/>
          </a:xfrm>
        </p:spPr>
        <p:txBody>
          <a:bodyPr anchor="t"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Suomikin on tehnyt yhteiskuntasitoumuksen vuodelle 2050</a:t>
            </a:r>
          </a:p>
          <a:p>
            <a:pPr lvl="1">
              <a:buFont typeface="Wingdings" pitchFamily="2" charset="2"/>
              <a:buChar char="Ø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Pitkän aikavälin tavoite tulevaisuuden Suomesta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Toimintatavat ja tavoitteet hyvän elämän mahdollistamiseksi myös tuleville sukupolville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Sitoumuksia voivat antaa kaikki  yhteiskunnalliset toimijat</a:t>
            </a:r>
          </a:p>
          <a:p>
            <a:pPr lvl="1">
              <a:buFont typeface="Wingdings" pitchFamily="2" charset="2"/>
              <a:buChar char="Ø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yritykset, organisaatiot (esim. Omnia), yhteisöt ja järjestöt sekä yksityishenkilöt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Konkreettisia tekoja ja näkyviä tuloksia</a:t>
            </a:r>
          </a:p>
          <a:p>
            <a:r>
              <a:rPr lang="fi-FI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Tutustu sitoumuksiin ja tee omasi osoitteessa:</a:t>
            </a:r>
          </a:p>
          <a:p>
            <a:pPr marL="382950" lvl="1" indent="0">
              <a:buNone/>
            </a:pPr>
            <a:r>
              <a:rPr lang="fi-FI" sz="2800" dirty="0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2"/>
              </a:rPr>
              <a:t>https://sitoumus2050.fi/</a:t>
            </a:r>
            <a:r>
              <a:rPr lang="fi-FI" sz="28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C1DB902-1A8E-4C4E-9D65-929C32C634A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AF8F3B0-6424-4CC7-AD02-FD04C30E00E7}" type="datetime1">
              <a:rPr lang="fi-FI" smtClean="0"/>
              <a:pPr/>
              <a:t>13.8.2024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7E662A16-6D54-4FBE-93F8-C6D072BEC0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330" y="2135454"/>
            <a:ext cx="2453994" cy="24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1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78626D0-F84D-1041-8914-285615E9B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62" y="1884960"/>
            <a:ext cx="3495051" cy="3435186"/>
          </a:xfrm>
        </p:spPr>
        <p:txBody>
          <a:bodyPr/>
          <a:lstStyle/>
          <a:p>
            <a:r>
              <a:rPr lang="fi-FI" sz="2400" dirty="0">
                <a:solidFill>
                  <a:schemeClr val="accent6">
                    <a:lumMod val="75000"/>
                  </a:schemeClr>
                </a:solidFill>
              </a:rPr>
              <a:t>Yhteiskunta-sitoumus tähtää agenda 2030 tavoitteisiin eri osa-alueilla:</a:t>
            </a:r>
            <a:endParaRPr lang="fi-FI" sz="240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C7BC77-268C-49B4-9554-40CB7183B00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AF8F3B0-6424-4CC7-AD02-FD04C30E00E7}" type="datetime1">
              <a:rPr lang="fi-FI" smtClean="0"/>
              <a:pPr/>
              <a:t>13.8.2024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2D99ECD-30A2-4062-A0A4-85A94B9AD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/>
              <a:t>Kestävä kehitys 1 </a:t>
            </a:r>
            <a:r>
              <a:rPr lang="fi-FI" dirty="0" err="1"/>
              <a:t>osp</a:t>
            </a:r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B7CED716-7476-472F-8F9C-68F23A84A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262" y="469269"/>
            <a:ext cx="7721309" cy="579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4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15B149CA-94E1-8342-8E95-B0825C01C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618B36"/>
                </a:solidFill>
              </a:rPr>
              <a:t>Aiheista kirjoitettua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C2BA268-5364-AF46-91D7-3927BC6F5AA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AF8F3B0-6424-4CC7-AD02-FD04C30E00E7}" type="datetime1">
              <a:rPr lang="fi-FI" smtClean="0"/>
              <a:pPr/>
              <a:t>13.8.2024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1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E50E0017-999F-F04E-A7DF-4687C5B9C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204" y="615215"/>
            <a:ext cx="3999838" cy="55553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774171CA-F962-BE44-8BE7-0BD0D2BEF7AF}"/>
              </a:ext>
            </a:extLst>
          </p:cNvPr>
          <p:cNvSpPr txBox="1"/>
          <p:nvPr/>
        </p:nvSpPr>
        <p:spPr>
          <a:xfrm>
            <a:off x="6350963" y="6349773"/>
            <a:ext cx="5466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Lähde: </a:t>
            </a:r>
            <a:r>
              <a:rPr lang="fi-FI" sz="1200" dirty="0">
                <a:hlinkClick r:id="rId4"/>
              </a:rPr>
              <a:t>https://awellfedworld.org/biodiversity/</a:t>
            </a:r>
            <a:r>
              <a:rPr lang="fi-FI" sz="1200" dirty="0"/>
              <a:t>  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867B8A-DFE4-8446-9D38-2BFBF1612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607" y="1270000"/>
            <a:ext cx="4626816" cy="3001060"/>
          </a:xfrm>
        </p:spPr>
        <p:txBody>
          <a:bodyPr/>
          <a:lstStyle/>
          <a:p>
            <a:r>
              <a:rPr lang="fi-FI" dirty="0">
                <a:solidFill>
                  <a:srgbClr val="941651"/>
                </a:solidFill>
              </a:rPr>
              <a:t>Maapallon nisäkkäiden jakauma on voimakkaasti ihmisen muokkaama:</a:t>
            </a:r>
            <a:br>
              <a:rPr lang="fi-FI" dirty="0">
                <a:solidFill>
                  <a:srgbClr val="941651"/>
                </a:solidFill>
              </a:rPr>
            </a:br>
            <a:br>
              <a:rPr lang="fi-FI" dirty="0">
                <a:solidFill>
                  <a:srgbClr val="941651"/>
                </a:solidFill>
              </a:rPr>
            </a:br>
            <a:r>
              <a:rPr lang="fi-FI" sz="2000" dirty="0">
                <a:solidFill>
                  <a:srgbClr val="941651"/>
                </a:solidFill>
              </a:rPr>
              <a:t>36 % ihmisiä</a:t>
            </a:r>
            <a:br>
              <a:rPr lang="fi-FI" sz="2000" dirty="0">
                <a:solidFill>
                  <a:srgbClr val="941651"/>
                </a:solidFill>
              </a:rPr>
            </a:br>
            <a:r>
              <a:rPr lang="fi-FI" sz="2000" dirty="0">
                <a:solidFill>
                  <a:srgbClr val="F78120"/>
                </a:solidFill>
              </a:rPr>
              <a:t>60 % tuotantoeläimiä</a:t>
            </a:r>
            <a:br>
              <a:rPr lang="fi-FI" sz="2000" dirty="0">
                <a:solidFill>
                  <a:srgbClr val="941651"/>
                </a:solidFill>
              </a:rPr>
            </a:br>
            <a:r>
              <a:rPr lang="fi-FI" sz="2000" dirty="0">
                <a:solidFill>
                  <a:schemeClr val="accent6">
                    <a:lumMod val="50000"/>
                  </a:schemeClr>
                </a:solidFill>
              </a:rPr>
              <a:t>4 % luonnonvaraisia eläimiä</a:t>
            </a:r>
          </a:p>
        </p:txBody>
      </p:sp>
    </p:spTree>
    <p:extLst>
      <p:ext uri="{BB962C8B-B14F-4D97-AF65-F5344CB8AC3E}">
        <p14:creationId xmlns:p14="http://schemas.microsoft.com/office/powerpoint/2010/main" val="40360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E7BB815A-D1E2-D144-BE2A-FAE2361CF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42" y="2246383"/>
            <a:ext cx="4826326" cy="2352878"/>
          </a:xfrm>
        </p:spPr>
        <p:txBody>
          <a:bodyPr/>
          <a:lstStyle/>
          <a:p>
            <a:r>
              <a:rPr lang="fi-FI" dirty="0"/>
              <a:t>Tulevaisuudessa ruoantuotantoa on pohdittava uudestaan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749193B-683F-4841-9374-9C6424AC4C8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AF8F3B0-6424-4CC7-AD02-FD04C30E00E7}" type="datetime1">
              <a:rPr lang="fi-FI" smtClean="0"/>
              <a:pPr/>
              <a:t>13.8.2024</a:t>
            </a:fld>
            <a:endParaRPr lang="en-US"/>
          </a:p>
        </p:txBody>
      </p:sp>
      <p:pic>
        <p:nvPicPr>
          <p:cNvPr id="6" name="Kuva 5" descr="Kuva, joka sisältää kohteen teksti, pehmeäeväinen kala, kala&#10;&#10;Kuvaus luotu automaattisesti">
            <a:extLst>
              <a:ext uri="{FF2B5EF4-FFF2-40B4-BE49-F238E27FC236}">
                <a16:creationId xmlns:a16="http://schemas.microsoft.com/office/drawing/2014/main" id="{3C136DC1-E4A5-D946-A62F-AAF4173F6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379" y="324852"/>
            <a:ext cx="4684460" cy="622520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552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B3B4FF-671F-4CF4-AFC1-FBCB5E4C7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415" y="460910"/>
            <a:ext cx="10822272" cy="923333"/>
          </a:xfrm>
        </p:spPr>
        <p:txBody>
          <a:bodyPr/>
          <a:lstStyle/>
          <a:p>
            <a:pPr algn="ctr"/>
            <a:r>
              <a:rPr lang="fi-FI" dirty="0">
                <a:latin typeface="Arial Black" panose="020B0604020202020204" pitchFamily="34" charset="0"/>
                <a:cs typeface="Arial Black" panose="020B0604020202020204" pitchFamily="34" charset="0"/>
              </a:rPr>
              <a:t>Kestävän kehityksen edistäminen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CF01C12-86F8-4E62-BA31-CB8B6F513B8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8F3B0-6424-4CC7-AD02-FD04C30E00E7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13.8.2024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F0FEDC02-1C86-421B-A045-8E9D06A61265}"/>
              </a:ext>
            </a:extLst>
          </p:cNvPr>
          <p:cNvSpPr/>
          <p:nvPr/>
        </p:nvSpPr>
        <p:spPr>
          <a:xfrm>
            <a:off x="403401" y="4083953"/>
            <a:ext cx="2570480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KESTÄVÄ KEHITYS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5EDF241-467E-414E-B493-5358D140B3CB}"/>
              </a:ext>
            </a:extLst>
          </p:cNvPr>
          <p:cNvSpPr/>
          <p:nvPr/>
        </p:nvSpPr>
        <p:spPr>
          <a:xfrm>
            <a:off x="4104322" y="4096696"/>
            <a:ext cx="2665730" cy="93285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457200">
              <a:defRPr/>
            </a:pPr>
            <a:r>
              <a:rPr lang="fi-FI" b="1" dirty="0">
                <a:solidFill>
                  <a:srgbClr val="7030A0"/>
                </a:solidFill>
                <a:latin typeface="Arial"/>
                <a:cs typeface="Arial"/>
              </a:rPr>
              <a:t>HIILINEUTRAALISUUS JA ELINKAARI</a:t>
            </a: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BC5047A4-F0C8-4CD5-AD23-F967F11879F9}"/>
              </a:ext>
            </a:extLst>
          </p:cNvPr>
          <p:cNvSpPr/>
          <p:nvPr/>
        </p:nvSpPr>
        <p:spPr>
          <a:xfrm>
            <a:off x="8085624" y="4094817"/>
            <a:ext cx="2570480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457200">
              <a:defRPr/>
            </a:pPr>
            <a:r>
              <a:rPr lang="fi-FI" b="1" dirty="0">
                <a:solidFill>
                  <a:srgbClr val="0070C0"/>
                </a:solidFill>
                <a:latin typeface="Arial"/>
                <a:cs typeface="Arial"/>
              </a:rPr>
              <a:t>EETTISET NÄKÖKULMAT</a:t>
            </a: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alto 18">
            <a:extLst>
              <a:ext uri="{FF2B5EF4-FFF2-40B4-BE49-F238E27FC236}">
                <a16:creationId xmlns:a16="http://schemas.microsoft.com/office/drawing/2014/main" id="{B833E7E9-AAE3-4124-BEA9-D9E80C9F1D22}"/>
              </a:ext>
            </a:extLst>
          </p:cNvPr>
          <p:cNvSpPr/>
          <p:nvPr/>
        </p:nvSpPr>
        <p:spPr>
          <a:xfrm>
            <a:off x="1387168" y="2010252"/>
            <a:ext cx="1111730" cy="923333"/>
          </a:xfrm>
          <a:prstGeom prst="wav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LÄHTÖ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D546B4E7-5E23-4733-A24E-A95FFE9D086F}"/>
              </a:ext>
            </a:extLst>
          </p:cNvPr>
          <p:cNvSpPr txBox="1"/>
          <p:nvPr/>
        </p:nvSpPr>
        <p:spPr>
          <a:xfrm>
            <a:off x="599914" y="4598220"/>
            <a:ext cx="3192592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Kestävä kehitys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Luonnonvarat</a:t>
            </a:r>
            <a:r>
              <a:rPr lang="fi-FI" dirty="0">
                <a:latin typeface="Arial"/>
                <a:cs typeface="Arial"/>
              </a:rPr>
              <a:t>, Luonnon monimuotoisuus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fi-FI" dirty="0">
                <a:latin typeface="Arial"/>
                <a:cs typeface="Arial"/>
              </a:rPr>
              <a:t>Ilmastotietoisuus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Kestävän kehityksen </a:t>
            </a:r>
            <a:r>
              <a:rPr lang="fi-FI" dirty="0">
                <a:latin typeface="Arial"/>
                <a:cs typeface="Arial"/>
              </a:rPr>
              <a:t>edistäminen</a:t>
            </a:r>
            <a:endParaRPr lang="fi-FI" dirty="0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EAAC6A3E-EE82-4FD0-AFC6-92EDA48BE8D9}"/>
              </a:ext>
            </a:extLst>
          </p:cNvPr>
          <p:cNvSpPr txBox="1"/>
          <p:nvPr/>
        </p:nvSpPr>
        <p:spPr>
          <a:xfrm>
            <a:off x="4720395" y="4629530"/>
            <a:ext cx="3757760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Elinkaari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Kiertotalous</a:t>
            </a:r>
            <a:r>
              <a:rPr lang="fi-FI" dirty="0">
                <a:latin typeface="Arial"/>
                <a:cs typeface="Arial"/>
              </a:rPr>
              <a:t>, hiilineutraalius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Energia- ja materiaalitehokkuus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9189C9F5-D415-476D-B34B-86CD2E7B686D}"/>
              </a:ext>
            </a:extLst>
          </p:cNvPr>
          <p:cNvSpPr txBox="1"/>
          <p:nvPr/>
        </p:nvSpPr>
        <p:spPr>
          <a:xfrm>
            <a:off x="8840204" y="4595022"/>
            <a:ext cx="3018775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fi-FI" dirty="0">
                <a:latin typeface="Arial"/>
                <a:cs typeface="Arial"/>
              </a:rPr>
              <a:t>Arvot ja eettisyys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työssä</a:t>
            </a:r>
            <a:endParaRPr lang="fi-FI" dirty="0"/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Omat ja muiden valinnat</a:t>
            </a:r>
          </a:p>
        </p:txBody>
      </p:sp>
      <p:pic>
        <p:nvPicPr>
          <p:cNvPr id="3" name="Kuva 4" descr="Kuva, joka sisältää kohteen vuori, ulko, puu, taivas&#10;&#10;Kuvaus luotu, erittäin korkea luotettavuus">
            <a:extLst>
              <a:ext uri="{FF2B5EF4-FFF2-40B4-BE49-F238E27FC236}">
                <a16:creationId xmlns:a16="http://schemas.microsoft.com/office/drawing/2014/main" id="{D80851C7-3D07-42F8-9672-2B69850FF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715"/>
          <a:stretch/>
        </p:blipFill>
        <p:spPr>
          <a:xfrm>
            <a:off x="648854" y="1787236"/>
            <a:ext cx="3343726" cy="2123752"/>
          </a:xfrm>
          <a:prstGeom prst="rect">
            <a:avLst/>
          </a:prstGeom>
        </p:spPr>
      </p:pic>
      <p:pic>
        <p:nvPicPr>
          <p:cNvPr id="7" name="Kuva 7" descr="Kuva, joka sisältää kohteen ulko, maa, mies, puu&#10;&#10;Kuvaus luotu, erittäin korkea luotettavuus">
            <a:extLst>
              <a:ext uri="{FF2B5EF4-FFF2-40B4-BE49-F238E27FC236}">
                <a16:creationId xmlns:a16="http://schemas.microsoft.com/office/drawing/2014/main" id="{35AC4066-43BA-42D8-A0CA-5AA8723C2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873" y="1720424"/>
            <a:ext cx="3348499" cy="2219936"/>
          </a:xfrm>
          <a:prstGeom prst="rect">
            <a:avLst/>
          </a:prstGeom>
        </p:spPr>
      </p:pic>
      <p:pic>
        <p:nvPicPr>
          <p:cNvPr id="14" name="Kuva 14" descr="Kuva, joka sisältää kohteen taivas, ulko, vuori, luonto&#10;&#10;Kuvaus luotu, erittäin korkea luotettavuus">
            <a:extLst>
              <a:ext uri="{FF2B5EF4-FFF2-40B4-BE49-F238E27FC236}">
                <a16:creationId xmlns:a16="http://schemas.microsoft.com/office/drawing/2014/main" id="{AE6CFF1D-BAB1-4564-9552-B9429D46C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814" y="1732667"/>
            <a:ext cx="3320472" cy="223289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6ACA8193-C22C-4ACB-8218-E901E8BCFB0F}"/>
              </a:ext>
            </a:extLst>
          </p:cNvPr>
          <p:cNvSpPr txBox="1"/>
          <p:nvPr/>
        </p:nvSpPr>
        <p:spPr>
          <a:xfrm>
            <a:off x="1619425" y="119957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LÄHTÖ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EA8F447D-A64D-45A2-BB0F-BA2FC44DA802}"/>
              </a:ext>
            </a:extLst>
          </p:cNvPr>
          <p:cNvSpPr txBox="1"/>
          <p:nvPr/>
        </p:nvSpPr>
        <p:spPr>
          <a:xfrm>
            <a:off x="9541524" y="1180473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MAALI</a:t>
            </a:r>
          </a:p>
        </p:txBody>
      </p:sp>
      <p:sp>
        <p:nvSpPr>
          <p:cNvPr id="6" name="Nuoli: Oikea 5">
            <a:extLst>
              <a:ext uri="{FF2B5EF4-FFF2-40B4-BE49-F238E27FC236}">
                <a16:creationId xmlns:a16="http://schemas.microsoft.com/office/drawing/2014/main" id="{D2B3BA09-DF48-43C3-9A58-8EA468281CB9}"/>
              </a:ext>
            </a:extLst>
          </p:cNvPr>
          <p:cNvSpPr/>
          <p:nvPr/>
        </p:nvSpPr>
        <p:spPr>
          <a:xfrm>
            <a:off x="3318553" y="1281394"/>
            <a:ext cx="5702157" cy="1982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52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20CCE1-3299-FA43-A8C5-E89F767F4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660" y="649926"/>
            <a:ext cx="10822272" cy="923333"/>
          </a:xfrm>
        </p:spPr>
        <p:txBody>
          <a:bodyPr/>
          <a:lstStyle/>
          <a:p>
            <a:pPr algn="ctr"/>
            <a:r>
              <a:rPr lang="fi-FI" dirty="0">
                <a:solidFill>
                  <a:schemeClr val="accent5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Mitä kestävä kehitys tarkoittaa?</a:t>
            </a:r>
          </a:p>
        </p:txBody>
      </p:sp>
      <p:graphicFrame>
        <p:nvGraphicFramePr>
          <p:cNvPr id="6" name="Kaaviokuva 5">
            <a:extLst>
              <a:ext uri="{FF2B5EF4-FFF2-40B4-BE49-F238E27FC236}">
                <a16:creationId xmlns:a16="http://schemas.microsoft.com/office/drawing/2014/main" id="{EAB75AB0-5175-F249-A321-8DF778374C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5377711"/>
              </p:ext>
            </p:extLst>
          </p:nvPr>
        </p:nvGraphicFramePr>
        <p:xfrm>
          <a:off x="564370" y="587644"/>
          <a:ext cx="11188653" cy="4453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AC1825C-80A0-3F45-841D-011F570EEB5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AF8F3B0-6424-4CC7-AD02-FD04C30E00E7}" type="datetime1">
              <a:rPr lang="fi-FI" smtClean="0">
                <a:latin typeface="Arial" panose="020B0604020202020204" pitchFamily="34" charset="0"/>
              </a:rPr>
              <a:pPr/>
              <a:t>13.8.2024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9AC8C86C-1803-2346-8BE4-E282164171E8}"/>
              </a:ext>
            </a:extLst>
          </p:cNvPr>
          <p:cNvSpPr/>
          <p:nvPr/>
        </p:nvSpPr>
        <p:spPr>
          <a:xfrm>
            <a:off x="763146" y="4199890"/>
            <a:ext cx="10780295" cy="15934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0">
                <a:schemeClr val="accent6">
                  <a:lumMod val="50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”Kestävä kehitys on maailmanlaajuisesti, alueellisesti ja paikallisesti tapahtuvaa jatkuvaa ja ohjattua yhteiskunnallista muutosta, jonka päämääränä on turvata nykyisille ja tuleville sukupolville hyvät elämisen mahdollisuudet.” (Ympäristöministeriö)</a:t>
            </a:r>
          </a:p>
          <a:p>
            <a:pPr algn="ctr"/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598B61F5-B6A5-5448-8D3B-08BC05AD093C}"/>
              </a:ext>
            </a:extLst>
          </p:cNvPr>
          <p:cNvSpPr/>
          <p:nvPr/>
        </p:nvSpPr>
        <p:spPr>
          <a:xfrm>
            <a:off x="1117509" y="6211669"/>
            <a:ext cx="9782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Lue lisää: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https://www.ym.fi/fi-fi/ymparisto/kestava_kehitys/mita_on_kestava_kehitys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82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058D12-CC9A-40C3-B516-0A61E8141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21" y="350031"/>
            <a:ext cx="10822272" cy="923333"/>
          </a:xfrm>
        </p:spPr>
        <p:txBody>
          <a:bodyPr/>
          <a:lstStyle/>
          <a:p>
            <a:r>
              <a:rPr lang="fi-FI" dirty="0"/>
              <a:t>Kestävä kehitys jaetaan neljään ulottuvuuteen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EC2F164-61FA-4AC9-96F5-FB06BB50A85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8F3B0-6424-4CC7-AD02-FD04C30E00E7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13.8.2024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DDCFFD0F-07F4-2840-9B8F-8FB8B32F3F61}"/>
              </a:ext>
            </a:extLst>
          </p:cNvPr>
          <p:cNvSpPr/>
          <p:nvPr/>
        </p:nvSpPr>
        <p:spPr>
          <a:xfrm>
            <a:off x="4497585" y="1111976"/>
            <a:ext cx="3220696" cy="3149258"/>
          </a:xfrm>
          <a:prstGeom prst="ellipse">
            <a:avLst/>
          </a:prstGeom>
          <a:solidFill>
            <a:srgbClr val="92D05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8665237D-21DF-A14D-9AB1-CA0505712436}"/>
              </a:ext>
            </a:extLst>
          </p:cNvPr>
          <p:cNvSpPr/>
          <p:nvPr/>
        </p:nvSpPr>
        <p:spPr>
          <a:xfrm>
            <a:off x="3390596" y="2120524"/>
            <a:ext cx="3220696" cy="3149258"/>
          </a:xfrm>
          <a:prstGeom prst="ellipse">
            <a:avLst/>
          </a:prstGeom>
          <a:solidFill>
            <a:srgbClr val="FF99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82376893-8EA5-9C4A-A440-EC9B35CE16C0}"/>
              </a:ext>
            </a:extLst>
          </p:cNvPr>
          <p:cNvSpPr/>
          <p:nvPr/>
        </p:nvSpPr>
        <p:spPr>
          <a:xfrm>
            <a:off x="5676169" y="2063579"/>
            <a:ext cx="3220696" cy="3149258"/>
          </a:xfrm>
          <a:prstGeom prst="ellipse">
            <a:avLst/>
          </a:prstGeom>
          <a:solidFill>
            <a:srgbClr val="FFC00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966E2D73-46B2-2D48-A66E-3C488DC4586E}"/>
              </a:ext>
            </a:extLst>
          </p:cNvPr>
          <p:cNvSpPr/>
          <p:nvPr/>
        </p:nvSpPr>
        <p:spPr>
          <a:xfrm>
            <a:off x="4497585" y="3200321"/>
            <a:ext cx="3220696" cy="3149258"/>
          </a:xfrm>
          <a:prstGeom prst="ellipse">
            <a:avLst/>
          </a:prstGeom>
          <a:solidFill>
            <a:schemeClr val="accent5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C5366FA-FAB5-0743-8FBD-16528410299D}"/>
              </a:ext>
            </a:extLst>
          </p:cNvPr>
          <p:cNvSpPr txBox="1"/>
          <p:nvPr/>
        </p:nvSpPr>
        <p:spPr>
          <a:xfrm>
            <a:off x="5197967" y="1489718"/>
            <a:ext cx="261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latin typeface="Arial Black" panose="020B0604020202020204" pitchFamily="34" charset="0"/>
                <a:cs typeface="Arial Black" panose="020B0604020202020204" pitchFamily="34" charset="0"/>
              </a:rPr>
              <a:t>EKOLOGINEN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BE52D23-3BEF-8745-B127-671502ADDF2E}"/>
              </a:ext>
            </a:extLst>
          </p:cNvPr>
          <p:cNvSpPr txBox="1"/>
          <p:nvPr/>
        </p:nvSpPr>
        <p:spPr>
          <a:xfrm>
            <a:off x="3515132" y="3470661"/>
            <a:ext cx="205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latin typeface="Arial Black" panose="020B0604020202020204" pitchFamily="34" charset="0"/>
                <a:cs typeface="Arial Black" panose="020B0604020202020204" pitchFamily="34" charset="0"/>
              </a:rPr>
              <a:t>SOSIAALINEN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97A1670D-42DD-684A-9922-92703E5ADF51}"/>
              </a:ext>
            </a:extLst>
          </p:cNvPr>
          <p:cNvSpPr txBox="1"/>
          <p:nvPr/>
        </p:nvSpPr>
        <p:spPr>
          <a:xfrm>
            <a:off x="6666872" y="3421234"/>
            <a:ext cx="2324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latin typeface="Arial Black" panose="020B0604020202020204" pitchFamily="34" charset="0"/>
                <a:cs typeface="Arial Black" panose="020B0604020202020204" pitchFamily="34" charset="0"/>
              </a:rPr>
              <a:t>KULTTUURINEN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79C99DEB-88E2-3E48-A254-166E70B25081}"/>
              </a:ext>
            </a:extLst>
          </p:cNvPr>
          <p:cNvSpPr txBox="1"/>
          <p:nvPr/>
        </p:nvSpPr>
        <p:spPr>
          <a:xfrm>
            <a:off x="5066214" y="5586870"/>
            <a:ext cx="239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latin typeface="Arial Black" panose="020B0604020202020204" pitchFamily="34" charset="0"/>
                <a:cs typeface="Arial Black" panose="020B0604020202020204" pitchFamily="34" charset="0"/>
              </a:rPr>
              <a:t>TALOUDELLINEN</a:t>
            </a:r>
          </a:p>
        </p:txBody>
      </p:sp>
      <p:pic>
        <p:nvPicPr>
          <p:cNvPr id="16" name="Kuva 15" descr="Metsämaisema">
            <a:extLst>
              <a:ext uri="{FF2B5EF4-FFF2-40B4-BE49-F238E27FC236}">
                <a16:creationId xmlns:a16="http://schemas.microsoft.com/office/drawing/2014/main" id="{BE5A73A9-7C50-5946-AA8A-0390D9522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3997" y="1777452"/>
            <a:ext cx="723710" cy="723710"/>
          </a:xfrm>
          <a:prstGeom prst="rect">
            <a:avLst/>
          </a:prstGeom>
        </p:spPr>
      </p:pic>
      <p:pic>
        <p:nvPicPr>
          <p:cNvPr id="17" name="Kuva 16" descr="Euro">
            <a:extLst>
              <a:ext uri="{FF2B5EF4-FFF2-40B4-BE49-F238E27FC236}">
                <a16:creationId xmlns:a16="http://schemas.microsoft.com/office/drawing/2014/main" id="{87A9428A-1BA0-5F4A-944F-F6FC8F79C2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99737" y="4862956"/>
            <a:ext cx="610944" cy="610944"/>
          </a:xfrm>
          <a:prstGeom prst="rect">
            <a:avLst/>
          </a:prstGeom>
        </p:spPr>
      </p:pic>
      <p:pic>
        <p:nvPicPr>
          <p:cNvPr id="18" name="Kuva 17" descr="Ryhmittely">
            <a:extLst>
              <a:ext uri="{FF2B5EF4-FFF2-40B4-BE49-F238E27FC236}">
                <a16:creationId xmlns:a16="http://schemas.microsoft.com/office/drawing/2014/main" id="{FF6C0870-F7C2-7B4F-AD71-A1EED10250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88939" y="3732244"/>
            <a:ext cx="794650" cy="794650"/>
          </a:xfrm>
          <a:prstGeom prst="rect">
            <a:avLst/>
          </a:prstGeom>
        </p:spPr>
      </p:pic>
      <p:pic>
        <p:nvPicPr>
          <p:cNvPr id="19" name="Kuva 18" descr="Tanssi">
            <a:extLst>
              <a:ext uri="{FF2B5EF4-FFF2-40B4-BE49-F238E27FC236}">
                <a16:creationId xmlns:a16="http://schemas.microsoft.com/office/drawing/2014/main" id="{C96EAFDA-4F3F-1A45-AE03-FFB74E3CB4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99074" y="3692956"/>
            <a:ext cx="751749" cy="751749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29E9A5CE-AE39-FE49-8803-C9A5149E1F7C}"/>
              </a:ext>
            </a:extLst>
          </p:cNvPr>
          <p:cNvSpPr txBox="1"/>
          <p:nvPr/>
        </p:nvSpPr>
        <p:spPr>
          <a:xfrm>
            <a:off x="7456366" y="1192150"/>
            <a:ext cx="4364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>
                <a:solidFill>
                  <a:srgbClr val="618B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Luonto on elämän perusta, jossa ihminen on laji muiden joukossa. Maapallon elämää ylläpitävät luonnonvara ovat rajallisia.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69101C77-2AA3-3E4D-91A6-3CB016B26D8D}"/>
              </a:ext>
            </a:extLst>
          </p:cNvPr>
          <p:cNvSpPr txBox="1"/>
          <p:nvPr/>
        </p:nvSpPr>
        <p:spPr>
          <a:xfrm>
            <a:off x="8896865" y="3421234"/>
            <a:ext cx="2804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>
                <a:solidFill>
                  <a:srgbClr val="F68A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Ihmisten välinen y</a:t>
            </a:r>
            <a:r>
              <a:rPr lang="fi-FI" sz="1600" b="1" dirty="0">
                <a:solidFill>
                  <a:srgbClr val="F68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hteistyö vaatii kulttuurienvälistä ymmärrystä ja kunnioitusta.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7D1F7C5A-1184-CC46-A760-8AE6DDB8242A}"/>
              </a:ext>
            </a:extLst>
          </p:cNvPr>
          <p:cNvSpPr txBox="1"/>
          <p:nvPr/>
        </p:nvSpPr>
        <p:spPr>
          <a:xfrm>
            <a:off x="544730" y="5196565"/>
            <a:ext cx="4167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Taloutta tulee </a:t>
            </a:r>
            <a:r>
              <a:rPr lang="fi-FI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luoda kestävästi, niin ettei luonnonvaroja ylikuluteta ja huolehditaan, ettei ihmisten välillä ole suurta taloudellista epätasa-arvoa</a:t>
            </a:r>
            <a:r>
              <a:rPr lang="en-GB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778E36FB-2F11-5344-9722-A33954E15225}"/>
              </a:ext>
            </a:extLst>
          </p:cNvPr>
          <p:cNvSpPr txBox="1"/>
          <p:nvPr/>
        </p:nvSpPr>
        <p:spPr>
          <a:xfrm>
            <a:off x="1260783" y="2494318"/>
            <a:ext cx="23556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Hyvinvoivat, osallistuvat ihmiset yhteisöissään, jossa perusoikeudet turvattu.</a:t>
            </a:r>
          </a:p>
        </p:txBody>
      </p:sp>
    </p:spTree>
    <p:extLst>
      <p:ext uri="{BB962C8B-B14F-4D97-AF65-F5344CB8AC3E}">
        <p14:creationId xmlns:p14="http://schemas.microsoft.com/office/powerpoint/2010/main" val="101407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D8EE9A84-AA92-8246-BEEF-8C859AE5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Kaikki kestävän kehityksen neljä ulottuvuutta vaikuttavat toisiinsa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E66FEF-F822-AC48-80FC-D6924D8F967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AF8F3B0-6424-4CC7-AD02-FD04C30E00E7}" type="datetime1">
              <a:rPr lang="fi-FI" smtClean="0"/>
              <a:pPr/>
              <a:t>13.8.2024</a:t>
            </a:fld>
            <a:endParaRPr lang="en-US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AEEA4F53-1407-4F45-91B0-C6D489776C51}"/>
              </a:ext>
            </a:extLst>
          </p:cNvPr>
          <p:cNvSpPr txBox="1"/>
          <p:nvPr/>
        </p:nvSpPr>
        <p:spPr>
          <a:xfrm>
            <a:off x="824924" y="4639619"/>
            <a:ext cx="10459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Tässä osiossa tutustutaan tarkemmin </a:t>
            </a:r>
            <a:r>
              <a:rPr lang="fi-FI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ekologiseen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taloudelliseen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i-FI" sz="2400" dirty="0">
                <a:solidFill>
                  <a:srgbClr val="007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sosiaaliseen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kestävyyteen.</a:t>
            </a:r>
          </a:p>
        </p:txBody>
      </p:sp>
    </p:spTree>
    <p:extLst>
      <p:ext uri="{BB962C8B-B14F-4D97-AF65-F5344CB8AC3E}">
        <p14:creationId xmlns:p14="http://schemas.microsoft.com/office/powerpoint/2010/main" val="364987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4B4E9C80-23B8-9D47-9294-333EF431C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1. Ekologinen kestävä kehitys 1/2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E5B05679-58C9-4FE1-A5D3-CDECB15FBD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86324" y="5052653"/>
            <a:ext cx="4503834" cy="50599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Kuva: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Evi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T. /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Unsplash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https://toivoajatoimintaa.fi/kuvia-kestavasta-kehityksesta/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C0EB35A-C03C-4502-BDCF-53533FE5FCE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8F3B0-6424-4CC7-AD02-FD04C30E00E7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13.8.2024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CF43424A-7CC3-1B4C-9AE6-B3B2E3387E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1842" y="2106705"/>
            <a:ext cx="6212541" cy="3792604"/>
          </a:xfrm>
        </p:spPr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Jotta voimme elää, 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tarvitsemme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monipuolista ja hyvinvoivaa 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luontoa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, joka tuottaa vettä, happea, energiaa (ravintoa) sekä materiaaleja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Ihminen on täysin riippuvainen luonnosta ja sen aineiden kierrosta, joihin ihmisen toiminta on aiheuttanut merkittäviä muutoksia teollistumisen aikakaudella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669E5CC-C2C0-2C49-999D-D447BD71A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336" y="2106705"/>
            <a:ext cx="4384808" cy="292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18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FB95BA-B431-9A17-14E2-B9E6BEE00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75000"/>
                  </a:schemeClr>
                </a:solidFill>
              </a:rPr>
              <a:t>1.Ekologinen kestävyys 2/2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A8D5C-077A-3BCB-CDB1-1429BF1DD7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4938" y="1654989"/>
            <a:ext cx="6245720" cy="4708103"/>
          </a:xfrm>
        </p:spPr>
        <p:txBody>
          <a:bodyPr/>
          <a:lstStyle/>
          <a:p>
            <a:r>
              <a:rPr lang="fi-FI" dirty="0"/>
              <a:t>Kulutuksen on oltava kestävällä tasolla niin, että käytämme vain sen verran rajallisia luonnonvaroja, kuin luonto pystyy meille tuottamaan </a:t>
            </a:r>
          </a:p>
          <a:p>
            <a:r>
              <a:rPr lang="fi-FI" dirty="0"/>
              <a:t>Ihmisten määrä jatkaa kasvuaan, joten luonnonvaroista on tulevaisuudessa yhä kovempi kilpailu</a:t>
            </a:r>
          </a:p>
          <a:p>
            <a:r>
              <a:rPr lang="fi-FI" dirty="0"/>
              <a:t>Esim. Kaikesta tuotetusta ruoasta menee n. 1/3 hukkaan -&gt; tulevaisuudessa meillä ei ole varaa tähän</a:t>
            </a:r>
          </a:p>
          <a:p>
            <a:r>
              <a:rPr lang="fi-FI" dirty="0"/>
              <a:t>Ekologisen kestävyyden haasteet tulee ratkaista mahdollisimman nopeasti, että arvokas maapallomme säilyy elinkelpoisena tulevaisuudessakin.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E468526-2661-6B7A-C757-B4E303636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AF8F3B0-6424-4CC7-AD02-FD04C30E00E7}" type="datetime1">
              <a:rPr lang="fi-FI" smtClean="0"/>
              <a:pPr/>
              <a:t>13.8.2024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8EDCACF-1921-8B76-2444-072159A96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8E2EAEA-5606-9BC8-D306-10A24C59B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408" y="1720977"/>
            <a:ext cx="4670654" cy="363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1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F994C5-6695-4252-A9A0-EF8597A27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03" y="664370"/>
            <a:ext cx="9513628" cy="923333"/>
          </a:xfrm>
        </p:spPr>
        <p:txBody>
          <a:bodyPr/>
          <a:lstStyle/>
          <a:p>
            <a:r>
              <a:rPr lang="fi-FI" sz="2400" dirty="0">
                <a:solidFill>
                  <a:schemeClr val="accent6">
                    <a:lumMod val="50000"/>
                  </a:schemeClr>
                </a:solidFill>
              </a:rPr>
              <a:t>Millä tavoin ihminen vaikuttaa ekologiseen ympäristöön?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30D215D-9A0B-4D21-A971-BB5D40236A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528" y="1593634"/>
            <a:ext cx="7136321" cy="4171862"/>
          </a:xfrm>
        </p:spPr>
        <p:txBody>
          <a:bodyPr/>
          <a:lstStyle/>
          <a:p>
            <a:pPr marL="0" indent="0">
              <a:buNone/>
            </a:pPr>
            <a:r>
              <a:rPr lang="fi-FI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Päästöt ja poistot: </a:t>
            </a:r>
          </a:p>
          <a:p>
            <a:pPr lvl="1"/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Ihminen </a:t>
            </a:r>
            <a:r>
              <a:rPr lang="fi-FI" sz="1800" b="1" dirty="0">
                <a:latin typeface="Arial" panose="020B0604020202020204" pitchFamily="34" charset="0"/>
                <a:cs typeface="Arial" panose="020B0604020202020204" pitchFamily="34" charset="0"/>
              </a:rPr>
              <a:t>ottaa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 luonnosta </a:t>
            </a:r>
            <a:r>
              <a:rPr lang="fi-FI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raaka-aineita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fi-FI" sz="1800" b="1" dirty="0">
                <a:solidFill>
                  <a:srgbClr val="F68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energiaa</a:t>
            </a:r>
          </a:p>
          <a:p>
            <a:pPr lvl="1"/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Ja </a:t>
            </a:r>
            <a:r>
              <a:rPr lang="fi-FI" sz="1800" b="1" dirty="0">
                <a:latin typeface="Arial" panose="020B0604020202020204" pitchFamily="34" charset="0"/>
                <a:cs typeface="Arial" panose="020B0604020202020204" pitchFamily="34" charset="0"/>
              </a:rPr>
              <a:t>päästää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 sinne aineita ja energiaa</a:t>
            </a:r>
          </a:p>
          <a:p>
            <a:r>
              <a:rPr lang="fi-FI" sz="1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Aineiden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 kierrot muuttuvat</a:t>
            </a:r>
          </a:p>
          <a:p>
            <a:pPr lvl="1">
              <a:buFont typeface="Wingdings" pitchFamily="2" charset="2"/>
              <a:buChar char="Ø"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Esim. sadanta 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kuivuus, tulvat</a:t>
            </a: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800" b="1" dirty="0">
                <a:solidFill>
                  <a:srgbClr val="F68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Energian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 virtaus muuttuu</a:t>
            </a:r>
          </a:p>
          <a:p>
            <a:pPr lvl="1">
              <a:buFont typeface="Wingdings" pitchFamily="2" charset="2"/>
              <a:buChar char="Ø"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Esim. Ilmastonmuutos 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lämpösäteilyn lisääntyminen ilmakehässä</a:t>
            </a: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Eliöiden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 määrät muuttuvat </a:t>
            </a:r>
          </a:p>
          <a:p>
            <a:pPr lvl="1">
              <a:buFont typeface="Wingdings" pitchFamily="2" charset="2"/>
              <a:buChar char="Ø"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Esim. sukupuutot</a:t>
            </a:r>
          </a:p>
          <a:p>
            <a:r>
              <a:rPr lang="fi-FI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Ekosysteemien*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 rakenne ja toiminta muuttuu: ympäristöstä tulee erilainen ja sen kyky tuottaa elämälle välttämättömiä resursseja muuttuu</a:t>
            </a:r>
          </a:p>
          <a:p>
            <a:pPr lvl="1">
              <a:buFont typeface="Wingdings" pitchFamily="2" charset="2"/>
              <a:buChar char="Ø"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Esim. metsä aavikoituu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66D4310-63E9-4A8A-BA0E-8E5FE47BDBC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8F3B0-6424-4CC7-AD02-FD04C30E00E7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13.8.2024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0879B21-FA57-4DAF-B8FA-1D30F74A6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46" y="6052649"/>
            <a:ext cx="8264870" cy="310400"/>
          </a:xfrm>
        </p:spPr>
        <p:txBody>
          <a:bodyPr/>
          <a:lstStyle/>
          <a:p>
            <a:pPr defTabSz="457200">
              <a:defRPr/>
            </a:pPr>
            <a:r>
              <a:rPr lang="fi-FI" sz="1400" b="1" dirty="0">
                <a:latin typeface="Arial" panose="020B0604020202020204" pitchFamily="34" charset="0"/>
              </a:rPr>
              <a:t>*Ekosysteemi</a:t>
            </a:r>
            <a:r>
              <a:rPr lang="fi-FI" sz="1400" dirty="0">
                <a:latin typeface="Arial" panose="020B0604020202020204" pitchFamily="34" charset="0"/>
              </a:rPr>
              <a:t> = Elinympäristö, kuten metsä, niitty, suo, aavikko, vesistöt, ym.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</a:endParaRPr>
          </a:p>
        </p:txBody>
      </p:sp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CC289DE-DC03-8241-BA94-15F6A2589A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" r="7020"/>
          <a:stretch/>
        </p:blipFill>
        <p:spPr>
          <a:xfrm>
            <a:off x="7434580" y="2025230"/>
            <a:ext cx="3963148" cy="4250639"/>
          </a:xfrm>
          <a:prstGeom prst="rect">
            <a:avLst/>
          </a:prstGeom>
        </p:spPr>
      </p:pic>
      <p:sp>
        <p:nvSpPr>
          <p:cNvPr id="11" name="Kaarinuoli ylös 10">
            <a:extLst>
              <a:ext uri="{FF2B5EF4-FFF2-40B4-BE49-F238E27FC236}">
                <a16:creationId xmlns:a16="http://schemas.microsoft.com/office/drawing/2014/main" id="{AB0C2A3C-F83A-694B-8E60-CB47CB2A5F8F}"/>
              </a:ext>
            </a:extLst>
          </p:cNvPr>
          <p:cNvSpPr/>
          <p:nvPr/>
        </p:nvSpPr>
        <p:spPr>
          <a:xfrm rot="18853845">
            <a:off x="9466689" y="2437362"/>
            <a:ext cx="966529" cy="328363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3" name="Kaarinuoli ylös 12">
            <a:extLst>
              <a:ext uri="{FF2B5EF4-FFF2-40B4-BE49-F238E27FC236}">
                <a16:creationId xmlns:a16="http://schemas.microsoft.com/office/drawing/2014/main" id="{739A138B-124C-DC4E-8B73-C75E1E949AA3}"/>
              </a:ext>
            </a:extLst>
          </p:cNvPr>
          <p:cNvSpPr/>
          <p:nvPr/>
        </p:nvSpPr>
        <p:spPr>
          <a:xfrm rot="8839169">
            <a:off x="8929118" y="1816950"/>
            <a:ext cx="966528" cy="379209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0" name="Pilvi 9">
            <a:extLst>
              <a:ext uri="{FF2B5EF4-FFF2-40B4-BE49-F238E27FC236}">
                <a16:creationId xmlns:a16="http://schemas.microsoft.com/office/drawing/2014/main" id="{C4CF6E47-FAB0-BF40-A598-231175E96DF8}"/>
              </a:ext>
            </a:extLst>
          </p:cNvPr>
          <p:cNvSpPr/>
          <p:nvPr/>
        </p:nvSpPr>
        <p:spPr>
          <a:xfrm>
            <a:off x="8830231" y="2402543"/>
            <a:ext cx="806825" cy="573742"/>
          </a:xfrm>
          <a:prstGeom prst="cloud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/>
              <a:t>CO</a:t>
            </a:r>
            <a:r>
              <a:rPr lang="fi-FI" sz="1200" baseline="-25000" dirty="0"/>
              <a:t>2</a:t>
            </a:r>
            <a:endParaRPr lang="fi-FI" sz="1200" dirty="0"/>
          </a:p>
        </p:txBody>
      </p:sp>
      <p:sp>
        <p:nvSpPr>
          <p:cNvPr id="12" name="Pilvi 11">
            <a:extLst>
              <a:ext uri="{FF2B5EF4-FFF2-40B4-BE49-F238E27FC236}">
                <a16:creationId xmlns:a16="http://schemas.microsoft.com/office/drawing/2014/main" id="{9ECD478D-74A4-734B-982B-1EFF2912AF27}"/>
              </a:ext>
            </a:extLst>
          </p:cNvPr>
          <p:cNvSpPr/>
          <p:nvPr/>
        </p:nvSpPr>
        <p:spPr>
          <a:xfrm>
            <a:off x="9493622" y="1640543"/>
            <a:ext cx="806825" cy="573742"/>
          </a:xfrm>
          <a:prstGeom prst="cloud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/>
              <a:t>CO</a:t>
            </a:r>
            <a:r>
              <a:rPr lang="fi-FI" sz="1200" baseline="-25000" dirty="0"/>
              <a:t>2</a:t>
            </a:r>
            <a:endParaRPr lang="fi-FI" sz="1200" dirty="0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DA5ED0C8-ECF6-A343-AF31-D3AE3F9738C2}"/>
              </a:ext>
            </a:extLst>
          </p:cNvPr>
          <p:cNvSpPr txBox="1"/>
          <p:nvPr/>
        </p:nvSpPr>
        <p:spPr>
          <a:xfrm>
            <a:off x="8513861" y="1309980"/>
            <a:ext cx="12602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latin typeface="Arial" panose="020B0604020202020204" pitchFamily="34" charset="0"/>
                <a:cs typeface="Arial" panose="020B0604020202020204" pitchFamily="34" charset="0"/>
              </a:rPr>
              <a:t>Aineet kiertävät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BC47E543-639E-764B-B603-53877D9435CF}"/>
              </a:ext>
            </a:extLst>
          </p:cNvPr>
          <p:cNvSpPr txBox="1"/>
          <p:nvPr/>
        </p:nvSpPr>
        <p:spPr>
          <a:xfrm>
            <a:off x="7705904" y="5695197"/>
            <a:ext cx="3521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Arial" panose="020B0604020202020204" pitchFamily="34" charset="0"/>
                <a:cs typeface="Arial" panose="020B0604020202020204" pitchFamily="34" charset="0"/>
              </a:rPr>
              <a:t>Ekosysteemit eliöineen toimivat kukin tavallaan, esimerkiksi kuvan metsä.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E4CB30AD-B3DF-5F43-AE12-725AEF21D6F2}"/>
              </a:ext>
            </a:extLst>
          </p:cNvPr>
          <p:cNvSpPr txBox="1"/>
          <p:nvPr/>
        </p:nvSpPr>
        <p:spPr>
          <a:xfrm>
            <a:off x="10342323" y="1574383"/>
            <a:ext cx="1389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>
                <a:latin typeface="Arial" panose="020B0604020202020204" pitchFamily="34" charset="0"/>
                <a:cs typeface="Arial" panose="020B0604020202020204" pitchFamily="34" charset="0"/>
              </a:rPr>
              <a:t>Energia virtaa: osa sitoutuu eliöihin, osa hukkuu lämpönä ilmaan </a:t>
            </a:r>
          </a:p>
        </p:txBody>
      </p:sp>
      <p:pic>
        <p:nvPicPr>
          <p:cNvPr id="28" name="Kuva 27" descr="Sade tasaisella täytöllä">
            <a:extLst>
              <a:ext uri="{FF2B5EF4-FFF2-40B4-BE49-F238E27FC236}">
                <a16:creationId xmlns:a16="http://schemas.microsoft.com/office/drawing/2014/main" id="{554CC7F8-3966-2940-9DD3-8C15A8DEA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89763" y="1305046"/>
            <a:ext cx="1446834" cy="1446834"/>
          </a:xfrm>
          <a:prstGeom prst="rect">
            <a:avLst/>
          </a:prstGeom>
        </p:spPr>
      </p:pic>
      <p:cxnSp>
        <p:nvCxnSpPr>
          <p:cNvPr id="31" name="Käyrä yhdysviiva 30">
            <a:extLst>
              <a:ext uri="{FF2B5EF4-FFF2-40B4-BE49-F238E27FC236}">
                <a16:creationId xmlns:a16="http://schemas.microsoft.com/office/drawing/2014/main" id="{034A5681-6C5E-C844-803E-36554C9589C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895146" y="3200402"/>
            <a:ext cx="2627451" cy="1527858"/>
          </a:xfrm>
          <a:prstGeom prst="curvedConnector3">
            <a:avLst>
              <a:gd name="adj1" fmla="val 50000"/>
            </a:avLst>
          </a:prstGeom>
          <a:ln w="85725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Kuva 46" descr="Himmennys (keskikokoinen aurinko) tasaisella täytöllä">
            <a:extLst>
              <a:ext uri="{FF2B5EF4-FFF2-40B4-BE49-F238E27FC236}">
                <a16:creationId xmlns:a16="http://schemas.microsoft.com/office/drawing/2014/main" id="{43735AFD-A32A-C043-9A61-4771B6B2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77686" y="434739"/>
            <a:ext cx="1259711" cy="125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PT_pohja_Omnia">
  <a:themeElements>
    <a:clrScheme name="Omnia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E84E0F"/>
      </a:accent1>
      <a:accent2>
        <a:srgbClr val="F3C300"/>
      </a:accent2>
      <a:accent3>
        <a:srgbClr val="B2DCD6"/>
      </a:accent3>
      <a:accent4>
        <a:srgbClr val="F3C300"/>
      </a:accent4>
      <a:accent5>
        <a:srgbClr val="E84E0F"/>
      </a:accent5>
      <a:accent6>
        <a:srgbClr val="B2DCD6"/>
      </a:accent6>
      <a:hlink>
        <a:srgbClr val="E84E0F"/>
      </a:hlink>
      <a:folHlink>
        <a:srgbClr val="7F7F7F"/>
      </a:folHlink>
    </a:clrScheme>
    <a:fontScheme name="Omnia Arial/Georgia">
      <a:majorFont>
        <a:latin typeface="Arial Black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mnia-pohja kevennetty.pptx" id="{511E4C94-A5E8-4125-9D65-4B0D7F909197}" vid="{45786466-C56F-461E-B16F-7AB318DC808E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7AD83B687AE64E80B8DAE9890187FB" ma:contentTypeVersion="18" ma:contentTypeDescription="Create a new document." ma:contentTypeScope="" ma:versionID="214a74c7ac30bb3124cf99b3a2439414">
  <xsd:schema xmlns:xsd="http://www.w3.org/2001/XMLSchema" xmlns:xs="http://www.w3.org/2001/XMLSchema" xmlns:p="http://schemas.microsoft.com/office/2006/metadata/properties" xmlns:ns2="c4227efe-47f5-4a5a-8db9-0a6dc2efdde8" xmlns:ns3="0ec3f10c-ed98-4899-9355-9003d976a965" targetNamespace="http://schemas.microsoft.com/office/2006/metadata/properties" ma:root="true" ma:fieldsID="338a3d13db086616bb08a196564b79fa" ns2:_="" ns3:_="">
    <xsd:import namespace="c4227efe-47f5-4a5a-8db9-0a6dc2efdde8"/>
    <xsd:import namespace="0ec3f10c-ed98-4899-9355-9003d976a9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227efe-47f5-4a5a-8db9-0a6dc2efdd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80b668f-1741-4dac-b64f-fc84083dd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3f10c-ed98-4899-9355-9003d976a96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e0db65a-5944-4602-8180-c564b8d24d5f}" ma:internalName="TaxCatchAll" ma:showField="CatchAllData" ma:web="0ec3f10c-ed98-4899-9355-9003d976a9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227efe-47f5-4a5a-8db9-0a6dc2efdde8">
      <Terms xmlns="http://schemas.microsoft.com/office/infopath/2007/PartnerControls"/>
    </lcf76f155ced4ddcb4097134ff3c332f>
    <TaxCatchAll xmlns="0ec3f10c-ed98-4899-9355-9003d976a96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8EA0D5-F3E1-4C32-BF0F-4B908BF256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227efe-47f5-4a5a-8db9-0a6dc2efdde8"/>
    <ds:schemaRef ds:uri="0ec3f10c-ed98-4899-9355-9003d976a9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511203-60BF-4C72-A3AA-1A94EA5B5501}">
  <ds:schemaRefs>
    <ds:schemaRef ds:uri="http://schemas.microsoft.com/office/2006/metadata/properties"/>
    <ds:schemaRef ds:uri="http://schemas.microsoft.com/office/infopath/2007/PartnerControls"/>
    <ds:schemaRef ds:uri="c4227efe-47f5-4a5a-8db9-0a6dc2efdde8"/>
    <ds:schemaRef ds:uri="0ec3f10c-ed98-4899-9355-9003d976a965"/>
  </ds:schemaRefs>
</ds:datastoreItem>
</file>

<file path=customXml/itemProps3.xml><?xml version="1.0" encoding="utf-8"?>
<ds:datastoreItem xmlns:ds="http://schemas.openxmlformats.org/officeDocument/2006/customXml" ds:itemID="{963B6DA7-3AF2-4AA7-9688-89BEA7AAE7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14255</TotalTime>
  <Words>1511</Words>
  <Application>Microsoft Office PowerPoint</Application>
  <PresentationFormat>Laajakuva</PresentationFormat>
  <Paragraphs>247</Paragraphs>
  <Slides>29</Slides>
  <Notes>10</Notes>
  <HiddenSlides>0</HiddenSlides>
  <MMClips>1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29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Georgia</vt:lpstr>
      <vt:lpstr>Wingdings</vt:lpstr>
      <vt:lpstr>PPT_pohja_Omnia</vt:lpstr>
      <vt:lpstr>Kestävän kehityksen edistäminen, 1 OSP kestävän KEHITYKSEN PERIAATTEET</vt:lpstr>
      <vt:lpstr>Kestävä kehitys, tavoitteet</vt:lpstr>
      <vt:lpstr>Kestävän kehityksen edistäminen</vt:lpstr>
      <vt:lpstr>Mitä kestävä kehitys tarkoittaa?</vt:lpstr>
      <vt:lpstr>Kestävä kehitys jaetaan neljään ulottuvuuteen</vt:lpstr>
      <vt:lpstr>Kaikki kestävän kehityksen neljä ulottuvuutta vaikuttavat toisiinsa</vt:lpstr>
      <vt:lpstr>1. Ekologinen kestävä kehitys 1/2</vt:lpstr>
      <vt:lpstr>1.Ekologinen kestävyys 2/2</vt:lpstr>
      <vt:lpstr>Millä tavoin ihminen vaikuttaa ekologiseen ympäristöön?</vt:lpstr>
      <vt:lpstr>Ekologiseen kestävyyteen liittyviä ongelmia</vt:lpstr>
      <vt:lpstr>2. Taloudellinen kestävyys</vt:lpstr>
      <vt:lpstr>Taloudelliseen kestävyyteen liittyviä ongelmia</vt:lpstr>
      <vt:lpstr>PowerPoint-esitys</vt:lpstr>
      <vt:lpstr>3. Sosiaalinen ja kulttuurinen kestävyys </vt:lpstr>
      <vt:lpstr>Sosiaaliseen kestävyyteen liittyviä ongelmia</vt:lpstr>
      <vt:lpstr>Sosiaalinen kestävyys</vt:lpstr>
      <vt:lpstr>Unescon maailmanperintökohteet UNESCO World Heritage Sites</vt:lpstr>
      <vt:lpstr>Kestävä kehitys hoitoalalla Ekologinen ja taloudellinen kestävyys</vt:lpstr>
      <vt:lpstr>Kestävä kehitys hoitoalalla Sosiaalinen &amp; kulttuurinen kestävyys Sustainable development in the nursing field Social &amp; cultural sustainability  </vt:lpstr>
      <vt:lpstr>Myös Omnia huomioi kestävän kehityksen toiminnassaan</vt:lpstr>
      <vt:lpstr>Kuinka kestävä kehitys näkyy Omniassa?</vt:lpstr>
      <vt:lpstr>Kestävä kehitys vaatii kansainvälistä yhteistyötä. Ratkaisuna Yk:n agenda 2030:</vt:lpstr>
      <vt:lpstr>YK:n agenda 2030 lyhyesti</vt:lpstr>
      <vt:lpstr>Tehtävä: Miten kestävän kehityksen osa-alueet voidaan huomioida opiskelemallasi alalla?</vt:lpstr>
      <vt:lpstr>Suomi on tehnyt Kestävän kehityksen yhteiskuntasitoumuksen</vt:lpstr>
      <vt:lpstr>Yhteiskunta-sitoumus tähtää agenda 2030 tavoitteisiin eri osa-alueilla:</vt:lpstr>
      <vt:lpstr>Aiheista kirjoitettua</vt:lpstr>
      <vt:lpstr>Maapallon nisäkkäiden jakauma on voimakkaasti ihmisen muokkaama:  36 % ihmisiä 60 % tuotantoeläimiä 4 % luonnonvaraisia eläimiä</vt:lpstr>
      <vt:lpstr>Tulevaisuudessa ruoantuotantoa on pohdittava uudestaan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Iiris Lukkarinen</dc:creator>
  <cp:lastModifiedBy>Kati Saarinen</cp:lastModifiedBy>
  <cp:revision>163</cp:revision>
  <dcterms:created xsi:type="dcterms:W3CDTF">2021-03-22T07:47:34Z</dcterms:created>
  <dcterms:modified xsi:type="dcterms:W3CDTF">2024-08-13T07:27:09Z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0x010100497AD83B687AE64E80B8DAE9890187FB</vt:lpwstr>
  </property>
  <property fmtid="{D5CDD505-2E9C-101B-9397-08002B2CF9AE}" pid="3" name="MediaServiceImageTags">
    <vt:lpwstr/>
  </property>
</Properties>
</file>