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4"/>
  </p:sldMasterIdLst>
  <p:notesMasterIdLst>
    <p:notesMasterId r:id="rId47"/>
  </p:notesMasterIdLst>
  <p:sldIdLst>
    <p:sldId id="256" r:id="rId5"/>
    <p:sldId id="279" r:id="rId6"/>
    <p:sldId id="257" r:id="rId7"/>
    <p:sldId id="258" r:id="rId8"/>
    <p:sldId id="259" r:id="rId9"/>
    <p:sldId id="260" r:id="rId10"/>
    <p:sldId id="271" r:id="rId11"/>
    <p:sldId id="272" r:id="rId12"/>
    <p:sldId id="280" r:id="rId13"/>
    <p:sldId id="273" r:id="rId14"/>
    <p:sldId id="274" r:id="rId15"/>
    <p:sldId id="276" r:id="rId16"/>
    <p:sldId id="275" r:id="rId17"/>
    <p:sldId id="277" r:id="rId18"/>
    <p:sldId id="281" r:id="rId19"/>
    <p:sldId id="284" r:id="rId20"/>
    <p:sldId id="282" r:id="rId21"/>
    <p:sldId id="283" r:id="rId22"/>
    <p:sldId id="285" r:id="rId23"/>
    <p:sldId id="261" r:id="rId24"/>
    <p:sldId id="262" r:id="rId25"/>
    <p:sldId id="286" r:id="rId26"/>
    <p:sldId id="263" r:id="rId27"/>
    <p:sldId id="287" r:id="rId28"/>
    <p:sldId id="264" r:id="rId29"/>
    <p:sldId id="288" r:id="rId30"/>
    <p:sldId id="265" r:id="rId31"/>
    <p:sldId id="291" r:id="rId32"/>
    <p:sldId id="292" r:id="rId33"/>
    <p:sldId id="270" r:id="rId34"/>
    <p:sldId id="293" r:id="rId35"/>
    <p:sldId id="294" r:id="rId36"/>
    <p:sldId id="297" r:id="rId37"/>
    <p:sldId id="298" r:id="rId38"/>
    <p:sldId id="269" r:id="rId39"/>
    <p:sldId id="295" r:id="rId40"/>
    <p:sldId id="268" r:id="rId41"/>
    <p:sldId id="289" r:id="rId42"/>
    <p:sldId id="290" r:id="rId43"/>
    <p:sldId id="300" r:id="rId44"/>
    <p:sldId id="301" r:id="rId45"/>
    <p:sldId id="30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BF44AF-8D09-794B-B001-2616D9689155}" v="348" dt="2021-01-28T05:56:21.8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684"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1AA335-A76D-824B-938A-970BC37C207D}" type="datetimeFigureOut">
              <a:rPr lang="fi-FI" smtClean="0"/>
              <a:t>15.3.2021</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3C73D5-73B1-3B40-9F86-12C91B23D3D8}" type="slidenum">
              <a:rPr lang="fi-FI" smtClean="0"/>
              <a:t>‹#›</a:t>
            </a:fld>
            <a:endParaRPr lang="fi-FI"/>
          </a:p>
        </p:txBody>
      </p:sp>
    </p:spTree>
    <p:extLst>
      <p:ext uri="{BB962C8B-B14F-4D97-AF65-F5344CB8AC3E}">
        <p14:creationId xmlns:p14="http://schemas.microsoft.com/office/powerpoint/2010/main" val="3216283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693C73D5-73B1-3B40-9F86-12C91B23D3D8}" type="slidenum">
              <a:rPr lang="fi-FI" smtClean="0"/>
              <a:t>30</a:t>
            </a:fld>
            <a:endParaRPr lang="fi-FI"/>
          </a:p>
        </p:txBody>
      </p:sp>
    </p:spTree>
    <p:extLst>
      <p:ext uri="{BB962C8B-B14F-4D97-AF65-F5344CB8AC3E}">
        <p14:creationId xmlns:p14="http://schemas.microsoft.com/office/powerpoint/2010/main" val="736772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fi-FI"/>
              <a:t>Muokkaa perustyylejä naps.</a:t>
            </a:r>
            <a:endParaRPr lang="en-US"/>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t>
            </a:r>
            <a:endParaRPr lang="en-US"/>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March 15, 2021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7D5FE-740C-46F5-801A-FA5477D9711F}"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perustyylejä naps.</a:t>
            </a:r>
            <a:endParaRPr lang="en-US"/>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05A93482-8E69-40F7-BCAD-5662A6CADB27}" type="datetime4">
              <a:rPr lang="en-US" smtClean="0"/>
              <a:pPr/>
              <a:t>March 15,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fi-FI"/>
              <a:t>Muokkaa perustyylejä naps.</a:t>
            </a:r>
            <a:endParaRPr lang="en-US"/>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FBB7EAE1-CAAC-4AEF-919E-158692B1E55E}" type="datetime4">
              <a:rPr lang="en-US" smtClean="0"/>
              <a:pPr/>
              <a:t>March 15,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perustyylejä naps.</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pPr/>
              <a:t>March 15,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11" name="Content Placeholder 10"/>
          <p:cNvSpPr>
            <a:spLocks noGrp="1"/>
          </p:cNvSpPr>
          <p:nvPr>
            <p:ph sz="quarter" idx="14"/>
          </p:nvPr>
        </p:nvSpPr>
        <p:spPr>
          <a:xfrm>
            <a:off x="4645152" y="2313431"/>
            <a:ext cx="3419856" cy="349300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perustyylejä naps.</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Date Placeholder 6"/>
          <p:cNvSpPr>
            <a:spLocks noGrp="1"/>
          </p:cNvSpPr>
          <p:nvPr>
            <p:ph type="dt" sz="half" idx="10"/>
          </p:nvPr>
        </p:nvSpPr>
        <p:spPr/>
        <p:txBody>
          <a:bodyPr/>
          <a:lstStyle/>
          <a:p>
            <a:fld id="{99B4F123-1704-49AC-9D15-C4B1462B8014}" type="datetime4">
              <a:rPr lang="en-US" smtClean="0"/>
              <a:pPr/>
              <a:t>March 15, 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perustyylejä naps.</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pPr/>
              <a:t>March 15, 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March 15, 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March 15, 2021</a:t>
            </a:fld>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fi-FI"/>
              <a:t>Muokkaa perustyylejä naps.</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fi-FI"/>
              <a:t>Muokkaa perustyylejä naps.</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Vedä kuva paikkamerkkiin tai lisää napsauttamalla kuvaketta</a:t>
            </a:r>
            <a:endParaRPr lang="en-US"/>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CA861222-2C8B-4501-BE87-6797EC025925}" type="datetime4">
              <a:rPr lang="en-US" smtClean="0"/>
              <a:pPr/>
              <a:t>March 15, 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perustyylejä naps.</a:t>
            </a:r>
            <a:endParaRPr lang="en-US"/>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March 15,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fi-FI"/>
              <a:t>Muokkaa perustyylejä naps.</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AB5C8118-FB93-4E87-B380-0175F2FE2167}" type="datetime4">
              <a:rPr lang="en-US" smtClean="0"/>
              <a:pPr/>
              <a:t>March 15,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fi-FI"/>
              <a:t>Muokkaa perustyylejä naps.</a:t>
            </a:r>
            <a:endParaRPr lang="en-US"/>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March 15, 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7D5FE-740C-46F5-801A-FA5477D97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video" Target="https://www.youtube.com/embed/OnLI7mGqJlo?start=25&amp;feature=oembe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finlex.fi/fi/laki/ajantasa/2007/20070417#L10P50"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258645" y="2900829"/>
            <a:ext cx="6637468" cy="1362075"/>
          </a:xfrm>
        </p:spPr>
        <p:txBody>
          <a:bodyPr anchor="b">
            <a:normAutofit/>
          </a:bodyPr>
          <a:lstStyle/>
          <a:p>
            <a:r>
              <a:rPr lang="fi-FI"/>
              <a:t>Lastensuojelu</a:t>
            </a:r>
            <a:br>
              <a:rPr lang="fi-FI"/>
            </a:br>
            <a:r>
              <a:rPr lang="fi-FI"/>
              <a:t>- Laki ja käytäntö</a:t>
            </a:r>
          </a:p>
        </p:txBody>
      </p:sp>
      <p:sp>
        <p:nvSpPr>
          <p:cNvPr id="3" name="Alaotsikko 2"/>
          <p:cNvSpPr>
            <a:spLocks noGrp="1"/>
          </p:cNvSpPr>
          <p:nvPr>
            <p:ph type="body" idx="1"/>
          </p:nvPr>
        </p:nvSpPr>
        <p:spPr>
          <a:xfrm>
            <a:off x="1258645" y="4267200"/>
            <a:ext cx="6637467" cy="1520413"/>
          </a:xfrm>
        </p:spPr>
        <p:txBody>
          <a:bodyPr anchor="t">
            <a:normAutofit/>
          </a:bodyPr>
          <a:lstStyle/>
          <a:p>
            <a:endParaRPr lang="fi-FI"/>
          </a:p>
          <a:p>
            <a:endParaRPr lang="fi-FI"/>
          </a:p>
          <a:p>
            <a:endParaRPr lang="fi-FI"/>
          </a:p>
          <a:p>
            <a:endParaRPr lang="fi-FI"/>
          </a:p>
        </p:txBody>
      </p:sp>
    </p:spTree>
    <p:extLst>
      <p:ext uri="{BB962C8B-B14F-4D97-AF65-F5344CB8AC3E}">
        <p14:creationId xmlns:p14="http://schemas.microsoft.com/office/powerpoint/2010/main" val="71348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043492" y="994797"/>
            <a:ext cx="7024744" cy="1143000"/>
          </a:xfrm>
        </p:spPr>
        <p:txBody>
          <a:bodyPr/>
          <a:lstStyle/>
          <a:p>
            <a:r>
              <a:rPr lang="fi-FI" dirty="0"/>
              <a:t>Tehtävä 1</a:t>
            </a:r>
          </a:p>
        </p:txBody>
      </p:sp>
      <p:sp>
        <p:nvSpPr>
          <p:cNvPr id="3" name="Sisällön paikkamerkki 2"/>
          <p:cNvSpPr>
            <a:spLocks noGrp="1"/>
          </p:cNvSpPr>
          <p:nvPr>
            <p:ph idx="1"/>
          </p:nvPr>
        </p:nvSpPr>
        <p:spPr/>
        <p:txBody>
          <a:bodyPr/>
          <a:lstStyle/>
          <a:p>
            <a:r>
              <a:rPr lang="fi-FI"/>
              <a:t>Mitä on lastensuojelu? Mitä kyseinen termi tarkoittaa?</a:t>
            </a:r>
          </a:p>
          <a:p>
            <a:pPr marL="68580" indent="0">
              <a:buNone/>
            </a:pPr>
            <a:endParaRPr lang="fi-FI"/>
          </a:p>
        </p:txBody>
      </p:sp>
    </p:spTree>
    <p:extLst>
      <p:ext uri="{BB962C8B-B14F-4D97-AF65-F5344CB8AC3E}">
        <p14:creationId xmlns:p14="http://schemas.microsoft.com/office/powerpoint/2010/main" val="2000249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Lastensuojelulaki </a:t>
            </a:r>
          </a:p>
        </p:txBody>
      </p:sp>
      <p:sp>
        <p:nvSpPr>
          <p:cNvPr id="3" name="Sisällön paikkamerkki 2"/>
          <p:cNvSpPr>
            <a:spLocks noGrp="1"/>
          </p:cNvSpPr>
          <p:nvPr>
            <p:ph idx="1"/>
          </p:nvPr>
        </p:nvSpPr>
        <p:spPr/>
        <p:txBody>
          <a:bodyPr>
            <a:normAutofit lnSpcReduction="10000"/>
          </a:bodyPr>
          <a:lstStyle/>
          <a:p>
            <a:r>
              <a:rPr lang="fi-FI"/>
              <a:t>Lain tarkoituksena on turvata lapsen oikeus turvalliseen kasvuympäristöön, tasapainoiseen ja monipuoliseen kehitykseen sekä erityiseen suojeluun</a:t>
            </a:r>
          </a:p>
          <a:p>
            <a:r>
              <a:rPr lang="fi-FI"/>
              <a:t>Lapsen vanhemmilla ja muilla huoltajilla on ensisijainen vastuu lapsen hyvinvoinnista</a:t>
            </a:r>
          </a:p>
          <a:p>
            <a:r>
              <a:rPr lang="fi-FI"/>
              <a:t>Ehkäisevä lastensuojelu vs. lastensuojelun asiakkuus</a:t>
            </a:r>
          </a:p>
          <a:p>
            <a:endParaRPr lang="fi-FI"/>
          </a:p>
        </p:txBody>
      </p:sp>
    </p:spTree>
    <p:extLst>
      <p:ext uri="{BB962C8B-B14F-4D97-AF65-F5344CB8AC3E}">
        <p14:creationId xmlns:p14="http://schemas.microsoft.com/office/powerpoint/2010/main" val="386813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Ehkäisevä lastensuojelu vs. lastensuojelun asiakkuus</a:t>
            </a:r>
          </a:p>
        </p:txBody>
      </p:sp>
      <p:sp>
        <p:nvSpPr>
          <p:cNvPr id="3" name="Sisällön paikkamerkki 2"/>
          <p:cNvSpPr>
            <a:spLocks noGrp="1"/>
          </p:cNvSpPr>
          <p:nvPr>
            <p:ph idx="1"/>
          </p:nvPr>
        </p:nvSpPr>
        <p:spPr/>
        <p:txBody>
          <a:bodyPr>
            <a:normAutofit fontScale="92500" lnSpcReduction="10000"/>
          </a:bodyPr>
          <a:lstStyle/>
          <a:p>
            <a:r>
              <a:rPr lang="fi-FI"/>
              <a:t>Ehkäisevällä lastensuojelulla edistetään ja turvataan lasten kasvua, kehitystä ja hyvinvointia sekä tuetaan vanhemmuutta. Ehkäisevää lastensuojelua on tuki ja erityinen tuki, jota annetaan esimerkiksi opetuksessa, nuorisotyössä, päivähoidossa, äitiys- ja lastenneuvolassa sekä muussa sosiaali- ja terveydenhuollossa</a:t>
            </a:r>
          </a:p>
          <a:p>
            <a:r>
              <a:rPr lang="fi-FI"/>
              <a:t>Kun lapsi on lastensuojelun asiakkaana, tukea järjestetään osana avo-, sijais- tai jälkihuoltoa</a:t>
            </a:r>
          </a:p>
        </p:txBody>
      </p:sp>
    </p:spTree>
    <p:extLst>
      <p:ext uri="{BB962C8B-B14F-4D97-AF65-F5344CB8AC3E}">
        <p14:creationId xmlns:p14="http://schemas.microsoft.com/office/powerpoint/2010/main" val="3469484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043490" y="1027664"/>
            <a:ext cx="7024744" cy="1143000"/>
          </a:xfrm>
        </p:spPr>
        <p:txBody>
          <a:bodyPr anchor="b">
            <a:normAutofit/>
          </a:bodyPr>
          <a:lstStyle/>
          <a:p>
            <a:r>
              <a:rPr lang="fi-FI"/>
              <a:t>Keskeiset periaatteet</a:t>
            </a:r>
          </a:p>
        </p:txBody>
      </p:sp>
      <p:sp>
        <p:nvSpPr>
          <p:cNvPr id="3" name="Sisällön paikkamerkki 2"/>
          <p:cNvSpPr>
            <a:spLocks noGrp="1"/>
          </p:cNvSpPr>
          <p:nvPr>
            <p:ph sz="quarter" idx="13"/>
          </p:nvPr>
        </p:nvSpPr>
        <p:spPr>
          <a:xfrm>
            <a:off x="1042416" y="2313432"/>
            <a:ext cx="3419856" cy="3493008"/>
          </a:xfrm>
        </p:spPr>
        <p:txBody>
          <a:bodyPr vert="horz" lIns="91440" tIns="45720" rIns="91440" bIns="45720" rtlCol="0">
            <a:normAutofit/>
          </a:bodyPr>
          <a:lstStyle/>
          <a:p>
            <a:pPr marL="68580" indent="0">
              <a:lnSpc>
                <a:spcPct val="90000"/>
              </a:lnSpc>
              <a:buNone/>
            </a:pPr>
            <a:r>
              <a:rPr lang="fi-FI" sz="2000"/>
              <a:t>1. Lapsen edun periaate </a:t>
            </a:r>
          </a:p>
          <a:p>
            <a:pPr marL="68580" indent="0">
              <a:lnSpc>
                <a:spcPct val="90000"/>
              </a:lnSpc>
              <a:buNone/>
            </a:pPr>
            <a:r>
              <a:rPr lang="fi-FI" sz="2000"/>
              <a:t>2. Koko perheen ja vanhempien tukeminen</a:t>
            </a:r>
          </a:p>
          <a:p>
            <a:pPr marL="68580" indent="0">
              <a:lnSpc>
                <a:spcPct val="90000"/>
              </a:lnSpc>
              <a:buNone/>
            </a:pPr>
            <a:r>
              <a:rPr lang="fi-FI" sz="2000"/>
              <a:t>3. Osallisuus</a:t>
            </a:r>
          </a:p>
          <a:p>
            <a:pPr marL="68580" indent="0">
              <a:lnSpc>
                <a:spcPct val="90000"/>
              </a:lnSpc>
              <a:buNone/>
            </a:pPr>
            <a:r>
              <a:rPr lang="fi-FI" sz="2000"/>
              <a:t>4. Yhdenvertaisuus</a:t>
            </a:r>
          </a:p>
          <a:p>
            <a:pPr marL="68580" indent="0">
              <a:lnSpc>
                <a:spcPct val="90000"/>
              </a:lnSpc>
              <a:buNone/>
            </a:pPr>
            <a:r>
              <a:rPr lang="fi-FI" sz="2000"/>
              <a:t>5. Suhteellisuusperiaate</a:t>
            </a:r>
          </a:p>
          <a:p>
            <a:pPr marL="68580" indent="0">
              <a:lnSpc>
                <a:spcPct val="90000"/>
              </a:lnSpc>
              <a:buNone/>
            </a:pPr>
            <a:r>
              <a:rPr lang="fi-FI" sz="2000"/>
              <a:t>6. Suunnitelmallisuus</a:t>
            </a:r>
          </a:p>
          <a:p>
            <a:pPr marL="68580" indent="0">
              <a:lnSpc>
                <a:spcPct val="90000"/>
              </a:lnSpc>
              <a:buNone/>
            </a:pPr>
            <a:r>
              <a:rPr lang="fi-FI" sz="2000"/>
              <a:t>7. Palvelujen oikea-aikaisuus</a:t>
            </a:r>
          </a:p>
        </p:txBody>
      </p:sp>
      <p:pic>
        <p:nvPicPr>
          <p:cNvPr id="4" name="Kuva 4">
            <a:hlinkClick r:id="" action="ppaction://media"/>
            <a:extLst>
              <a:ext uri="{FF2B5EF4-FFF2-40B4-BE49-F238E27FC236}">
                <a16:creationId xmlns:a16="http://schemas.microsoft.com/office/drawing/2014/main" id="{142BD4FB-47FB-49A4-BB27-3AAFCE70386F}"/>
              </a:ext>
            </a:extLst>
          </p:cNvPr>
          <p:cNvPicPr>
            <a:picLocks noRot="1" noChangeAspect="1"/>
          </p:cNvPicPr>
          <p:nvPr>
            <a:videoFile r:link="rId1"/>
          </p:nvPr>
        </p:nvPicPr>
        <p:blipFill>
          <a:blip r:embed="rId3"/>
          <a:stretch>
            <a:fillRect/>
          </a:stretch>
        </p:blipFill>
        <p:spPr>
          <a:xfrm>
            <a:off x="4645152" y="2777489"/>
            <a:ext cx="3419856" cy="2564892"/>
          </a:xfrm>
          <a:prstGeom prst="rect">
            <a:avLst/>
          </a:prstGeom>
          <a:noFill/>
        </p:spPr>
      </p:pic>
    </p:spTree>
    <p:extLst>
      <p:ext uri="{BB962C8B-B14F-4D97-AF65-F5344CB8AC3E}">
        <p14:creationId xmlns:p14="http://schemas.microsoft.com/office/powerpoint/2010/main" val="3735523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Lastensuojelun kokonaisuus</a:t>
            </a:r>
          </a:p>
        </p:txBody>
      </p:sp>
      <p:sp>
        <p:nvSpPr>
          <p:cNvPr id="3" name="Sisällön paikkamerkki 2"/>
          <p:cNvSpPr>
            <a:spLocks noGrp="1"/>
          </p:cNvSpPr>
          <p:nvPr>
            <p:ph idx="1"/>
          </p:nvPr>
        </p:nvSpPr>
        <p:spPr/>
        <p:txBody>
          <a:bodyPr>
            <a:normAutofit lnSpcReduction="10000"/>
          </a:bodyPr>
          <a:lstStyle/>
          <a:p>
            <a:r>
              <a:rPr lang="fi-FI"/>
              <a:t>Lastensuojeluilmoitus</a:t>
            </a:r>
          </a:p>
          <a:p>
            <a:r>
              <a:rPr lang="fi-FI"/>
              <a:t>Lastensuojelutarpeen selvitys</a:t>
            </a:r>
          </a:p>
          <a:p>
            <a:r>
              <a:rPr lang="fi-FI"/>
              <a:t>Lastensuojelun asiakkuus</a:t>
            </a:r>
          </a:p>
          <a:p>
            <a:r>
              <a:rPr lang="fi-FI"/>
              <a:t>Avohuollon tukitoimet</a:t>
            </a:r>
          </a:p>
          <a:p>
            <a:r>
              <a:rPr lang="fi-FI"/>
              <a:t>Avohuollon sijoitus</a:t>
            </a:r>
          </a:p>
          <a:p>
            <a:r>
              <a:rPr lang="fi-FI"/>
              <a:t>Kiireellinen sijoitus</a:t>
            </a:r>
          </a:p>
          <a:p>
            <a:r>
              <a:rPr lang="fi-FI"/>
              <a:t>Huostaanotto</a:t>
            </a:r>
          </a:p>
          <a:p>
            <a:r>
              <a:rPr lang="fi-FI"/>
              <a:t>Jälkihuolto</a:t>
            </a:r>
          </a:p>
        </p:txBody>
      </p:sp>
    </p:spTree>
    <p:extLst>
      <p:ext uri="{BB962C8B-B14F-4D97-AF65-F5344CB8AC3E}">
        <p14:creationId xmlns:p14="http://schemas.microsoft.com/office/powerpoint/2010/main" val="3593628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Lastensuojeluilmoitus</a:t>
            </a:r>
          </a:p>
        </p:txBody>
      </p:sp>
      <p:sp>
        <p:nvSpPr>
          <p:cNvPr id="3" name="Sisällön paikkamerkki 2"/>
          <p:cNvSpPr>
            <a:spLocks noGrp="1"/>
          </p:cNvSpPr>
          <p:nvPr>
            <p:ph idx="1"/>
          </p:nvPr>
        </p:nvSpPr>
        <p:spPr/>
        <p:txBody>
          <a:bodyPr>
            <a:normAutofit fontScale="77500" lnSpcReduction="20000"/>
          </a:bodyPr>
          <a:lstStyle/>
          <a:p>
            <a:r>
              <a:rPr lang="fi-FI"/>
              <a:t>Ilmoitus tehdään aina ensisijaisesti lapsen asuinkunnan sosiaalitoimistoon. Kiireellisissä tilanteissa tai virka-ajan ulkopuolella ilmoitus voidaan tehdä sosiaalipäivystykseen tai hätäkeskukseen (112). Jos tilanne on kiireellinen eikä lapsen asuinkuntaa tai kunnan lastensuojelun yhteystietoja ei ole mahdollista saada selville, voi soittaa hätänumeroon 112. </a:t>
            </a:r>
          </a:p>
          <a:p>
            <a:r>
              <a:rPr lang="fi-FI"/>
              <a:t>Tärkeintä on, että ilmoitus tehdään viipymättä ja että ilmoitusvelvolliset tahot antavat ilmoituksen tehdessään yhteystietonsa, jotta tietoja voidaan tarpeen mukaan täydentää. Erityisen nopeasti tieto on välitettävä sellaisissa tapauksissa, joihin liittyy rikos. </a:t>
            </a:r>
          </a:p>
        </p:txBody>
      </p:sp>
    </p:spTree>
    <p:extLst>
      <p:ext uri="{BB962C8B-B14F-4D97-AF65-F5344CB8AC3E}">
        <p14:creationId xmlns:p14="http://schemas.microsoft.com/office/powerpoint/2010/main" val="3867141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Lastensuojeluilmoitus</a:t>
            </a:r>
          </a:p>
        </p:txBody>
      </p:sp>
      <p:sp>
        <p:nvSpPr>
          <p:cNvPr id="3" name="Sisällön paikkamerkki 2"/>
          <p:cNvSpPr>
            <a:spLocks noGrp="1"/>
          </p:cNvSpPr>
          <p:nvPr>
            <p:ph idx="1"/>
          </p:nvPr>
        </p:nvSpPr>
        <p:spPr/>
        <p:txBody>
          <a:bodyPr>
            <a:normAutofit fontScale="92500" lnSpcReduction="20000"/>
          </a:bodyPr>
          <a:lstStyle/>
          <a:p>
            <a:r>
              <a:rPr lang="fi-FI"/>
              <a:t>Ilmoituksen voi tehdä silloin kun havaitsee tai saa tietää sellaisia seikkoja, joiden vuoksi lapsen lastensuojelun tarve on syytä selvittää. Kyseessä on siis henkilön oma arvio tarpeesta selvittää lapsen lastensuojelun tarve. </a:t>
            </a:r>
            <a:r>
              <a:rPr lang="fi-FI" err="1"/>
              <a:t>Tietyillä</a:t>
            </a:r>
            <a:r>
              <a:rPr lang="fi-FI"/>
              <a:t> henkilöillä on </a:t>
            </a:r>
            <a:r>
              <a:rPr lang="fi-FI" i="1"/>
              <a:t>velvollisuus </a:t>
            </a:r>
            <a:r>
              <a:rPr lang="fi-FI"/>
              <a:t>tehdä ilmoitus.</a:t>
            </a:r>
          </a:p>
          <a:p>
            <a:r>
              <a:rPr lang="fi-FI"/>
              <a:t>Ilmoituksen tekemisen ja lastensuojelutarpeen selvittämisen taustalla voi olla hyvin erilaisia seikkoja, jotka liittyvät lapsen hoidon ja huolenpidon tarpeeseen, kehitystä vaarantaviin olosuhteisiin tai lapsen omaan käyttäytymiseen.</a:t>
            </a:r>
          </a:p>
          <a:p>
            <a:endParaRPr lang="fi-FI"/>
          </a:p>
        </p:txBody>
      </p:sp>
    </p:spTree>
    <p:extLst>
      <p:ext uri="{BB962C8B-B14F-4D97-AF65-F5344CB8AC3E}">
        <p14:creationId xmlns:p14="http://schemas.microsoft.com/office/powerpoint/2010/main" val="702011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Tehtävä 2</a:t>
            </a:r>
          </a:p>
        </p:txBody>
      </p:sp>
      <p:sp>
        <p:nvSpPr>
          <p:cNvPr id="3" name="Sisällön paikkamerkki 2"/>
          <p:cNvSpPr>
            <a:spLocks noGrp="1"/>
          </p:cNvSpPr>
          <p:nvPr>
            <p:ph idx="1"/>
          </p:nvPr>
        </p:nvSpPr>
        <p:spPr/>
        <p:txBody>
          <a:bodyPr>
            <a:normAutofit/>
          </a:bodyPr>
          <a:lstStyle/>
          <a:p>
            <a:r>
              <a:rPr lang="fi-FI"/>
              <a:t>Kenellä ajattelet olevan velvollisuus tehdä lastensuojeluilmoitus ja miksi?</a:t>
            </a:r>
          </a:p>
          <a:p>
            <a:endParaRPr lang="fi-FI"/>
          </a:p>
          <a:p>
            <a:pPr marL="68580" indent="0">
              <a:buNone/>
            </a:pPr>
            <a:endParaRPr lang="fi-FI"/>
          </a:p>
        </p:txBody>
      </p:sp>
    </p:spTree>
    <p:extLst>
      <p:ext uri="{BB962C8B-B14F-4D97-AF65-F5344CB8AC3E}">
        <p14:creationId xmlns:p14="http://schemas.microsoft.com/office/powerpoint/2010/main" val="652812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a:t>Lastensuojeluilmoitus</a:t>
            </a:r>
            <a:br>
              <a:rPr lang="fi-FI"/>
            </a:br>
            <a:r>
              <a:rPr lang="fi-FI" sz="2700"/>
              <a:t>- Kenellä on velvollisuus ilmoittaa</a:t>
            </a:r>
          </a:p>
        </p:txBody>
      </p:sp>
      <p:sp>
        <p:nvSpPr>
          <p:cNvPr id="3" name="Sisällön paikkamerkki 2"/>
          <p:cNvSpPr>
            <a:spLocks noGrp="1"/>
          </p:cNvSpPr>
          <p:nvPr>
            <p:ph idx="1"/>
          </p:nvPr>
        </p:nvSpPr>
        <p:spPr>
          <a:xfrm>
            <a:off x="1043490" y="2321359"/>
            <a:ext cx="6777317" cy="3508977"/>
          </a:xfrm>
        </p:spPr>
        <p:txBody>
          <a:bodyPr>
            <a:normAutofit fontScale="55000" lnSpcReduction="20000"/>
          </a:bodyPr>
          <a:lstStyle/>
          <a:p>
            <a:r>
              <a:rPr lang="fi-FI" sz="2500" dirty="0"/>
              <a:t>sosiaali- ja terveydenhuollon, lasten päivähoidon, opetustoimen, nuorisotoimen, poliisitoimen ja seurakunnan palveluksessa tai luottamustoimessa olevat</a:t>
            </a:r>
          </a:p>
          <a:p>
            <a:r>
              <a:rPr lang="fi-FI" sz="2500" dirty="0"/>
              <a:t>Rikosseuraamuslaitoksen sekä palo- ja pelastustoimen palveluksessa olevat</a:t>
            </a:r>
          </a:p>
          <a:p>
            <a:r>
              <a:rPr lang="fi-FI" sz="2500" dirty="0"/>
              <a:t>muun sosiaali- ja terveydenhuollon palvelujen tuottajat</a:t>
            </a:r>
          </a:p>
          <a:p>
            <a:r>
              <a:rPr lang="fi-FI" sz="2500" dirty="0"/>
              <a:t>opetuksen tai koulutuksen järjestäjät</a:t>
            </a:r>
          </a:p>
          <a:p>
            <a:r>
              <a:rPr lang="fi-FI" sz="2500" dirty="0"/>
              <a:t>terveydenhuollon ammattihenkilöt</a:t>
            </a:r>
          </a:p>
          <a:p>
            <a:r>
              <a:rPr lang="fi-FI" sz="2500" dirty="0"/>
              <a:t>seurakunnan tai muun uskonnollisen yhdyskunnan henkilöstö</a:t>
            </a:r>
          </a:p>
          <a:p>
            <a:r>
              <a:rPr lang="fi-FI" sz="2500" dirty="0"/>
              <a:t>koululaisten aamu-/iltapäivätoimintaa harjoittavan yksikön toiminnassa olevat</a:t>
            </a:r>
          </a:p>
          <a:p>
            <a:r>
              <a:rPr lang="fi-FI" sz="2500" dirty="0"/>
              <a:t>turvapaikan hakijoiden vastaanottotoiminnan palveluksessa olevat ja kotoutumisen edistämisestä annetussa laissa tarkoitetussa perheryhmäkodissa ja muussa asuinyksikössä työskentelevät</a:t>
            </a:r>
          </a:p>
          <a:p>
            <a:r>
              <a:rPr lang="fi-FI" sz="2500" dirty="0"/>
              <a:t>hätäkeskustoiminnan palveluksessa toimivat</a:t>
            </a:r>
          </a:p>
          <a:p>
            <a:r>
              <a:rPr lang="fi-FI" sz="2500" dirty="0"/>
              <a:t>Tullin, rajavartiolaitoksen ja ulosottoviranomaisen palveluksessa olevat henkilöt.</a:t>
            </a:r>
          </a:p>
          <a:p>
            <a:pPr marL="68580" indent="0">
              <a:buNone/>
            </a:pPr>
            <a:endParaRPr lang="fi-FI" dirty="0"/>
          </a:p>
        </p:txBody>
      </p:sp>
    </p:spTree>
    <p:extLst>
      <p:ext uri="{BB962C8B-B14F-4D97-AF65-F5344CB8AC3E}">
        <p14:creationId xmlns:p14="http://schemas.microsoft.com/office/powerpoint/2010/main" val="59498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Lastensuojelutarpeen selvitys</a:t>
            </a:r>
          </a:p>
        </p:txBody>
      </p:sp>
      <p:sp>
        <p:nvSpPr>
          <p:cNvPr id="3" name="Sisällön paikkamerkki 2"/>
          <p:cNvSpPr>
            <a:spLocks noGrp="1"/>
          </p:cNvSpPr>
          <p:nvPr>
            <p:ph idx="1"/>
          </p:nvPr>
        </p:nvSpPr>
        <p:spPr/>
        <p:txBody>
          <a:bodyPr>
            <a:normAutofit fontScale="92500" lnSpcReduction="20000"/>
          </a:bodyPr>
          <a:lstStyle/>
          <a:p>
            <a:r>
              <a:rPr lang="fi-FI"/>
              <a:t>Lastensuojelun asian vireille tulon jälkeen sosiaalityöntekijä tai muu lastensuojelun työntekijä tekee palvelutarpeen arvioinnin, jollei se ole ilmeisen tarpeetonta.</a:t>
            </a:r>
          </a:p>
          <a:p>
            <a:r>
              <a:rPr lang="fi-FI" i="1"/>
              <a:t>Lapsi ei ole asiakas vielä arvioinnin aikana. </a:t>
            </a:r>
          </a:p>
          <a:p>
            <a:r>
              <a:rPr lang="fi-FI"/>
              <a:t>Arvion lastensuojelulain mukaisten palvelujen ja tukitoimien tarpeesta tekee sosiaalityöntekijä. Palvelutarpeen arviointi on aloitettava viimeistään seitsemäntenä arkipäivänä ja sen on valmistuttava viimeistään kolmen kuukauden kuluessa asian vireille tulosta.</a:t>
            </a:r>
          </a:p>
        </p:txBody>
      </p:sp>
    </p:spTree>
    <p:extLst>
      <p:ext uri="{BB962C8B-B14F-4D97-AF65-F5344CB8AC3E}">
        <p14:creationId xmlns:p14="http://schemas.microsoft.com/office/powerpoint/2010/main" val="1459702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Lastensuojelutarpeen selvitys</a:t>
            </a:r>
          </a:p>
        </p:txBody>
      </p:sp>
      <p:sp>
        <p:nvSpPr>
          <p:cNvPr id="3" name="Sisällön paikkamerkki 2"/>
          <p:cNvSpPr>
            <a:spLocks noGrp="1"/>
          </p:cNvSpPr>
          <p:nvPr>
            <p:ph idx="1"/>
          </p:nvPr>
        </p:nvSpPr>
        <p:spPr/>
        <p:txBody>
          <a:bodyPr>
            <a:normAutofit fontScale="77500" lnSpcReduction="20000"/>
          </a:bodyPr>
          <a:lstStyle/>
          <a:p>
            <a:r>
              <a:rPr lang="fi-FI"/>
              <a:t>Selvitys tehdään yhteistyössä lapsen ja huoltajan sekä tarvittaessa muiden lapselle läheisten ihmisten kanssa. Selvitys ei ole tekninen toimenpide, vaan luottamuksellisen asiakassuhteen luomista. Se on asiakkaiden kuuntelemista ja heidän osallistamistaan arvioimaan lapsen että omaa tilannettaan.</a:t>
            </a:r>
          </a:p>
          <a:p>
            <a:r>
              <a:rPr lang="fi-FI"/>
              <a:t>Selvitys tulee tehdä, vaikka lapsi tai vanhemmat vastustaisivat sen tekemistä. Tällöin selvittämiseen tarvittavia tietoja voidaan saada lapsen tilanteen tuntevilta muilta viranomaisilta tai  läheisverkostolta. Vaikka lapsi tai vanhemmat tai joku heistä ei halua osallistua selvitystyöskentelyyn, häneen pidetään yhteyttä ja vähintäänkin ilmoitetaan työskentelyn etenemisestä ja lopputuloksesta. </a:t>
            </a:r>
          </a:p>
          <a:p>
            <a:endParaRPr lang="fi-FI"/>
          </a:p>
        </p:txBody>
      </p:sp>
    </p:spTree>
    <p:extLst>
      <p:ext uri="{BB962C8B-B14F-4D97-AF65-F5344CB8AC3E}">
        <p14:creationId xmlns:p14="http://schemas.microsoft.com/office/powerpoint/2010/main" val="19113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Lastensuojelun </a:t>
            </a:r>
            <a:r>
              <a:rPr lang="fi-FI" err="1"/>
              <a:t>asiakkuus</a:t>
            </a:r>
            <a:endParaRPr lang="fi-FI"/>
          </a:p>
        </p:txBody>
      </p:sp>
      <p:sp>
        <p:nvSpPr>
          <p:cNvPr id="3" name="Sisällön paikkamerkki 2"/>
          <p:cNvSpPr>
            <a:spLocks noGrp="1"/>
          </p:cNvSpPr>
          <p:nvPr>
            <p:ph idx="1"/>
          </p:nvPr>
        </p:nvSpPr>
        <p:spPr/>
        <p:txBody>
          <a:bodyPr vert="horz" lIns="91440" tIns="45720" rIns="91440" bIns="45720" rtlCol="0" anchor="t">
            <a:normAutofit fontScale="77500" lnSpcReduction="20000"/>
          </a:bodyPr>
          <a:lstStyle/>
          <a:p>
            <a:r>
              <a:rPr lang="fi-FI"/>
              <a:t>mikäli asian vireille tulon johdosta ryhdytään kiireellisiin lastensuojelutoimiin. Asiakkuus alkaa myös silloin, kun </a:t>
            </a:r>
          </a:p>
          <a:p>
            <a:r>
              <a:rPr lang="fi-FI"/>
              <a:t>sosiaalityöntekijä toteaa palvelutarpeen arvioinnin perusteella, että lapsi tarvitsee lastensuojelulain mukaisia palveluja ja tukitoimia ja näiden tukitoimien tarve johtuu siitä, että lapsen kasvuolosuhteet vaarantavat tai eivät turvaa lapsen terveyttä tai kehitystä taikka lapsi omalla käyttäytymisellään vaarantaa terveyttään ja kehitystään.</a:t>
            </a:r>
          </a:p>
          <a:p>
            <a:r>
              <a:rPr lang="fi-FI"/>
              <a:t> Lisäksi lastensuojelun asiakkuus alkaa, kun perheelle muutoin annetaan lastensuojelulaissa tarkoitettuja palveluja tai muuta tukea ennen palvelutarpeen arvioinnin valmistumista. (Lastensuojelulaki 27 §)</a:t>
            </a:r>
          </a:p>
          <a:p>
            <a:endParaRPr lang="fi-FI"/>
          </a:p>
        </p:txBody>
      </p:sp>
    </p:spTree>
    <p:extLst>
      <p:ext uri="{BB962C8B-B14F-4D97-AF65-F5344CB8AC3E}">
        <p14:creationId xmlns:p14="http://schemas.microsoft.com/office/powerpoint/2010/main" val="325950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Lastensuojelun </a:t>
            </a:r>
            <a:r>
              <a:rPr lang="fi-FI" err="1"/>
              <a:t>asiakkuus</a:t>
            </a:r>
            <a:endParaRPr lang="fi-FI"/>
          </a:p>
        </p:txBody>
      </p:sp>
      <p:sp>
        <p:nvSpPr>
          <p:cNvPr id="3" name="Sisällön paikkamerkki 2"/>
          <p:cNvSpPr>
            <a:spLocks noGrp="1"/>
          </p:cNvSpPr>
          <p:nvPr>
            <p:ph idx="1"/>
          </p:nvPr>
        </p:nvSpPr>
        <p:spPr/>
        <p:txBody>
          <a:bodyPr>
            <a:normAutofit fontScale="85000" lnSpcReduction="10000"/>
          </a:bodyPr>
          <a:lstStyle/>
          <a:p>
            <a:r>
              <a:rPr lang="fi-FI" err="1"/>
              <a:t>Asiakkuuden</a:t>
            </a:r>
            <a:r>
              <a:rPr lang="fi-FI"/>
              <a:t> alkamisesta on tehtävä merkintä lasta koskeviin lastensuojeluasiakirjoihin.</a:t>
            </a:r>
          </a:p>
          <a:p>
            <a:r>
              <a:rPr lang="fi-FI" err="1"/>
              <a:t>Lastensuojeluasiakkuuden</a:t>
            </a:r>
            <a:r>
              <a:rPr lang="fi-FI"/>
              <a:t> alkamisesta on ilmoitettava lapsen huoltajalle ja lapselle. </a:t>
            </a:r>
          </a:p>
          <a:p>
            <a:r>
              <a:rPr lang="fi-FI"/>
              <a:t>Lapsen muuttaessa toiseen kuntaan muuton yhteydessä tieto lapsen lastensuojelun tarpeesta tai lastensuojelun </a:t>
            </a:r>
            <a:r>
              <a:rPr lang="fi-FI" err="1"/>
              <a:t>asiakkuudesta</a:t>
            </a:r>
            <a:r>
              <a:rPr lang="fi-FI"/>
              <a:t> ei käytännössä ole aina välittynyt uuteen asuinkuntaan. Lastensuojelun </a:t>
            </a:r>
            <a:r>
              <a:rPr lang="fi-FI" err="1"/>
              <a:t>asiakkuus</a:t>
            </a:r>
            <a:r>
              <a:rPr lang="fi-FI"/>
              <a:t> on saattanut alkaa uudessa asuinkunnassa alusta, mikä viivästyttää tarpeettomasti lapsen tarvitsemia tukitoimia.</a:t>
            </a:r>
          </a:p>
        </p:txBody>
      </p:sp>
    </p:spTree>
    <p:extLst>
      <p:ext uri="{BB962C8B-B14F-4D97-AF65-F5344CB8AC3E}">
        <p14:creationId xmlns:p14="http://schemas.microsoft.com/office/powerpoint/2010/main" val="1531797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Avohuollon tukitoimenpiteet</a:t>
            </a:r>
          </a:p>
        </p:txBody>
      </p:sp>
      <p:sp>
        <p:nvSpPr>
          <p:cNvPr id="3" name="Sisällön paikkamerkki 2"/>
          <p:cNvSpPr>
            <a:spLocks noGrp="1"/>
          </p:cNvSpPr>
          <p:nvPr>
            <p:ph idx="1"/>
          </p:nvPr>
        </p:nvSpPr>
        <p:spPr/>
        <p:txBody>
          <a:bodyPr>
            <a:normAutofit fontScale="85000" lnSpcReduction="20000"/>
          </a:bodyPr>
          <a:lstStyle/>
          <a:p>
            <a:r>
              <a:rPr lang="fi-FI"/>
              <a:t>Kunnan on huolehdittava siitä, että avohuoltoa järjestetään sisällöltään ja laajuudeltaan sellaiseksi kuin kunnassa esiintyvä tarve edellyttää </a:t>
            </a:r>
          </a:p>
          <a:p>
            <a:r>
              <a:rPr lang="fi-FI"/>
              <a:t>Lapsen ja perheen tilanteeseen sopivia tukimuotoja tulee järjestää lapsen tarpeita vastaavasti ja yksilökohtainen tilanne huomioiden. </a:t>
            </a:r>
          </a:p>
          <a:p>
            <a:r>
              <a:rPr lang="fi-FI"/>
              <a:t>Lastensuojelutyössä tulee olla käytössä monipuolinen valikoima erilaisia tukitoimia, jotta kullekin lapselle ja perheelle voidaan räätälöidä tarkoituksenmukainen tukitoimien kokonaisuus. Se ei kuitenkaan tarkoita sitä, että yhden perheen kohdalla pitäisi käyttää kaikkia tarjolla olevia tukitoimia.</a:t>
            </a:r>
          </a:p>
        </p:txBody>
      </p:sp>
    </p:spTree>
    <p:extLst>
      <p:ext uri="{BB962C8B-B14F-4D97-AF65-F5344CB8AC3E}">
        <p14:creationId xmlns:p14="http://schemas.microsoft.com/office/powerpoint/2010/main" val="2528321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Avohuollon tukitoimenpiteet</a:t>
            </a:r>
          </a:p>
        </p:txBody>
      </p:sp>
      <p:sp>
        <p:nvSpPr>
          <p:cNvPr id="3" name="Sisällön paikkamerkki 2"/>
          <p:cNvSpPr>
            <a:spLocks noGrp="1"/>
          </p:cNvSpPr>
          <p:nvPr>
            <p:ph idx="1"/>
          </p:nvPr>
        </p:nvSpPr>
        <p:spPr/>
        <p:txBody>
          <a:bodyPr>
            <a:normAutofit fontScale="92500" lnSpcReduction="10000"/>
          </a:bodyPr>
          <a:lstStyle/>
          <a:p>
            <a:r>
              <a:rPr lang="fi-FI"/>
              <a:t>Avohuollon järjestämisestä ja kustannuksista vastaa yleensä lapsen kotikunta. Kun lapsi on sijoitettuna avohuollon tukitoimena toisen kunnan alueelle, sijoittajakunta ja sijoituskunta vastaavat yhteistyössä avohuollon järjestämisestä, mutta kustannusvastuu kuuluu sijoittajakunnalle.</a:t>
            </a:r>
          </a:p>
          <a:p>
            <a:r>
              <a:rPr lang="fi-FI"/>
              <a:t>Kunnalla on korostettu järjestämisvastuu, eikä lasta tai perhettä voida jättää ilman tukitoimia esimerkiksi määrärahojen niukkuuteen vedoten.</a:t>
            </a:r>
          </a:p>
        </p:txBody>
      </p:sp>
    </p:spTree>
    <p:extLst>
      <p:ext uri="{BB962C8B-B14F-4D97-AF65-F5344CB8AC3E}">
        <p14:creationId xmlns:p14="http://schemas.microsoft.com/office/powerpoint/2010/main" val="433332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Tehtävä 3</a:t>
            </a:r>
          </a:p>
        </p:txBody>
      </p:sp>
      <p:sp>
        <p:nvSpPr>
          <p:cNvPr id="3" name="Sisällön paikkamerkki 2"/>
          <p:cNvSpPr>
            <a:spLocks noGrp="1"/>
          </p:cNvSpPr>
          <p:nvPr>
            <p:ph idx="1"/>
          </p:nvPr>
        </p:nvSpPr>
        <p:spPr/>
        <p:txBody>
          <a:bodyPr/>
          <a:lstStyle/>
          <a:p>
            <a:r>
              <a:rPr lang="fi-FI"/>
              <a:t>Mitä avohuollon tukitoimia tiedät? </a:t>
            </a:r>
          </a:p>
        </p:txBody>
      </p:sp>
    </p:spTree>
    <p:extLst>
      <p:ext uri="{BB962C8B-B14F-4D97-AF65-F5344CB8AC3E}">
        <p14:creationId xmlns:p14="http://schemas.microsoft.com/office/powerpoint/2010/main" val="82190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Avohuollon tukitoimenpiteet</a:t>
            </a:r>
          </a:p>
        </p:txBody>
      </p:sp>
      <p:sp>
        <p:nvSpPr>
          <p:cNvPr id="3" name="Sisällön paikkamerkki 2"/>
          <p:cNvSpPr>
            <a:spLocks noGrp="1"/>
          </p:cNvSpPr>
          <p:nvPr>
            <p:ph idx="1"/>
          </p:nvPr>
        </p:nvSpPr>
        <p:spPr/>
        <p:txBody>
          <a:bodyPr>
            <a:normAutofit fontScale="70000" lnSpcReduction="20000"/>
          </a:bodyPr>
          <a:lstStyle/>
          <a:p>
            <a:r>
              <a:rPr lang="fi-FI"/>
              <a:t>tuki lapsen ja perheen ongelmatilanteen selvittämiseen,</a:t>
            </a:r>
          </a:p>
          <a:p>
            <a:r>
              <a:rPr lang="fi-FI"/>
              <a:t>lapsen taloudellinen ja muu tukeminen </a:t>
            </a:r>
          </a:p>
          <a:p>
            <a:pPr lvl="1"/>
            <a:r>
              <a:rPr lang="fi-FI"/>
              <a:t>koulunkäynnissä,</a:t>
            </a:r>
          </a:p>
          <a:p>
            <a:pPr lvl="1"/>
            <a:r>
              <a:rPr lang="fi-FI"/>
              <a:t>ammatin ja asunnon hankinnassa,</a:t>
            </a:r>
          </a:p>
          <a:p>
            <a:pPr lvl="1"/>
            <a:r>
              <a:rPr lang="fi-FI"/>
              <a:t>työhön sijoittumisessa,</a:t>
            </a:r>
          </a:p>
          <a:p>
            <a:pPr lvl="1"/>
            <a:r>
              <a:rPr lang="fi-FI"/>
              <a:t>harrastuksissa,</a:t>
            </a:r>
          </a:p>
          <a:p>
            <a:pPr lvl="1"/>
            <a:r>
              <a:rPr lang="fi-FI"/>
              <a:t>läheisten ihmissuhteiden ylläpitämisessä sekä </a:t>
            </a:r>
          </a:p>
          <a:p>
            <a:pPr lvl="1"/>
            <a:r>
              <a:rPr lang="fi-FI"/>
              <a:t>muiden henkilökohtaisten tarpeiden tyydyttämisessä;</a:t>
            </a:r>
          </a:p>
          <a:p>
            <a:r>
              <a:rPr lang="fi-FI"/>
              <a:t>lapsen kuntoutumista tukevia hoito- ja terapiapalveluja</a:t>
            </a:r>
          </a:p>
          <a:p>
            <a:r>
              <a:rPr lang="fi-FI"/>
              <a:t>perhetyötä;</a:t>
            </a:r>
          </a:p>
          <a:p>
            <a:r>
              <a:rPr lang="fi-FI"/>
              <a:t>Perhekuntoutusta sekä</a:t>
            </a:r>
          </a:p>
          <a:p>
            <a:r>
              <a:rPr lang="fi-FI"/>
              <a:t>muita lasta ja perhettä tukevia palveluja ja tukitoimia</a:t>
            </a:r>
          </a:p>
          <a:p>
            <a:endParaRPr lang="fi-FI"/>
          </a:p>
        </p:txBody>
      </p:sp>
    </p:spTree>
    <p:extLst>
      <p:ext uri="{BB962C8B-B14F-4D97-AF65-F5344CB8AC3E}">
        <p14:creationId xmlns:p14="http://schemas.microsoft.com/office/powerpoint/2010/main" val="3478340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Avohuollon tukitoimenpiteet</a:t>
            </a:r>
          </a:p>
        </p:txBody>
      </p:sp>
      <p:sp>
        <p:nvSpPr>
          <p:cNvPr id="3" name="Sisällön paikkamerkki 2"/>
          <p:cNvSpPr>
            <a:spLocks noGrp="1"/>
          </p:cNvSpPr>
          <p:nvPr>
            <p:ph idx="1"/>
          </p:nvPr>
        </p:nvSpPr>
        <p:spPr/>
        <p:txBody>
          <a:bodyPr>
            <a:normAutofit fontScale="92500" lnSpcReduction="20000"/>
          </a:bodyPr>
          <a:lstStyle/>
          <a:p>
            <a:r>
              <a:rPr lang="fi-FI"/>
              <a:t>Luettelossa mainittuja muita lasta ja perhettä tukevia palveluja ja tukitoimia ovat esimerkiksi pienten koululaisten aamu- ja iltapäivätoiminta, kriisityö ja kriisipäivystys, seikkailu- ja perheleirit, tukiasunnot ja turvakotipaikat, taidelähtöiset menetelmät, vauvatyö, nuorten kanssa tehtävä työ ja läheisneuvonpito. </a:t>
            </a:r>
          </a:p>
          <a:p>
            <a:r>
              <a:rPr lang="fi-FI"/>
              <a:t>Lapsen terveyden tai kehityksen kannalta välttämättömiä sosiaalihuollon palveluita voivat olla myös vanhemman asiakassuunnitelmaan kirjattavat palvelut. </a:t>
            </a:r>
          </a:p>
        </p:txBody>
      </p:sp>
    </p:spTree>
    <p:extLst>
      <p:ext uri="{BB962C8B-B14F-4D97-AF65-F5344CB8AC3E}">
        <p14:creationId xmlns:p14="http://schemas.microsoft.com/office/powerpoint/2010/main" val="4140789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Avohuollon sijoitus ja kiireellinen sijoitus</a:t>
            </a:r>
          </a:p>
        </p:txBody>
      </p:sp>
      <p:sp>
        <p:nvSpPr>
          <p:cNvPr id="3" name="Sisällön paikkamerkki 2"/>
          <p:cNvSpPr>
            <a:spLocks noGrp="1"/>
          </p:cNvSpPr>
          <p:nvPr>
            <p:ph idx="1"/>
          </p:nvPr>
        </p:nvSpPr>
        <p:spPr/>
        <p:txBody>
          <a:bodyPr>
            <a:normAutofit fontScale="70000" lnSpcReduction="20000"/>
          </a:bodyPr>
          <a:lstStyle/>
          <a:p>
            <a:r>
              <a:rPr lang="fi-FI"/>
              <a:t>Avohuollon sijoitus ; Lasta ei voida sijoittaa avohuollon tukitoimena, jos  huostaanoton edellytykset täyttyvät. Lasta ei saa sijoittaa toistuvasti avohuollon tukitoimena, ellei lapsen etu välttämättä vaadi uutta lyhytaikaista sijoitusta.</a:t>
            </a:r>
          </a:p>
          <a:p>
            <a:r>
              <a:rPr lang="fi-FI"/>
              <a:t>Kiireellinen sijoitus 30+30 vrk ; Jos lapsi on välittömässä vaarassa, lapselle voidaan järjestää kiireellisesti sijaishuoltona hänen tarvitsemansa hoito ja huolto.</a:t>
            </a:r>
          </a:p>
          <a:p>
            <a:r>
              <a:rPr lang="fi-FI"/>
              <a:t>Kiireellisestä sijoituksesta päättää sosiaalityöntekijä, jonka päätöksen perusteella kiireellinen sijoitus voi kestää korkeintaan 30 päivää.</a:t>
            </a:r>
          </a:p>
          <a:p>
            <a:r>
              <a:rPr lang="fi-FI"/>
              <a:t>Jos 30 päivää ei ole riittävä aika lapsen huostaanoton tarpeen selvittämiseksi tai riittävien tukitoimien kartoittamiseksi voidaan kiireellistä sijoitusta jatkaa enintään 30 päivällä.</a:t>
            </a:r>
          </a:p>
        </p:txBody>
      </p:sp>
    </p:spTree>
    <p:extLst>
      <p:ext uri="{BB962C8B-B14F-4D97-AF65-F5344CB8AC3E}">
        <p14:creationId xmlns:p14="http://schemas.microsoft.com/office/powerpoint/2010/main" val="3219539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Huostaanotto</a:t>
            </a:r>
          </a:p>
        </p:txBody>
      </p:sp>
      <p:sp>
        <p:nvSpPr>
          <p:cNvPr id="3" name="Sisällön paikkamerkki 2"/>
          <p:cNvSpPr>
            <a:spLocks noGrp="1"/>
          </p:cNvSpPr>
          <p:nvPr>
            <p:ph idx="1"/>
          </p:nvPr>
        </p:nvSpPr>
        <p:spPr/>
        <p:txBody>
          <a:bodyPr>
            <a:normAutofit fontScale="92500" lnSpcReduction="10000"/>
          </a:bodyPr>
          <a:lstStyle/>
          <a:p>
            <a:r>
              <a:rPr lang="fi-FI"/>
              <a:t>Lapsi on otettava sosiaalihuollosta vastaavan toimielimen huostaan ja järjestettävä hänelle sijaishuolto, jos:</a:t>
            </a:r>
          </a:p>
          <a:p>
            <a:r>
              <a:rPr lang="fi-FI"/>
              <a:t>1) puutteet lapsen huolenpidossa tai muut kasvuolosuhteet uhkaavat vakavasti vaarantaa lapsen terveyttä tai kehitystä; tai 2) lapsi vaarantaa vakavasti terveyttään tai kehitystään    käyttämällä päihteitä, tekemällä muun kuin vähäisenä pidettävän rikollisen teon tai muulla niihin rinnastettavalla käyttäytymisellään.</a:t>
            </a:r>
          </a:p>
          <a:p>
            <a:endParaRPr lang="fi-FI"/>
          </a:p>
        </p:txBody>
      </p:sp>
    </p:spTree>
    <p:extLst>
      <p:ext uri="{BB962C8B-B14F-4D97-AF65-F5344CB8AC3E}">
        <p14:creationId xmlns:p14="http://schemas.microsoft.com/office/powerpoint/2010/main" val="175057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Huostaanotto</a:t>
            </a:r>
          </a:p>
        </p:txBody>
      </p:sp>
      <p:sp>
        <p:nvSpPr>
          <p:cNvPr id="3" name="Sisällön paikkamerkki 2"/>
          <p:cNvSpPr>
            <a:spLocks noGrp="1"/>
          </p:cNvSpPr>
          <p:nvPr>
            <p:ph idx="1"/>
          </p:nvPr>
        </p:nvSpPr>
        <p:spPr/>
        <p:txBody>
          <a:bodyPr/>
          <a:lstStyle/>
          <a:p>
            <a:r>
              <a:rPr lang="fi-FI"/>
              <a:t>Huostaanottoon ja sijaishuollon järjestämiseen voidaan kuitenkin ryhtyä vain, jos: 1) avohuollon tukitoimet eivät olisi lapsen edun mukaisen huolenpidon toteuttamiseksi sopivia tai mahdollisia taikka jos ne ovat osoittautuneet riittämättömiksi; ja 2) sijaishuollon arvioidaan olevan lapsen edun mukaista.</a:t>
            </a:r>
          </a:p>
        </p:txBody>
      </p:sp>
    </p:spTree>
    <p:extLst>
      <p:ext uri="{BB962C8B-B14F-4D97-AF65-F5344CB8AC3E}">
        <p14:creationId xmlns:p14="http://schemas.microsoft.com/office/powerpoint/2010/main" val="280833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Huostaanotto</a:t>
            </a:r>
          </a:p>
        </p:txBody>
      </p:sp>
      <p:sp>
        <p:nvSpPr>
          <p:cNvPr id="3" name="Sisällön paikkamerkki 2"/>
          <p:cNvSpPr>
            <a:spLocks noGrp="1"/>
          </p:cNvSpPr>
          <p:nvPr>
            <p:ph idx="1"/>
          </p:nvPr>
        </p:nvSpPr>
        <p:spPr/>
        <p:txBody>
          <a:bodyPr>
            <a:normAutofit/>
          </a:bodyPr>
          <a:lstStyle/>
          <a:p>
            <a:r>
              <a:rPr lang="fi-FI"/>
              <a:t>Lapsen huostaanottoa sekä sijaishuoltoa koskevat asiat valmistelee lapsen asioista vastaava sosiaalityöntekijä yhteistyössä toisen sosiaalityöntekijän tai muun lastensuojeluun perehtyneen työntekijän kanssa. </a:t>
            </a:r>
          </a:p>
          <a:p>
            <a:endParaRPr lang="fi-FI"/>
          </a:p>
        </p:txBody>
      </p:sp>
    </p:spTree>
    <p:extLst>
      <p:ext uri="{BB962C8B-B14F-4D97-AF65-F5344CB8AC3E}">
        <p14:creationId xmlns:p14="http://schemas.microsoft.com/office/powerpoint/2010/main" val="740890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Huostaanotto</a:t>
            </a:r>
          </a:p>
        </p:txBody>
      </p:sp>
      <p:sp>
        <p:nvSpPr>
          <p:cNvPr id="3" name="Sisällön paikkamerkki 2"/>
          <p:cNvSpPr>
            <a:spLocks noGrp="1"/>
          </p:cNvSpPr>
          <p:nvPr>
            <p:ph idx="1"/>
          </p:nvPr>
        </p:nvSpPr>
        <p:spPr/>
        <p:txBody>
          <a:bodyPr>
            <a:normAutofit fontScale="92500" lnSpcReduction="10000"/>
          </a:bodyPr>
          <a:lstStyle/>
          <a:p>
            <a:r>
              <a:rPr lang="fi-FI"/>
              <a:t>Huostaanottoa ja siihen liittyvää sijaishuoltoa koskevan päätöksen tekee lapsen asioista vastaavan sosiaalityöntekijän valmisteltua asian, jos huoltaja tai 12 vuotta täyttänyt lapsi ei vastusta huostaanottoa ja siihen liittyvää sijaishuoltoon sijoittamista.</a:t>
            </a:r>
          </a:p>
          <a:p>
            <a:r>
              <a:rPr lang="fi-FI"/>
              <a:t>Jos lapsen huoltaja tai 12 vuotta täyttänyt lapsi vastustaa huostaanottoa tai siihen liittyvää sijaishuoltoon sijoittamista, asian ratkaisee hallinto-oikeus.</a:t>
            </a:r>
          </a:p>
        </p:txBody>
      </p:sp>
    </p:spTree>
    <p:extLst>
      <p:ext uri="{BB962C8B-B14F-4D97-AF65-F5344CB8AC3E}">
        <p14:creationId xmlns:p14="http://schemas.microsoft.com/office/powerpoint/2010/main" val="3984541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err="1"/>
              <a:t>Huostassapidon</a:t>
            </a:r>
            <a:r>
              <a:rPr lang="fi-FI"/>
              <a:t> kesto ja lakkaaminen</a:t>
            </a:r>
          </a:p>
        </p:txBody>
      </p:sp>
      <p:sp>
        <p:nvSpPr>
          <p:cNvPr id="3" name="Sisällön paikkamerkki 2"/>
          <p:cNvSpPr>
            <a:spLocks noGrp="1"/>
          </p:cNvSpPr>
          <p:nvPr>
            <p:ph idx="1"/>
          </p:nvPr>
        </p:nvSpPr>
        <p:spPr/>
        <p:txBody>
          <a:bodyPr>
            <a:normAutofit fontScale="92500" lnSpcReduction="10000"/>
          </a:bodyPr>
          <a:lstStyle/>
          <a:p>
            <a:r>
              <a:rPr lang="fi-FI"/>
              <a:t>Huostaanotto on voimassa toistaiseksi. Kun  </a:t>
            </a:r>
            <a:r>
              <a:rPr lang="fi-FI" err="1"/>
              <a:t>huostassapidon</a:t>
            </a:r>
            <a:r>
              <a:rPr lang="fi-FI"/>
              <a:t> ja sijaishuollon tarvetta ei enää ole, sosiaalityöntekijän tulee tehdä päätös </a:t>
            </a:r>
            <a:r>
              <a:rPr lang="fi-FI" err="1"/>
              <a:t>huostassapidon</a:t>
            </a:r>
            <a:r>
              <a:rPr lang="fi-FI"/>
              <a:t> lopettamisesta lapsen asioista vastaavan sosiaalityöntekijän valmisteltua asian.</a:t>
            </a:r>
          </a:p>
          <a:p>
            <a:r>
              <a:rPr lang="fi-FI"/>
              <a:t> Huostaanoton edellytysten lakkaamisesta huolimatta </a:t>
            </a:r>
            <a:r>
              <a:rPr lang="fi-FI" err="1"/>
              <a:t>huostassapitoa</a:t>
            </a:r>
            <a:r>
              <a:rPr lang="fi-FI"/>
              <a:t> ei kuitenkaan saa lopettaa, jos lopettaminen on selvästi vastoin lapsen etua.</a:t>
            </a:r>
          </a:p>
          <a:p>
            <a:endParaRPr lang="fi-FI"/>
          </a:p>
        </p:txBody>
      </p:sp>
    </p:spTree>
    <p:extLst>
      <p:ext uri="{BB962C8B-B14F-4D97-AF65-F5344CB8AC3E}">
        <p14:creationId xmlns:p14="http://schemas.microsoft.com/office/powerpoint/2010/main" val="3229628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err="1"/>
              <a:t>Huostassapidon</a:t>
            </a:r>
            <a:r>
              <a:rPr lang="fi-FI"/>
              <a:t> kesto ja lakkaaminen</a:t>
            </a:r>
          </a:p>
        </p:txBody>
      </p:sp>
      <p:sp>
        <p:nvSpPr>
          <p:cNvPr id="3" name="Sisällön paikkamerkki 2"/>
          <p:cNvSpPr>
            <a:spLocks noGrp="1"/>
          </p:cNvSpPr>
          <p:nvPr>
            <p:ph idx="1"/>
          </p:nvPr>
        </p:nvSpPr>
        <p:spPr/>
        <p:txBody>
          <a:bodyPr>
            <a:normAutofit fontScale="77500" lnSpcReduction="20000"/>
          </a:bodyPr>
          <a:lstStyle/>
          <a:p>
            <a:r>
              <a:rPr lang="fi-FI"/>
              <a:t>Lapsen asioista vastaavan sosiaalityöntekijän on arvioitava </a:t>
            </a:r>
            <a:r>
              <a:rPr lang="fi-FI" err="1"/>
              <a:t>huostassapidon</a:t>
            </a:r>
            <a:r>
              <a:rPr lang="fi-FI"/>
              <a:t> jatkamisen edellytykset asiakassuunnitelman tarkistamisen yhteydessä, lapsen tai huoltajan hakiessa </a:t>
            </a:r>
            <a:r>
              <a:rPr lang="fi-FI" err="1"/>
              <a:t>huostassapidon</a:t>
            </a:r>
            <a:r>
              <a:rPr lang="fi-FI"/>
              <a:t> lopettamista tai kun se muutoin osoittautuu tarpeelliseksi.</a:t>
            </a:r>
          </a:p>
          <a:p>
            <a:r>
              <a:rPr lang="fi-FI"/>
              <a:t>Harkittaessa lapsen etua </a:t>
            </a:r>
            <a:r>
              <a:rPr lang="fi-FI" err="1"/>
              <a:t>huostassapidon</a:t>
            </a:r>
            <a:r>
              <a:rPr lang="fi-FI"/>
              <a:t> lopettamista koskevassa asiassa on otettava  huomioon sijaishuollon kestoaika, lapsen ja sijaishuoltoa antavan välillä vallitsevan kiintymyssuhteen laatu, lapsen ja hänen vanhempiensa välinen kanssakäyminen sekä lapsen mielipide.</a:t>
            </a:r>
          </a:p>
          <a:p>
            <a:r>
              <a:rPr lang="fi-FI" err="1"/>
              <a:t>Huostassapito</a:t>
            </a:r>
            <a:r>
              <a:rPr lang="fi-FI"/>
              <a:t> lakkaa, kun lapsi täyttää 18 vuotta.</a:t>
            </a:r>
          </a:p>
          <a:p>
            <a:endParaRPr lang="fi-FI"/>
          </a:p>
        </p:txBody>
      </p:sp>
    </p:spTree>
    <p:extLst>
      <p:ext uri="{BB962C8B-B14F-4D97-AF65-F5344CB8AC3E}">
        <p14:creationId xmlns:p14="http://schemas.microsoft.com/office/powerpoint/2010/main" val="1173673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Sijaishuolto</a:t>
            </a:r>
          </a:p>
        </p:txBody>
      </p:sp>
      <p:sp>
        <p:nvSpPr>
          <p:cNvPr id="3" name="Sisällön paikkamerkki 2"/>
          <p:cNvSpPr>
            <a:spLocks noGrp="1"/>
          </p:cNvSpPr>
          <p:nvPr>
            <p:ph idx="1"/>
          </p:nvPr>
        </p:nvSpPr>
        <p:spPr/>
        <p:txBody>
          <a:bodyPr>
            <a:normAutofit fontScale="92500" lnSpcReduction="10000"/>
          </a:bodyPr>
          <a:lstStyle/>
          <a:p>
            <a:r>
              <a:rPr lang="fi-FI"/>
              <a:t>Lapsen sijaishuollolla tarkoitetaan huostaan otetun, kiireellisesti sijoitetun lapsen hoidon ja kasvatuksen järjestämistä kodin ulkopuolella.</a:t>
            </a:r>
          </a:p>
          <a:p>
            <a:r>
              <a:rPr lang="fi-FI"/>
              <a:t>Lapsi voidaan sijoittaa väliaikaisesti enintään kuudeksi kuukaudeksi myös vanhempansa tai muun huoltajansa hoidettavaksi ja kasvatettavaksi silloin, kun valmistellaan lapsen kotiin palaamista kodin ulkopuolisen sijoituksen jälkeen tai kun se on lapsen edun kannalta muusta syystä perusteltua. (Koekotiutus)</a:t>
            </a:r>
          </a:p>
        </p:txBody>
      </p:sp>
    </p:spTree>
    <p:extLst>
      <p:ext uri="{BB962C8B-B14F-4D97-AF65-F5344CB8AC3E}">
        <p14:creationId xmlns:p14="http://schemas.microsoft.com/office/powerpoint/2010/main" val="4188134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Sijaishuoltopaikan valinta</a:t>
            </a:r>
          </a:p>
        </p:txBody>
      </p:sp>
      <p:sp>
        <p:nvSpPr>
          <p:cNvPr id="3" name="Sisällön paikkamerkki 2"/>
          <p:cNvSpPr>
            <a:spLocks noGrp="1"/>
          </p:cNvSpPr>
          <p:nvPr>
            <p:ph idx="1"/>
          </p:nvPr>
        </p:nvSpPr>
        <p:spPr/>
        <p:txBody>
          <a:bodyPr>
            <a:normAutofit fontScale="62500" lnSpcReduction="20000"/>
          </a:bodyPr>
          <a:lstStyle/>
          <a:p>
            <a:r>
              <a:rPr lang="fi-FI"/>
              <a:t>Lapselle tulee valita sijaishuoltopaikka, joka parhaiten vastaa juuri hänen tarpeisiinsa. Lastensuojelulain mukaan lapsen sijaishuolto on järjestettävä ensisijaisesti perhehoidossa. Edellytyksenä kuitenkin on, että sijaisperheen tulee vastata lapsen tarpeita ja perhehoidon tukena tulee olla riittävät tukitoimet. </a:t>
            </a:r>
          </a:p>
          <a:p>
            <a:endParaRPr lang="fi-FI">
              <a:hlinkClick r:id="rId2"/>
            </a:endParaRPr>
          </a:p>
          <a:p>
            <a:r>
              <a:rPr lang="fi-FI"/>
              <a:t>Sijaishuoltopaikan valinnassa huomioidaan sijoituksen taustalla olevat tekijät ja se, miten niihin pystytään vastaamaan. Erityisen tärkeää on myös ottaa huomioon lapsen mahdollisuudet pitää yhteyttä hänelle läheisiin ihmisiin. Lapsen läheisverkoston mahdollisuudet ottaa lapsi luokseen asumaan tai olla sijoituksen tukena selvitetään sijaishuoltopaikan valinnan yhteydessä.</a:t>
            </a:r>
          </a:p>
          <a:p>
            <a:endParaRPr lang="fi-FI"/>
          </a:p>
          <a:p>
            <a:r>
              <a:rPr lang="fi-FI"/>
              <a:t>Lastensuojelulaki velvoittaa huomioimaan sijoituspaikan valinnassa myös lapsen kielellisen, kulttuurisen ja uskonnollisen taustan. Myös lapsen terveydentila tulee selvittää ja ottaa huomioon.</a:t>
            </a:r>
          </a:p>
        </p:txBody>
      </p:sp>
    </p:spTree>
    <p:extLst>
      <p:ext uri="{BB962C8B-B14F-4D97-AF65-F5344CB8AC3E}">
        <p14:creationId xmlns:p14="http://schemas.microsoft.com/office/powerpoint/2010/main" val="2224959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Sijaishuollon muodot</a:t>
            </a:r>
          </a:p>
        </p:txBody>
      </p:sp>
      <p:sp>
        <p:nvSpPr>
          <p:cNvPr id="3" name="Sisällön paikkamerkki 2"/>
          <p:cNvSpPr>
            <a:spLocks noGrp="1"/>
          </p:cNvSpPr>
          <p:nvPr>
            <p:ph idx="1"/>
          </p:nvPr>
        </p:nvSpPr>
        <p:spPr/>
        <p:txBody>
          <a:bodyPr/>
          <a:lstStyle/>
          <a:p>
            <a:r>
              <a:rPr lang="fi-FI"/>
              <a:t>Perhehoito</a:t>
            </a:r>
          </a:p>
          <a:p>
            <a:r>
              <a:rPr lang="fi-FI"/>
              <a:t>Ammatillinen perhekoti</a:t>
            </a:r>
          </a:p>
          <a:p>
            <a:r>
              <a:rPr lang="fi-FI"/>
              <a:t>Laitoshoito – Perusyksikkö vs. Erityisyksikkö</a:t>
            </a:r>
          </a:p>
          <a:p>
            <a:r>
              <a:rPr lang="fi-FI"/>
              <a:t>Kunnallinen vs. Yksityinen</a:t>
            </a:r>
          </a:p>
          <a:p>
            <a:r>
              <a:rPr lang="fi-FI"/>
              <a:t>Valtion koulukodit</a:t>
            </a:r>
          </a:p>
          <a:p>
            <a:endParaRPr lang="fi-FI"/>
          </a:p>
          <a:p>
            <a:r>
              <a:rPr lang="fi-FI"/>
              <a:t>Muu lapsen tarpeen mukainen hoito</a:t>
            </a:r>
          </a:p>
        </p:txBody>
      </p:sp>
    </p:spTree>
    <p:extLst>
      <p:ext uri="{BB962C8B-B14F-4D97-AF65-F5344CB8AC3E}">
        <p14:creationId xmlns:p14="http://schemas.microsoft.com/office/powerpoint/2010/main" val="655462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Sijaishuollon kustannukset</a:t>
            </a:r>
          </a:p>
        </p:txBody>
      </p:sp>
      <p:sp>
        <p:nvSpPr>
          <p:cNvPr id="3" name="Sisällön paikkamerkki 2"/>
          <p:cNvSpPr>
            <a:spLocks noGrp="1"/>
          </p:cNvSpPr>
          <p:nvPr>
            <p:ph idx="1"/>
          </p:nvPr>
        </p:nvSpPr>
        <p:spPr/>
        <p:txBody>
          <a:bodyPr>
            <a:normAutofit fontScale="92500" lnSpcReduction="20000"/>
          </a:bodyPr>
          <a:lstStyle/>
          <a:p>
            <a:pPr marL="68580" indent="0">
              <a:buNone/>
            </a:pPr>
            <a:r>
              <a:rPr lang="fi-FI"/>
              <a:t>Perhehoito – noin tuhat euroa kuukaudessa</a:t>
            </a:r>
          </a:p>
          <a:p>
            <a:pPr marL="68580" indent="0">
              <a:buNone/>
            </a:pPr>
            <a:endParaRPr lang="fi-FI"/>
          </a:p>
          <a:p>
            <a:pPr marL="68580" indent="0">
              <a:buNone/>
            </a:pPr>
            <a:r>
              <a:rPr lang="fi-FI"/>
              <a:t>Perhekodit – noin 200 euroa vuorokaudessa</a:t>
            </a:r>
          </a:p>
          <a:p>
            <a:pPr marL="68580" indent="0">
              <a:buNone/>
            </a:pPr>
            <a:endParaRPr lang="fi-FI"/>
          </a:p>
          <a:p>
            <a:pPr marL="68580" indent="0">
              <a:buNone/>
            </a:pPr>
            <a:r>
              <a:rPr lang="fi-FI"/>
              <a:t>Perusyksiköt – noin 250 euroa vuorokaudessa</a:t>
            </a:r>
          </a:p>
          <a:p>
            <a:pPr marL="68580" indent="0">
              <a:buNone/>
            </a:pPr>
            <a:endParaRPr lang="fi-FI"/>
          </a:p>
          <a:p>
            <a:pPr marL="68580" indent="0">
              <a:buNone/>
            </a:pPr>
            <a:r>
              <a:rPr lang="fi-FI"/>
              <a:t>Erityisyksiköt – noin 350 euroa vuorokaudessa</a:t>
            </a:r>
          </a:p>
          <a:p>
            <a:pPr marL="68580" indent="0">
              <a:buNone/>
            </a:pPr>
            <a:endParaRPr lang="fi-FI"/>
          </a:p>
          <a:p>
            <a:pPr marL="68580" indent="0">
              <a:buNone/>
            </a:pPr>
            <a:r>
              <a:rPr lang="fi-FI"/>
              <a:t>Erityisen huolenpidon yksiköt – noin 500 euroa vuorokaudessa</a:t>
            </a:r>
          </a:p>
        </p:txBody>
      </p:sp>
    </p:spTree>
    <p:extLst>
      <p:ext uri="{BB962C8B-B14F-4D97-AF65-F5344CB8AC3E}">
        <p14:creationId xmlns:p14="http://schemas.microsoft.com/office/powerpoint/2010/main" val="1734158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Perheen jälleenyhdistäminen</a:t>
            </a:r>
          </a:p>
        </p:txBody>
      </p:sp>
      <p:sp>
        <p:nvSpPr>
          <p:cNvPr id="3" name="Sisällön paikkamerkki 2"/>
          <p:cNvSpPr>
            <a:spLocks noGrp="1"/>
          </p:cNvSpPr>
          <p:nvPr>
            <p:ph idx="1"/>
          </p:nvPr>
        </p:nvSpPr>
        <p:spPr/>
        <p:txBody>
          <a:bodyPr>
            <a:normAutofit/>
          </a:bodyPr>
          <a:lstStyle/>
          <a:p>
            <a:r>
              <a:rPr lang="fi-FI"/>
              <a:t>Sijaishuoltoa toteutettaessa on otettava lapsen edun mukaisella tavalla huomioon tavoite perheen jälleenyhdistämisestä. </a:t>
            </a:r>
          </a:p>
          <a:p>
            <a:r>
              <a:rPr lang="fi-FI"/>
              <a:t>Jos huostaanotto on kestänyt pitkään, niin lapsen elämäntilanteen muutoksia vastaan puhuvat seikat voivat painavampina syrjäyttää hänen vanhempiensa odotukset saada perhe jälleenyhdistettyä.</a:t>
            </a:r>
          </a:p>
        </p:txBody>
      </p:sp>
    </p:spTree>
    <p:extLst>
      <p:ext uri="{BB962C8B-B14F-4D97-AF65-F5344CB8AC3E}">
        <p14:creationId xmlns:p14="http://schemas.microsoft.com/office/powerpoint/2010/main" val="1397948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a:t>Perheen jälleenyhdistäminen</a:t>
            </a:r>
          </a:p>
        </p:txBody>
      </p:sp>
      <p:sp>
        <p:nvSpPr>
          <p:cNvPr id="3" name="Sisällön paikkamerkki 2"/>
          <p:cNvSpPr>
            <a:spLocks noGrp="1"/>
          </p:cNvSpPr>
          <p:nvPr>
            <p:ph idx="1"/>
          </p:nvPr>
        </p:nvSpPr>
        <p:spPr/>
        <p:txBody>
          <a:bodyPr/>
          <a:lstStyle/>
          <a:p>
            <a:r>
              <a:rPr lang="fi-FI"/>
              <a:t>Kun punnitaan perheen jälleenyhdistämisen mahdollisuuksia ja lapsen palaamista kotiin, niin on löydettävä oikeudenmukainen tasapaino lapsen intressissä olevan huostaanoton ja vanhempien intressissä olevan </a:t>
            </a:r>
            <a:r>
              <a:rPr lang="fi-FI" err="1"/>
              <a:t>huostassapidon</a:t>
            </a:r>
            <a:r>
              <a:rPr lang="fi-FI"/>
              <a:t> lopettamisen välillä.</a:t>
            </a:r>
          </a:p>
        </p:txBody>
      </p:sp>
    </p:spTree>
    <p:extLst>
      <p:ext uri="{BB962C8B-B14F-4D97-AF65-F5344CB8AC3E}">
        <p14:creationId xmlns:p14="http://schemas.microsoft.com/office/powerpoint/2010/main" val="2361850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Rajoitustoimenpiteet</a:t>
            </a:r>
          </a:p>
        </p:txBody>
      </p:sp>
      <p:sp>
        <p:nvSpPr>
          <p:cNvPr id="3" name="Sisällön paikkamerkki 2"/>
          <p:cNvSpPr>
            <a:spLocks noGrp="1"/>
          </p:cNvSpPr>
          <p:nvPr>
            <p:ph idx="1"/>
          </p:nvPr>
        </p:nvSpPr>
        <p:spPr/>
        <p:txBody>
          <a:bodyPr>
            <a:normAutofit fontScale="92500" lnSpcReduction="20000"/>
          </a:bodyPr>
          <a:lstStyle/>
          <a:p>
            <a:r>
              <a:rPr lang="fi-FI"/>
              <a:t>Yhteydenpidon rajoittaminen (62§ ja 63§)</a:t>
            </a:r>
          </a:p>
          <a:p>
            <a:r>
              <a:rPr lang="fi-FI"/>
              <a:t>Aineiden ja esineiden haltuunotto (65§)</a:t>
            </a:r>
          </a:p>
          <a:p>
            <a:r>
              <a:rPr lang="fi-FI"/>
              <a:t>Henkilöntarkastus (66§)</a:t>
            </a:r>
          </a:p>
          <a:p>
            <a:r>
              <a:rPr lang="fi-FI"/>
              <a:t>Henkilönkatsastus (67§)</a:t>
            </a:r>
          </a:p>
          <a:p>
            <a:r>
              <a:rPr lang="fi-FI"/>
              <a:t>Omaisuuden ja lähetyksen tarkastaminen (67§)</a:t>
            </a:r>
          </a:p>
          <a:p>
            <a:r>
              <a:rPr lang="fi-FI"/>
              <a:t>Lähetyksen luovuttamatta jättäminen (67§)</a:t>
            </a:r>
          </a:p>
          <a:p>
            <a:r>
              <a:rPr lang="fi-FI"/>
              <a:t>Kiinnipitäminen (68§)</a:t>
            </a:r>
          </a:p>
          <a:p>
            <a:r>
              <a:rPr lang="fi-FI"/>
              <a:t>Liikkumisvapauden rajoittaminen (69§)</a:t>
            </a:r>
          </a:p>
          <a:p>
            <a:r>
              <a:rPr lang="fi-FI"/>
              <a:t>Eristäminen (70§)</a:t>
            </a:r>
          </a:p>
          <a:p>
            <a:pPr marL="68580" indent="0">
              <a:buNone/>
            </a:pPr>
            <a:endParaRPr lang="fi-FI"/>
          </a:p>
        </p:txBody>
      </p:sp>
    </p:spTree>
    <p:extLst>
      <p:ext uri="{BB962C8B-B14F-4D97-AF65-F5344CB8AC3E}">
        <p14:creationId xmlns:p14="http://schemas.microsoft.com/office/powerpoint/2010/main" val="414418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Yleiset periaatteet</a:t>
            </a:r>
          </a:p>
        </p:txBody>
      </p:sp>
      <p:sp>
        <p:nvSpPr>
          <p:cNvPr id="3" name="Sisällön paikkamerkki 2"/>
          <p:cNvSpPr>
            <a:spLocks noGrp="1"/>
          </p:cNvSpPr>
          <p:nvPr>
            <p:ph idx="1"/>
          </p:nvPr>
        </p:nvSpPr>
        <p:spPr/>
        <p:txBody>
          <a:bodyPr>
            <a:normAutofit fontScale="92500" lnSpcReduction="20000"/>
          </a:bodyPr>
          <a:lstStyle/>
          <a:p>
            <a:r>
              <a:rPr lang="fi-FI"/>
              <a:t>Rajoitustoimenpiteitä voidaan soveltaa VAIN laitoshoitona järjestettävässä sijaishuollossa</a:t>
            </a:r>
          </a:p>
          <a:p>
            <a:r>
              <a:rPr lang="fi-FI"/>
              <a:t>Rajoitustoimenpiteitä voidaan soveltaa vain </a:t>
            </a:r>
            <a:r>
              <a:rPr lang="fi-FI" err="1"/>
              <a:t>huostaanotettuun</a:t>
            </a:r>
            <a:r>
              <a:rPr lang="fi-FI"/>
              <a:t> tai kiireellisesti sijoitettuun lapseen</a:t>
            </a:r>
          </a:p>
          <a:p>
            <a:r>
              <a:rPr lang="fi-FI"/>
              <a:t>Poikkeuksena yhteydenpidon rajoitus – perhehoito</a:t>
            </a:r>
          </a:p>
          <a:p>
            <a:r>
              <a:rPr lang="fi-FI"/>
              <a:t>Rajoitustoimenpiteiden tarkoitus on osaltaan varmistaa huostaanoton tarkoituksen toteutuminen ja lapsen tai toisen henkilön suojaaminen</a:t>
            </a:r>
          </a:p>
        </p:txBody>
      </p:sp>
    </p:spTree>
    <p:extLst>
      <p:ext uri="{BB962C8B-B14F-4D97-AF65-F5344CB8AC3E}">
        <p14:creationId xmlns:p14="http://schemas.microsoft.com/office/powerpoint/2010/main" val="815049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Sijaishuollon valvonta</a:t>
            </a:r>
          </a:p>
        </p:txBody>
      </p:sp>
      <p:sp>
        <p:nvSpPr>
          <p:cNvPr id="3" name="Sisällön paikkamerkki 2"/>
          <p:cNvSpPr>
            <a:spLocks noGrp="1"/>
          </p:cNvSpPr>
          <p:nvPr>
            <p:ph idx="1"/>
          </p:nvPr>
        </p:nvSpPr>
        <p:spPr/>
        <p:txBody>
          <a:bodyPr>
            <a:normAutofit/>
          </a:bodyPr>
          <a:lstStyle/>
          <a:p>
            <a:r>
              <a:rPr lang="fi-FI"/>
              <a:t>Lapsen sijoittaneen kunnan tehtävänä on valvoa, että lapsen sijoitus perhehoitoon tai laitoshuoltoon toteutuu asiakassuunnitelman mukaisesti.</a:t>
            </a:r>
          </a:p>
          <a:p>
            <a:r>
              <a:rPr lang="fi-FI"/>
              <a:t>Sijaishuoltopaikan toimintaa valvovat lisäksi sijoituskunta ja aluehallintovirasto. Valvontaa toteuttaessaan niiden tulee toimia yhteistyössä sijoittajakunnan kanssa.</a:t>
            </a:r>
          </a:p>
          <a:p>
            <a:endParaRPr lang="fi-FI"/>
          </a:p>
        </p:txBody>
      </p:sp>
    </p:spTree>
    <p:extLst>
      <p:ext uri="{BB962C8B-B14F-4D97-AF65-F5344CB8AC3E}">
        <p14:creationId xmlns:p14="http://schemas.microsoft.com/office/powerpoint/2010/main" val="548280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Sijaishuollon valvonta</a:t>
            </a:r>
          </a:p>
        </p:txBody>
      </p:sp>
      <p:sp>
        <p:nvSpPr>
          <p:cNvPr id="3" name="Sisällön paikkamerkki 2"/>
          <p:cNvSpPr>
            <a:spLocks noGrp="1"/>
          </p:cNvSpPr>
          <p:nvPr>
            <p:ph idx="1"/>
          </p:nvPr>
        </p:nvSpPr>
        <p:spPr/>
        <p:txBody>
          <a:bodyPr/>
          <a:lstStyle/>
          <a:p>
            <a:r>
              <a:rPr lang="fi-FI"/>
              <a:t>Laadun ja tuloksellisuuden mittaaminen</a:t>
            </a:r>
          </a:p>
          <a:p>
            <a:r>
              <a:rPr lang="fi-FI"/>
              <a:t>Sijoitusten pituudet</a:t>
            </a:r>
          </a:p>
          <a:p>
            <a:r>
              <a:rPr lang="fi-FI"/>
              <a:t>Laatu vs. Kustannukset</a:t>
            </a:r>
          </a:p>
          <a:p>
            <a:r>
              <a:rPr lang="fi-FI"/>
              <a:t>Rajoitukset vs. Vastuuttaminen</a:t>
            </a:r>
          </a:p>
        </p:txBody>
      </p:sp>
    </p:spTree>
    <p:extLst>
      <p:ext uri="{BB962C8B-B14F-4D97-AF65-F5344CB8AC3E}">
        <p14:creationId xmlns:p14="http://schemas.microsoft.com/office/powerpoint/2010/main" val="1964191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Jälkihuolto</a:t>
            </a:r>
          </a:p>
        </p:txBody>
      </p:sp>
      <p:sp>
        <p:nvSpPr>
          <p:cNvPr id="3" name="Sisällön paikkamerkki 2"/>
          <p:cNvSpPr>
            <a:spLocks noGrp="1"/>
          </p:cNvSpPr>
          <p:nvPr>
            <p:ph idx="1"/>
          </p:nvPr>
        </p:nvSpPr>
        <p:spPr/>
        <p:txBody>
          <a:bodyPr>
            <a:normAutofit/>
          </a:bodyPr>
          <a:lstStyle/>
          <a:p>
            <a:r>
              <a:rPr lang="fi-FI"/>
              <a:t>Sosiaalihuollosta vastaavan toimielimen on järjestettävä lapselle tai nuorelle jälkihuoltoa.</a:t>
            </a:r>
          </a:p>
        </p:txBody>
      </p:sp>
    </p:spTree>
    <p:extLst>
      <p:ext uri="{BB962C8B-B14F-4D97-AF65-F5344CB8AC3E}">
        <p14:creationId xmlns:p14="http://schemas.microsoft.com/office/powerpoint/2010/main" val="536036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Jälkihuolto</a:t>
            </a:r>
          </a:p>
        </p:txBody>
      </p:sp>
      <p:sp>
        <p:nvSpPr>
          <p:cNvPr id="3" name="Sisällön paikkamerkki 2"/>
          <p:cNvSpPr>
            <a:spLocks noGrp="1"/>
          </p:cNvSpPr>
          <p:nvPr>
            <p:ph idx="1"/>
          </p:nvPr>
        </p:nvSpPr>
        <p:spPr/>
        <p:txBody>
          <a:bodyPr>
            <a:normAutofit/>
          </a:bodyPr>
          <a:lstStyle/>
          <a:p>
            <a:r>
              <a:rPr lang="fi-FI"/>
              <a:t>Velvollisuus jälkihuollon järjestämiseen päättyy viimeistään, kun nuori täyttää 25 vuotta. </a:t>
            </a:r>
          </a:p>
          <a:p>
            <a:r>
              <a:rPr lang="fi-FI"/>
              <a:t>Jälkihuollon päättyessä sosiaalityöntekijän on tarvittaessa laadittava yhdessä nuoren kanssa suunnitelma, johon kirjataan jälkihuollon päättymisen jälkeen nuoren käytettävissä olevat palvelut ja tukitoimet.</a:t>
            </a:r>
          </a:p>
          <a:p>
            <a:endParaRPr lang="fi-FI"/>
          </a:p>
        </p:txBody>
      </p:sp>
    </p:spTree>
    <p:extLst>
      <p:ext uri="{BB962C8B-B14F-4D97-AF65-F5344CB8AC3E}">
        <p14:creationId xmlns:p14="http://schemas.microsoft.com/office/powerpoint/2010/main" val="2503053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Jälkihuolto</a:t>
            </a:r>
          </a:p>
        </p:txBody>
      </p:sp>
      <p:sp>
        <p:nvSpPr>
          <p:cNvPr id="3" name="Sisällön paikkamerkki 2"/>
          <p:cNvSpPr>
            <a:spLocks noGrp="1"/>
          </p:cNvSpPr>
          <p:nvPr>
            <p:ph idx="1"/>
          </p:nvPr>
        </p:nvSpPr>
        <p:spPr/>
        <p:txBody>
          <a:bodyPr>
            <a:normAutofit/>
          </a:bodyPr>
          <a:lstStyle/>
          <a:p>
            <a:r>
              <a:rPr lang="fi-FI"/>
              <a:t>Jälkihuolto – Palvelu vs. Raha</a:t>
            </a:r>
          </a:p>
          <a:p>
            <a:endParaRPr lang="fi-FI"/>
          </a:p>
          <a:p>
            <a:pPr marL="68580" indent="0">
              <a:buNone/>
            </a:pPr>
            <a:endParaRPr lang="fi-FI"/>
          </a:p>
          <a:p>
            <a:r>
              <a:rPr lang="fi-FI"/>
              <a:t>Asumisen tukeminen</a:t>
            </a:r>
          </a:p>
          <a:p>
            <a:r>
              <a:rPr lang="fi-FI"/>
              <a:t>Opintojen tukeminen</a:t>
            </a:r>
          </a:p>
          <a:p>
            <a:r>
              <a:rPr lang="fi-FI"/>
              <a:t>Elämisen tukeminen</a:t>
            </a:r>
          </a:p>
          <a:p>
            <a:pPr marL="68580" indent="0">
              <a:buNone/>
            </a:pPr>
            <a:endParaRPr lang="fi-FI"/>
          </a:p>
          <a:p>
            <a:pPr marL="68580" indent="0">
              <a:buNone/>
            </a:pPr>
            <a:endParaRPr lang="fi-FI"/>
          </a:p>
          <a:p>
            <a:pPr marL="68580" indent="0">
              <a:buNone/>
            </a:pPr>
            <a:endParaRPr lang="fi-FI"/>
          </a:p>
        </p:txBody>
      </p:sp>
    </p:spTree>
    <p:extLst>
      <p:ext uri="{BB962C8B-B14F-4D97-AF65-F5344CB8AC3E}">
        <p14:creationId xmlns:p14="http://schemas.microsoft.com/office/powerpoint/2010/main" val="13800222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Case 1</a:t>
            </a:r>
          </a:p>
        </p:txBody>
      </p:sp>
      <p:sp>
        <p:nvSpPr>
          <p:cNvPr id="3" name="Sisällön paikkamerkki 2"/>
          <p:cNvSpPr>
            <a:spLocks noGrp="1"/>
          </p:cNvSpPr>
          <p:nvPr>
            <p:ph idx="1"/>
          </p:nvPr>
        </p:nvSpPr>
        <p:spPr/>
        <p:txBody>
          <a:bodyPr>
            <a:normAutofit lnSpcReduction="10000"/>
          </a:bodyPr>
          <a:lstStyle/>
          <a:p>
            <a:r>
              <a:rPr lang="fi-FI" err="1"/>
              <a:t>Emppu</a:t>
            </a:r>
            <a:r>
              <a:rPr lang="fi-FI"/>
              <a:t> on 13-vuotias nuorimies, joka ei käy koulua. Tämän lisäksi vanhemmilla on suuri huoli hänen päivärytmistään sekä kaveripiiristään. Vanhemmat eivät enää jaksa ja he haluavat, että poika sijoitetaan.</a:t>
            </a:r>
          </a:p>
          <a:p>
            <a:endParaRPr lang="fi-FI"/>
          </a:p>
          <a:p>
            <a:r>
              <a:rPr lang="fi-FI"/>
              <a:t>Kuinka sosiaalitoimi toimii tässä tilanteessa? Miten prosessi etenee?</a:t>
            </a:r>
          </a:p>
        </p:txBody>
      </p:sp>
    </p:spTree>
    <p:extLst>
      <p:ext uri="{BB962C8B-B14F-4D97-AF65-F5344CB8AC3E}">
        <p14:creationId xmlns:p14="http://schemas.microsoft.com/office/powerpoint/2010/main" val="19161568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Case 3</a:t>
            </a:r>
          </a:p>
        </p:txBody>
      </p:sp>
      <p:sp>
        <p:nvSpPr>
          <p:cNvPr id="3" name="Sisällön paikkamerkki 2"/>
          <p:cNvSpPr>
            <a:spLocks noGrp="1"/>
          </p:cNvSpPr>
          <p:nvPr>
            <p:ph idx="1"/>
          </p:nvPr>
        </p:nvSpPr>
        <p:spPr/>
        <p:txBody>
          <a:bodyPr>
            <a:normAutofit lnSpcReduction="10000"/>
          </a:bodyPr>
          <a:lstStyle/>
          <a:p>
            <a:r>
              <a:rPr lang="fi-FI"/>
              <a:t>Roope on 14-vuotias nuorimies, jolla on vaikeuksia asettua sijaishuoltopaikkaansa. Niinpä hän lähtee omille teilleen. Poliisi saa pojan kiinni viikon päästä ja palauttaa hänet äidin luota sijaishuoltopaikkaan.</a:t>
            </a:r>
          </a:p>
          <a:p>
            <a:endParaRPr lang="fi-FI"/>
          </a:p>
          <a:p>
            <a:r>
              <a:rPr lang="fi-FI"/>
              <a:t>Minkälaisia rajoituksia pojalle olisi hyvä asettaa ja miksi?</a:t>
            </a:r>
          </a:p>
        </p:txBody>
      </p:sp>
    </p:spTree>
    <p:extLst>
      <p:ext uri="{BB962C8B-B14F-4D97-AF65-F5344CB8AC3E}">
        <p14:creationId xmlns:p14="http://schemas.microsoft.com/office/powerpoint/2010/main" val="2687768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Case 2</a:t>
            </a:r>
          </a:p>
        </p:txBody>
      </p:sp>
      <p:sp>
        <p:nvSpPr>
          <p:cNvPr id="3" name="Sisällön paikkamerkki 2"/>
          <p:cNvSpPr>
            <a:spLocks noGrp="1"/>
          </p:cNvSpPr>
          <p:nvPr>
            <p:ph idx="1"/>
          </p:nvPr>
        </p:nvSpPr>
        <p:spPr/>
        <p:txBody>
          <a:bodyPr/>
          <a:lstStyle/>
          <a:p>
            <a:r>
              <a:rPr lang="fi-FI"/>
              <a:t>Aino on kohta 18-vuotias nuori neiti, joka on siirtymässä jälkihuoltoon. Hänellä on vaikeuksia elämänhallinnassa, hän ei kykene pitämään yllä kodin siisteyttä eikä hän muista maksaa laskujaan ajoissa.</a:t>
            </a:r>
          </a:p>
          <a:p>
            <a:endParaRPr lang="fi-FI"/>
          </a:p>
          <a:p>
            <a:r>
              <a:rPr lang="fi-FI"/>
              <a:t>Minkälaisin keinoin jälkihuollon sosiaalityö voi tyttöä auttaa? </a:t>
            </a:r>
          </a:p>
        </p:txBody>
      </p:sp>
    </p:spTree>
    <p:extLst>
      <p:ext uri="{BB962C8B-B14F-4D97-AF65-F5344CB8AC3E}">
        <p14:creationId xmlns:p14="http://schemas.microsoft.com/office/powerpoint/2010/main" val="1482916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BB9FD8B5707C438BC858ABA56FEE38" ma:contentTypeVersion="13" ma:contentTypeDescription="Create a new document." ma:contentTypeScope="" ma:versionID="8058c78fcbb1efdd83e39a168f7c3e3f">
  <xsd:schema xmlns:xsd="http://www.w3.org/2001/XMLSchema" xmlns:xs="http://www.w3.org/2001/XMLSchema" xmlns:p="http://schemas.microsoft.com/office/2006/metadata/properties" xmlns:ns1="http://schemas.microsoft.com/sharepoint/v3" xmlns:ns3="b1859fc3-a762-474e-82c6-2e0b07fb93c0" xmlns:ns4="e6c1115b-76ad-4a75-9d27-14a49bd0712b" targetNamespace="http://schemas.microsoft.com/office/2006/metadata/properties" ma:root="true" ma:fieldsID="411c3a72743a356d8fd54aada98bd4e0" ns1:_="" ns3:_="" ns4:_="">
    <xsd:import namespace="http://schemas.microsoft.com/sharepoint/v3"/>
    <xsd:import namespace="b1859fc3-a762-474e-82c6-2e0b07fb93c0"/>
    <xsd:import namespace="e6c1115b-76ad-4a75-9d27-14a49bd0712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859fc3-a762-474e-82c6-2e0b07fb93c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c1115b-76ad-4a75-9d27-14a49bd0712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5924FF-6334-4823-966C-8B8E6914080D}">
  <ds:schemaRefs>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 ds:uri="http://purl.org/dc/terms/"/>
    <ds:schemaRef ds:uri="http://purl.org/dc/elements/1.1/"/>
    <ds:schemaRef ds:uri="b1859fc3-a762-474e-82c6-2e0b07fb93c0"/>
    <ds:schemaRef ds:uri="http://schemas.openxmlformats.org/package/2006/metadata/core-properties"/>
    <ds:schemaRef ds:uri="e6c1115b-76ad-4a75-9d27-14a49bd0712b"/>
    <ds:schemaRef ds:uri="http://schemas.microsoft.com/sharepoint/v3"/>
  </ds:schemaRefs>
</ds:datastoreItem>
</file>

<file path=customXml/itemProps2.xml><?xml version="1.0" encoding="utf-8"?>
<ds:datastoreItem xmlns:ds="http://schemas.openxmlformats.org/officeDocument/2006/customXml" ds:itemID="{5BB2EAF8-A8AA-445B-BDDD-C0848BA8E6C6}">
  <ds:schemaRefs>
    <ds:schemaRef ds:uri="http://schemas.microsoft.com/sharepoint/v3/contenttype/forms"/>
  </ds:schemaRefs>
</ds:datastoreItem>
</file>

<file path=customXml/itemProps3.xml><?xml version="1.0" encoding="utf-8"?>
<ds:datastoreItem xmlns:ds="http://schemas.openxmlformats.org/officeDocument/2006/customXml" ds:itemID="{AA30AA12-705A-4D86-8D79-81D76FAB762D}">
  <ds:schemaRefs>
    <ds:schemaRef ds:uri="b1859fc3-a762-474e-82c6-2e0b07fb93c0"/>
    <ds:schemaRef ds:uri="e6c1115b-76ad-4a75-9d27-14a49bd071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TotalTime>
  <Words>1941</Words>
  <Application>Microsoft Office PowerPoint</Application>
  <PresentationFormat>Näytössä katseltava diaesitys (4:3)</PresentationFormat>
  <Paragraphs>191</Paragraphs>
  <Slides>42</Slides>
  <Notes>1</Notes>
  <HiddenSlides>1</HiddenSlides>
  <MMClips>1</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42</vt:i4>
      </vt:variant>
    </vt:vector>
  </HeadingPairs>
  <TitlesOfParts>
    <vt:vector size="46" baseType="lpstr">
      <vt:lpstr>Calibri</vt:lpstr>
      <vt:lpstr>Century Gothic</vt:lpstr>
      <vt:lpstr>Wingdings 2</vt:lpstr>
      <vt:lpstr>Austin</vt:lpstr>
      <vt:lpstr>Lastensuojelu - Laki ja käytäntö</vt:lpstr>
      <vt:lpstr>Tehtävä 1</vt:lpstr>
      <vt:lpstr>Lastensuojelulaki </vt:lpstr>
      <vt:lpstr>Ehkäisevä lastensuojelu vs. lastensuojelun asiakkuus</vt:lpstr>
      <vt:lpstr>Keskeiset periaatteet</vt:lpstr>
      <vt:lpstr>Lastensuojelun kokonaisuus</vt:lpstr>
      <vt:lpstr>Lastensuojeluilmoitus</vt:lpstr>
      <vt:lpstr>Lastensuojeluilmoitus</vt:lpstr>
      <vt:lpstr>Tehtävä 2</vt:lpstr>
      <vt:lpstr>Lastensuojeluilmoitus - Kenellä on velvollisuus ilmoittaa</vt:lpstr>
      <vt:lpstr>Lastensuojelutarpeen selvitys</vt:lpstr>
      <vt:lpstr>Lastensuojelutarpeen selvitys</vt:lpstr>
      <vt:lpstr>Lastensuojelun asiakkuus</vt:lpstr>
      <vt:lpstr>Lastensuojelun asiakkuus</vt:lpstr>
      <vt:lpstr>Avohuollon tukitoimenpiteet</vt:lpstr>
      <vt:lpstr>Avohuollon tukitoimenpiteet</vt:lpstr>
      <vt:lpstr>Tehtävä 3</vt:lpstr>
      <vt:lpstr>Avohuollon tukitoimenpiteet</vt:lpstr>
      <vt:lpstr>Avohuollon tukitoimenpiteet</vt:lpstr>
      <vt:lpstr>Avohuollon sijoitus ja kiireellinen sijoitus</vt:lpstr>
      <vt:lpstr>Huostaanotto</vt:lpstr>
      <vt:lpstr>Huostaanotto</vt:lpstr>
      <vt:lpstr>Huostaanotto</vt:lpstr>
      <vt:lpstr>Huostaanotto</vt:lpstr>
      <vt:lpstr>Huostassapidon kesto ja lakkaaminen</vt:lpstr>
      <vt:lpstr>Huostassapidon kesto ja lakkaaminen</vt:lpstr>
      <vt:lpstr>Sijaishuolto</vt:lpstr>
      <vt:lpstr>Sijaishuoltopaikan valinta</vt:lpstr>
      <vt:lpstr>Sijaishuollon muodot</vt:lpstr>
      <vt:lpstr>Sijaishuollon kustannukset</vt:lpstr>
      <vt:lpstr>Perheen jälleenyhdistäminen</vt:lpstr>
      <vt:lpstr>Perheen jälleenyhdistäminen</vt:lpstr>
      <vt:lpstr>Rajoitustoimenpiteet</vt:lpstr>
      <vt:lpstr>Yleiset periaatteet</vt:lpstr>
      <vt:lpstr>Sijaishuollon valvonta</vt:lpstr>
      <vt:lpstr>Sijaishuollon valvonta</vt:lpstr>
      <vt:lpstr>Jälkihuolto</vt:lpstr>
      <vt:lpstr>Jälkihuolto</vt:lpstr>
      <vt:lpstr>Jälkihuolto</vt:lpstr>
      <vt:lpstr>Case 1</vt:lpstr>
      <vt:lpstr>Case 3</vt:lpstr>
      <vt:lpstr>Case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Lastensuojelu - Laki ja käytäntö</dc:title>
  <dc:creator>Sanna-Maria Paloahde</dc:creator>
  <cp:lastModifiedBy>Sanna-Maria Paloahde</cp:lastModifiedBy>
  <cp:revision>1</cp:revision>
  <dcterms:created xsi:type="dcterms:W3CDTF">2021-03-15T19:42:11Z</dcterms:created>
  <dcterms:modified xsi:type="dcterms:W3CDTF">2021-03-15T19:47:35Z</dcterms:modified>
</cp:coreProperties>
</file>