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3" r:id="rId3"/>
    <p:sldId id="260" r:id="rId4"/>
    <p:sldId id="261" r:id="rId5"/>
    <p:sldId id="263" r:id="rId6"/>
    <p:sldId id="264" r:id="rId7"/>
    <p:sldId id="265" r:id="rId8"/>
    <p:sldId id="266" r:id="rId9"/>
    <p:sldId id="274" r:id="rId10"/>
    <p:sldId id="267" r:id="rId11"/>
    <p:sldId id="268" r:id="rId12"/>
    <p:sldId id="293" r:id="rId13"/>
    <p:sldId id="294" r:id="rId14"/>
    <p:sldId id="297" r:id="rId15"/>
    <p:sldId id="270" r:id="rId16"/>
    <p:sldId id="271" r:id="rId17"/>
    <p:sldId id="272" r:id="rId18"/>
    <p:sldId id="281" r:id="rId19"/>
    <p:sldId id="276" r:id="rId20"/>
    <p:sldId id="277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u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7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0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8" name="Suorakulmio 7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7191" y="2670561"/>
            <a:ext cx="10745972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5594" y="6413223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6524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37191" y="2670561"/>
            <a:ext cx="10745972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65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37191" y="2670561"/>
            <a:ext cx="10745972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7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88410" y="2442029"/>
            <a:ext cx="1022615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Tämä on </a:t>
            </a:r>
            <a:r>
              <a:rPr lang="fi-FI" dirty="0" err="1"/>
              <a:t>slide</a:t>
            </a:r>
            <a:r>
              <a:rPr lang="fi-FI" dirty="0"/>
              <a:t> vain </a:t>
            </a:r>
            <a:br>
              <a:rPr lang="fi-FI" dirty="0"/>
            </a:br>
            <a:r>
              <a:rPr lang="fi-FI" dirty="0"/>
              <a:t>lyhyille teksteille.</a:t>
            </a:r>
            <a:endParaRPr lang="en-US" dirty="0"/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0007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88410" y="2442029"/>
            <a:ext cx="1022615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Tämä on </a:t>
            </a:r>
            <a:r>
              <a:rPr lang="fi-FI" dirty="0" err="1"/>
              <a:t>slide</a:t>
            </a:r>
            <a:r>
              <a:rPr lang="fi-FI" dirty="0"/>
              <a:t> vain </a:t>
            </a:r>
            <a:br>
              <a:rPr lang="fi-FI" dirty="0"/>
            </a:br>
            <a:r>
              <a:rPr lang="fi-FI" dirty="0"/>
              <a:t>lyhyille teksteille.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2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88410" y="2442029"/>
            <a:ext cx="1022615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Tämä on </a:t>
            </a:r>
            <a:r>
              <a:rPr lang="fi-FI" dirty="0" err="1"/>
              <a:t>slide</a:t>
            </a:r>
            <a:r>
              <a:rPr lang="fi-FI" dirty="0"/>
              <a:t> vain </a:t>
            </a:r>
            <a:br>
              <a:rPr lang="fi-FI" dirty="0"/>
            </a:br>
            <a:r>
              <a:rPr lang="fi-FI" dirty="0"/>
              <a:t>lyhyille teksteille.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58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771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404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9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6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737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6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8176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225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533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8389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7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5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5453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7" y="0"/>
            <a:ext cx="4926272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7234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8" y="402"/>
            <a:ext cx="4926271" cy="6875196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3932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98" y="403"/>
            <a:ext cx="4926271" cy="6875194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6413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568560" y="911184"/>
            <a:ext cx="4838995" cy="5112628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000" baseline="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tekstiä, lisää </a:t>
            </a:r>
            <a:r>
              <a:rPr lang="fi-FI" dirty="0" err="1"/>
              <a:t>graafi</a:t>
            </a:r>
            <a:r>
              <a:rPr lang="fi-FI" dirty="0"/>
              <a:t> tai kuva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5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520357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520276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6543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4"/>
          <p:cNvSpPr/>
          <p:nvPr/>
        </p:nvSpPr>
        <p:spPr>
          <a:xfrm>
            <a:off x="409057" y="299649"/>
            <a:ext cx="11339404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342950" y="-3765"/>
            <a:ext cx="68863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06611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064548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235284" y="6579778"/>
            <a:ext cx="1924033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574492"/>
            <a:ext cx="54864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7019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4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111482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42893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7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231485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133600" y="6492876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6967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Hahmottamisen vaikeudet</a:t>
            </a:r>
          </a:p>
        </p:txBody>
      </p:sp>
    </p:spTree>
    <p:extLst>
      <p:ext uri="{BB962C8B-B14F-4D97-AF65-F5344CB8AC3E}">
        <p14:creationId xmlns:p14="http://schemas.microsoft.com/office/powerpoint/2010/main" val="10333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08562"/>
            <a:ext cx="9144000" cy="6004662"/>
          </a:xfrm>
          <a:prstGeom prst="rect">
            <a:avLst/>
          </a:prstGeom>
        </p:spPr>
      </p:pic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459" y="1744402"/>
            <a:ext cx="1871634" cy="34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9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Hahmottamisen vaikeuksien taustalla voi olla: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Neurobiologiset syyt </a:t>
            </a:r>
            <a:r>
              <a:rPr lang="fi-FI" dirty="0">
                <a:sym typeface="Wingdings" panose="05000000000000000000" pitchFamily="2" charset="2"/>
              </a:rPr>
              <a:t> perimän vaikutus! </a:t>
            </a:r>
            <a:endParaRPr lang="fi-FI" dirty="0"/>
          </a:p>
          <a:p>
            <a:pPr lvl="1"/>
            <a:r>
              <a:rPr lang="fi-FI" dirty="0"/>
              <a:t>Riskiä kasvattavat myös sikiöaikaiset ja synnytykseen liittyvät ongelmat tekijät</a:t>
            </a:r>
          </a:p>
          <a:p>
            <a:r>
              <a:rPr lang="fi-FI" dirty="0"/>
              <a:t>Voi liittyä esimerkiksi CP-oireyhtymään, ADHD:hen, kielellisiin erityisvaikeuksiin tai olla erilaisten oppimisvaikeuksien taustalla.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77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hahmotushäiriö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Yleistermi vaikeuksille, jotka johtuvat </a:t>
            </a:r>
            <a:r>
              <a:rPr lang="fi-FI" b="1" dirty="0">
                <a:solidFill>
                  <a:srgbClr val="FF0000"/>
                </a:solidFill>
              </a:rPr>
              <a:t>aivojen poikkeuksellisesta tavasta käsitellä visuaalista</a:t>
            </a:r>
            <a:r>
              <a:rPr lang="fi-FI" dirty="0">
                <a:solidFill>
                  <a:srgbClr val="FF0000"/>
                </a:solidFill>
              </a:rPr>
              <a:t> </a:t>
            </a:r>
            <a:r>
              <a:rPr lang="fi-FI" dirty="0"/>
              <a:t>(näköhavaintoon liittyvää) </a:t>
            </a:r>
            <a:r>
              <a:rPr lang="fi-FI" b="1" dirty="0"/>
              <a:t>ja </a:t>
            </a:r>
            <a:r>
              <a:rPr lang="fi-FI" b="1" dirty="0">
                <a:solidFill>
                  <a:srgbClr val="FF0000"/>
                </a:solidFill>
              </a:rPr>
              <a:t>spatiaalista</a:t>
            </a:r>
            <a:r>
              <a:rPr lang="fi-FI" b="1" dirty="0"/>
              <a:t> </a:t>
            </a:r>
            <a:r>
              <a:rPr lang="fi-FI" dirty="0"/>
              <a:t>(tilan ja tilasuhteiden tunnistamiseen) </a:t>
            </a:r>
            <a:r>
              <a:rPr lang="fi-FI" b="1" dirty="0">
                <a:solidFill>
                  <a:srgbClr val="FF0000"/>
                </a:solidFill>
              </a:rPr>
              <a:t>informaatiota.</a:t>
            </a:r>
            <a:r>
              <a:rPr lang="fi-FI" dirty="0"/>
              <a:t> 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Hahmotushäiriöt ilmenevät </a:t>
            </a:r>
            <a:r>
              <a:rPr lang="fi-FI" b="1" dirty="0">
                <a:solidFill>
                  <a:srgbClr val="FF0000"/>
                </a:solidFill>
              </a:rPr>
              <a:t>näönvaraisen</a:t>
            </a:r>
            <a:r>
              <a:rPr lang="fi-FI" dirty="0"/>
              <a:t> tunnistamisen ja erottelun vaikeuksina tai </a:t>
            </a:r>
            <a:r>
              <a:rPr lang="fi-FI" b="1" dirty="0">
                <a:solidFill>
                  <a:srgbClr val="FF0000"/>
                </a:solidFill>
              </a:rPr>
              <a:t>avaruudellisen</a:t>
            </a:r>
            <a:r>
              <a:rPr lang="fi-FI" dirty="0"/>
              <a:t> tilan, suhteiden ja </a:t>
            </a:r>
            <a:r>
              <a:rPr lang="fi-FI" b="1" dirty="0">
                <a:solidFill>
                  <a:srgbClr val="FF0000"/>
                </a:solidFill>
              </a:rPr>
              <a:t>liikkeen</a:t>
            </a:r>
            <a:r>
              <a:rPr lang="fi-FI" dirty="0"/>
              <a:t> käsittelyn vaikeuksina.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136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Visuaalisen hahmottamisen pulmat vaikuttavat usein oppimiseen ja arkeen eniten 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Aivoista suuri osa osallistuu visuaalisen tiedon käsittelyyn</a:t>
            </a:r>
          </a:p>
          <a:p>
            <a:r>
              <a:rPr lang="fi-FI" dirty="0"/>
              <a:t>Aivomme ovat hyvin visuaalisesti virittyneet, siksi visuaaliset pulmat aiheuttavat ongelmia usein muillakin alueilla</a:t>
            </a:r>
          </a:p>
          <a:p>
            <a:pPr lvl="1"/>
            <a:r>
              <a:rPr lang="fi-FI" dirty="0"/>
              <a:t>Lisäksi ympäristömme on hyvin visuaalinen</a:t>
            </a:r>
          </a:p>
          <a:p>
            <a:r>
              <a:rPr lang="fi-FI" dirty="0"/>
              <a:t>Visuaalisen hahmottamisen pulmien taustalla on aivojen yhteistyöhön liittyvät vaikeudet </a:t>
            </a:r>
          </a:p>
          <a:p>
            <a:pPr lvl="1"/>
            <a:r>
              <a:rPr lang="fi-FI" dirty="0"/>
              <a:t>Usein lisäksi toiminnan ohjauksen ongelmia</a:t>
            </a:r>
          </a:p>
          <a:p>
            <a:r>
              <a:rPr lang="fi-FI" dirty="0"/>
              <a:t>Aivojen se aines, joka liittyy hahmottamiseen, kehittyy varhaiseen aikuisikään asti.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5919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Visuaalinen hahmottaminen:</a:t>
            </a:r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579" y="2340249"/>
            <a:ext cx="6535478" cy="2584928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917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isällön paikkamerkki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Kehityksen edetessä tavalliseen tapaan 5 -vuotias lapsi pystyy jo käsittelemään ja kääntelemään esineitä mielessään</a:t>
            </a:r>
          </a:p>
          <a:p>
            <a:r>
              <a:rPr lang="fi-FI" dirty="0"/>
              <a:t>Kun henkilöllä on visuaalisen hahmottamisen pulmia, hän ei usein itse ymmärrä vaikeuksiaan</a:t>
            </a:r>
          </a:p>
          <a:p>
            <a:pPr lvl="1"/>
            <a:r>
              <a:rPr lang="fi-FI" dirty="0"/>
              <a:t>Merkitysten hahmottaminen on vaikeaa, ja väärinymmärryksiä tulee helposti </a:t>
            </a:r>
          </a:p>
          <a:p>
            <a:endParaRPr lang="fi-FI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52" y="4544268"/>
            <a:ext cx="4852837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5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Eri tasoisia visuaalisia pulmia</a:t>
            </a:r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61872"/>
            <a:ext cx="8151058" cy="4221805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008" y="1956648"/>
            <a:ext cx="1140051" cy="3700593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>
          <a:xfrm>
            <a:off x="2245295" y="1956648"/>
            <a:ext cx="7650073" cy="2848817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2" name="Nuoli: Ylös 1">
            <a:extLst>
              <a:ext uri="{FF2B5EF4-FFF2-40B4-BE49-F238E27FC236}">
                <a16:creationId xmlns:a16="http://schemas.microsoft.com/office/drawing/2014/main" id="{419FF630-6C14-4742-B5EC-B7A6E87467EB}"/>
              </a:ext>
            </a:extLst>
          </p:cNvPr>
          <p:cNvSpPr/>
          <p:nvPr/>
        </p:nvSpPr>
        <p:spPr>
          <a:xfrm>
            <a:off x="1792358" y="1679713"/>
            <a:ext cx="2176669" cy="34290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fi-FI" dirty="0" err="1">
                <a:solidFill>
                  <a:prstClr val="white"/>
                </a:solidFill>
                <a:latin typeface="Georgia"/>
              </a:rPr>
              <a:t>Alem-mat</a:t>
            </a:r>
            <a:r>
              <a:rPr lang="fi-FI" dirty="0">
                <a:solidFill>
                  <a:prstClr val="white"/>
                </a:solidFill>
                <a:latin typeface="Georgia"/>
              </a:rPr>
              <a:t> vaikut-tavat aina </a:t>
            </a:r>
            <a:r>
              <a:rPr lang="fi-FI" dirty="0" err="1">
                <a:solidFill>
                  <a:prstClr val="white"/>
                </a:solidFill>
                <a:latin typeface="Georgia"/>
              </a:rPr>
              <a:t>korke-ampiin</a:t>
            </a:r>
            <a:endParaRPr lang="fi-FI" dirty="0">
              <a:solidFill>
                <a:prstClr val="white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72776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Jos lapsi ei saa tarvittavaa tukea, vaikuttaa herkästi myöhemmin… 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Kielen ymmärtämiseen</a:t>
            </a:r>
          </a:p>
          <a:p>
            <a:r>
              <a:rPr lang="fi-FI" dirty="0"/>
              <a:t>Sanavarastoon</a:t>
            </a:r>
          </a:p>
          <a:p>
            <a:r>
              <a:rPr lang="fi-FI" dirty="0"/>
              <a:t>Matemaattiseen osaamiseen</a:t>
            </a:r>
          </a:p>
          <a:p>
            <a:r>
              <a:rPr lang="fi-FI" dirty="0"/>
              <a:t>Keskittymiseen ja tarkkaavaisuuteen</a:t>
            </a:r>
          </a:p>
          <a:p>
            <a:r>
              <a:rPr lang="fi-FI" dirty="0"/>
              <a:t>Sosiaalisiin ja emotionaalisiin taitoihin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8237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NLD-oireyhtymä (</a:t>
            </a:r>
            <a:r>
              <a:rPr lang="fi-FI" dirty="0" err="1"/>
              <a:t>non-verbal-learning</a:t>
            </a:r>
            <a:r>
              <a:rPr lang="fi-FI" dirty="0"/>
              <a:t> </a:t>
            </a:r>
            <a:r>
              <a:rPr lang="fi-FI" dirty="0" err="1"/>
              <a:t>disability</a:t>
            </a:r>
            <a:r>
              <a:rPr lang="fi-FI"/>
              <a:t>) 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Vaikeuksia</a:t>
            </a:r>
          </a:p>
          <a:p>
            <a:pPr lvl="1" indent="-285750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Tuntoaistin heikkous</a:t>
            </a:r>
          </a:p>
          <a:p>
            <a:pPr lvl="1" indent="-285750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Motorinen koordinaatio </a:t>
            </a: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esim. </a:t>
            </a:r>
            <a:r>
              <a:rPr lang="fi-FI" sz="18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käsinkirjoitus</a:t>
            </a:r>
            <a:endParaRPr lang="fi-FI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indent="-285750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Havainnointi ja avaruudellinen hahmottaminen</a:t>
            </a:r>
          </a:p>
          <a:p>
            <a:pPr lvl="1" indent="-285750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Päättelyvaikeudet </a:t>
            </a: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luetun ymmärtäminen</a:t>
            </a:r>
            <a:endParaRPr lang="fi-FI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indent="-285750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Matemaattiset taidot: lukukäsitteen ymmärtäminen</a:t>
            </a:r>
          </a:p>
          <a:p>
            <a:pPr lvl="1" indent="-285750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Sopeutuminen uudenlaisiin tilanteisiin</a:t>
            </a:r>
          </a:p>
          <a:p>
            <a:pPr lvl="1" indent="-285750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Sosiaalinen havainnoiminen</a:t>
            </a:r>
          </a:p>
          <a:p>
            <a:pPr lvl="2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Voivat vaikuttaa tunkeilevilta, koska eivät osaa ns. lukea toisia ihmisiä</a:t>
            </a:r>
          </a:p>
          <a:p>
            <a:pPr lvl="2"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  <a:buFont typeface="Wingdings" pitchFamily="2" charset="2"/>
              <a:buChar char="§"/>
            </a:pPr>
            <a:endParaRPr lang="fi-FI" sz="1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spcBef>
                <a:spcPct val="20000"/>
              </a:spcBef>
              <a:spcAft>
                <a:spcPts val="0"/>
              </a:spcAft>
              <a:buClr>
                <a:srgbClr val="0357A2"/>
              </a:buClr>
            </a:pPr>
            <a:r>
              <a:rPr lang="fi-FI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Paljon mekaanista, toistavaa puhetta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7361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Yleisimmät visuaaliset hahmotusvaikeudet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sz="1600" dirty="0"/>
              <a:t>Visuaalisen huomiokyvyn ja tarkkaavaisuuden häiriöt</a:t>
            </a:r>
          </a:p>
          <a:p>
            <a:pPr lvl="1"/>
            <a:r>
              <a:rPr lang="fi-FI" sz="1600" dirty="0"/>
              <a:t>Vaikeus huomioida visuaalisia ärsykkeitä </a:t>
            </a:r>
            <a:r>
              <a:rPr lang="fi-FI" sz="1600" dirty="0">
                <a:sym typeface="Wingdings" panose="05000000000000000000" pitchFamily="2" charset="2"/>
              </a:rPr>
              <a:t> huolimattomuusvirheitä</a:t>
            </a:r>
          </a:p>
          <a:p>
            <a:pPr lvl="1"/>
            <a:r>
              <a:rPr lang="fi-FI" sz="1600" dirty="0">
                <a:sym typeface="Wingdings" panose="05000000000000000000" pitchFamily="2" charset="2"/>
              </a:rPr>
              <a:t>Vaikeus erottaa oleellisia visuaalisia ärsykkeitä  vaikea löytää asioita</a:t>
            </a:r>
            <a:endParaRPr lang="fi-FI" sz="1600" dirty="0"/>
          </a:p>
          <a:p>
            <a:endParaRPr lang="fi-FI" sz="1600" dirty="0"/>
          </a:p>
          <a:p>
            <a:r>
              <a:rPr lang="fi-FI" sz="1600" dirty="0"/>
              <a:t>Avaruudellisen hahmottamisen häiriöt</a:t>
            </a:r>
          </a:p>
          <a:p>
            <a:pPr lvl="1"/>
            <a:r>
              <a:rPr lang="fi-FI" sz="1600" dirty="0"/>
              <a:t>Vaikeus erottaa suuntia ja oikeaa-vasenta puolta </a:t>
            </a:r>
            <a:r>
              <a:rPr lang="fi-FI" sz="1600" dirty="0">
                <a:sym typeface="Wingdings" panose="05000000000000000000" pitchFamily="2" charset="2"/>
              </a:rPr>
              <a:t> taipumus eksyä</a:t>
            </a:r>
          </a:p>
          <a:p>
            <a:pPr marL="914400" lvl="2" indent="0">
              <a:buNone/>
            </a:pPr>
            <a:r>
              <a:rPr lang="fi-FI" sz="1600" dirty="0">
                <a:sym typeface="Wingdings" panose="05000000000000000000" pitchFamily="2" charset="2"/>
              </a:rPr>
              <a:t> vaikeus oppia viisarikelloa</a:t>
            </a:r>
          </a:p>
          <a:p>
            <a:pPr lvl="1"/>
            <a:r>
              <a:rPr lang="fi-FI" sz="1600" dirty="0">
                <a:sym typeface="Wingdings" panose="05000000000000000000" pitchFamily="2" charset="2"/>
              </a:rPr>
              <a:t>Käden taitojen vaikeudet  vaikeuksia taitoaineissa</a:t>
            </a:r>
          </a:p>
          <a:p>
            <a:pPr lvl="1"/>
            <a:r>
              <a:rPr lang="fi-FI" sz="1600" dirty="0">
                <a:sym typeface="Wingdings" panose="05000000000000000000" pitchFamily="2" charset="2"/>
              </a:rPr>
              <a:t>Lukumäärien, laskusuuntien, avaruudellisten kappaleiden hallinnan vaikeus  vaikeudet matematiikassa </a:t>
            </a:r>
          </a:p>
          <a:p>
            <a:pPr marL="0" indent="0">
              <a:buNone/>
            </a:pPr>
            <a:endParaRPr lang="fi-FI" sz="1600" dirty="0"/>
          </a:p>
          <a:p>
            <a:r>
              <a:rPr lang="fi-FI" sz="1600" dirty="0" err="1"/>
              <a:t>Visuo</a:t>
            </a:r>
            <a:r>
              <a:rPr lang="fi-FI" sz="1600" dirty="0"/>
              <a:t>-motoriset häiriöt</a:t>
            </a:r>
          </a:p>
          <a:p>
            <a:pPr lvl="1"/>
            <a:r>
              <a:rPr lang="fi-FI" sz="1600" dirty="0"/>
              <a:t>Vaikeudet karkeamotoriikassa ja/tai hienomotoriikassa </a:t>
            </a:r>
            <a:r>
              <a:rPr lang="fi-FI" sz="1600" dirty="0">
                <a:sym typeface="Wingdings" panose="05000000000000000000" pitchFamily="2" charset="2"/>
              </a:rPr>
              <a:t> monet liikunnalliset pelit vaikeita</a:t>
            </a:r>
            <a:endParaRPr lang="fi-FI" sz="16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555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3426906-FF54-4585-923E-ED36C240D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60388F68-8DA3-429B-8176-8FB28D3F8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Pienen lapsen kanssa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4214546-5674-4D16-A322-D4A5521C1C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Pukemistilanteet: </a:t>
            </a:r>
          </a:p>
          <a:p>
            <a:pPr lvl="1"/>
            <a:r>
              <a:rPr lang="fi-FI" dirty="0"/>
              <a:t>Lapsen voi olla vaikea oivaltaa, miten vaatteita yms. tavaroita käännetään suhteessa toisiinsa. Tällöin vaatteet menevät herkästi väärinpäin, lapsi ei löydä vaatteitaan eikä osaa hahmottaa, missä järjestyksessä hän pukee vaatteet päälleen.</a:t>
            </a:r>
          </a:p>
          <a:p>
            <a:pPr lvl="1"/>
            <a:r>
              <a:rPr lang="fi-FI" dirty="0"/>
              <a:t>Jäsennä pukemistilanne lapselle kielellisesti ja kuvin: ensin sukkahousut, sitten ulkohousut</a:t>
            </a:r>
          </a:p>
          <a:p>
            <a:pPr lvl="1"/>
            <a:r>
              <a:rPr lang="fi-FI" dirty="0"/>
              <a:t>Osita pukeminen: tarvittaessa yksi vaate kerrallaan</a:t>
            </a:r>
          </a:p>
          <a:p>
            <a:pPr lvl="2"/>
            <a:r>
              <a:rPr lang="fi-FI" dirty="0"/>
              <a:t> Levitä vaatteet lattialle valmiiksi oikeinpäin, siten että vaatteen muoto näkyy</a:t>
            </a:r>
          </a:p>
          <a:p>
            <a:pPr lvl="2"/>
            <a:r>
              <a:rPr lang="fi-FI" dirty="0"/>
              <a:t>Vuorottele lapsen kanssa napeissa ja vetoketjussa</a:t>
            </a:r>
          </a:p>
        </p:txBody>
      </p:sp>
    </p:spTree>
    <p:extLst>
      <p:ext uri="{BB962C8B-B14F-4D97-AF65-F5344CB8AC3E}">
        <p14:creationId xmlns:p14="http://schemas.microsoft.com/office/powerpoint/2010/main" val="290513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557D2CB-7F26-44B3-9FFF-D3C6AC5CA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41F70FF5-8379-4870-8280-69D4A67BB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D0911C9-84F6-4980-A41F-F6F59E142C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Ruokailutilanteet:</a:t>
            </a:r>
          </a:p>
          <a:p>
            <a:pPr lvl="1"/>
            <a:r>
              <a:rPr lang="fi-FI" dirty="0"/>
              <a:t>Voi olla vaikeaa tarttua ruokailuvälineisiin oikeasta kohdasta</a:t>
            </a:r>
          </a:p>
          <a:p>
            <a:pPr lvl="1"/>
            <a:r>
              <a:rPr lang="fi-FI" dirty="0"/>
              <a:t>Kaataa herkästi maidon lasin ohi</a:t>
            </a:r>
          </a:p>
          <a:p>
            <a:pPr lvl="1"/>
            <a:r>
              <a:rPr lang="fi-FI" dirty="0"/>
              <a:t>Ruuan määrää voi olla vaikea arvioida</a:t>
            </a:r>
          </a:p>
          <a:p>
            <a:pPr lvl="1"/>
            <a:endParaRPr lang="fi-FI" dirty="0"/>
          </a:p>
          <a:p>
            <a:pPr lvl="1"/>
            <a:r>
              <a:rPr lang="fi-FI" dirty="0"/>
              <a:t>Ruokaile itse lähellä lasta</a:t>
            </a:r>
          </a:p>
          <a:p>
            <a:pPr lvl="1"/>
            <a:r>
              <a:rPr lang="fi-FI" dirty="0"/>
              <a:t>Ruokailuvälineet tarpeeksi lähellä ja tutuissa paikoissa</a:t>
            </a:r>
          </a:p>
          <a:p>
            <a:pPr lvl="1"/>
            <a:r>
              <a:rPr lang="fi-FI" dirty="0"/>
              <a:t>Harjoitelkaa rauhassa ruuan annostelua, voin levittämistä leivälle, maidon kaatamista jne. </a:t>
            </a:r>
          </a:p>
          <a:p>
            <a:pPr lvl="1"/>
            <a:r>
              <a:rPr lang="fi-FI" dirty="0"/>
              <a:t>Ruokailualueen rajaaminen esim. värillisellä muovitabletilla voi auttaa + kontrastit (lautanen/pöytä) 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9643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065859E-3DE3-4CE5-9232-0DFC7905E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E73AAF8-5876-4563-85CF-1021DE602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lapsi hyötyy oikeanlaisesta tuesta? 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0E3298-AD51-4A82-93DA-81B00885C5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Luo lapsen maailmaan paremman järjestyksen (oikeat suhteet, mitat, muodot, luokat) </a:t>
            </a:r>
          </a:p>
          <a:p>
            <a:r>
              <a:rPr lang="fi-FI" dirty="0"/>
              <a:t>Vahvistaa oman minän ja ympäröivän maailman sekä näiden keskinäisen suhteen hallintaa </a:t>
            </a:r>
          </a:p>
          <a:p>
            <a:r>
              <a:rPr lang="fi-FI" dirty="0"/>
              <a:t>Lisää elämän hallinnan tunnetta, koska maailma saa yhä jäsentyneemmän ja järjestäytyneemmän luonteen </a:t>
            </a:r>
          </a:p>
        </p:txBody>
      </p:sp>
    </p:spTree>
    <p:extLst>
      <p:ext uri="{BB962C8B-B14F-4D97-AF65-F5344CB8AC3E}">
        <p14:creationId xmlns:p14="http://schemas.microsoft.com/office/powerpoint/2010/main" val="66650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kompensoida vaikeuksia?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Yleisiä asioita:</a:t>
            </a:r>
          </a:p>
          <a:p>
            <a:pPr lvl="1"/>
            <a:r>
              <a:rPr lang="fi-FI" dirty="0"/>
              <a:t>Konkreettiset välineet opetuksessa</a:t>
            </a:r>
          </a:p>
          <a:p>
            <a:pPr lvl="1"/>
            <a:r>
              <a:rPr lang="fi-FI" dirty="0"/>
              <a:t>Toiminnanohjaustaitojen  vahvistaminen</a:t>
            </a:r>
          </a:p>
          <a:p>
            <a:pPr lvl="2"/>
            <a:r>
              <a:rPr lang="fi-FI" dirty="0"/>
              <a:t>Etsitään yhdessä hyvät strategiat </a:t>
            </a:r>
          </a:p>
          <a:p>
            <a:pPr lvl="3"/>
            <a:r>
              <a:rPr lang="fi-FI" dirty="0"/>
              <a:t>Esim. ”aloita aina vasemmalta” tai ”etene yksi osio kerrallaan”  </a:t>
            </a:r>
          </a:p>
          <a:p>
            <a:pPr lvl="1"/>
            <a:r>
              <a:rPr lang="fi-FI" dirty="0" err="1"/>
              <a:t>Kielellistäminen</a:t>
            </a:r>
            <a:endParaRPr lang="fi-FI" dirty="0"/>
          </a:p>
          <a:p>
            <a:pPr lvl="2"/>
            <a:r>
              <a:rPr lang="fi-FI" dirty="0"/>
              <a:t>Kannustaminen ”sisäiseen puheeseen”</a:t>
            </a:r>
          </a:p>
          <a:p>
            <a:pPr lvl="3"/>
            <a:r>
              <a:rPr lang="fi-FI" dirty="0"/>
              <a:t>Lapsi oppii antamaan itselleen vihjeitä tehtävän aikana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0734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Työskentely luokassa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Istumapaikka niin, että näkee suoraan opettajan ja taulun</a:t>
            </a:r>
          </a:p>
          <a:p>
            <a:r>
              <a:rPr lang="fi-FI" dirty="0"/>
              <a:t>Taulutyöskentely voi olla vaikeaa 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anna tarpeeksi aikaa/ helpota/ selkeytä</a:t>
            </a:r>
          </a:p>
          <a:p>
            <a:r>
              <a:rPr lang="fi-FI" dirty="0"/>
              <a:t>Selkeä taulu, ei liikaa asiaa</a:t>
            </a:r>
          </a:p>
          <a:p>
            <a:r>
              <a:rPr lang="fi-FI" dirty="0"/>
              <a:t>Ei pelkästään kuvallista informaatiota</a:t>
            </a:r>
          </a:p>
          <a:p>
            <a:r>
              <a:rPr lang="fi-FI" dirty="0"/>
              <a:t>Kuvalliset ohjeet voivat olla hankalia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kielellistä</a:t>
            </a:r>
          </a:p>
          <a:p>
            <a:pPr lvl="1"/>
            <a:r>
              <a:rPr lang="fi-FI" dirty="0" err="1"/>
              <a:t>Mind</a:t>
            </a:r>
            <a:r>
              <a:rPr lang="fi-FI" dirty="0"/>
              <a:t> </a:t>
            </a:r>
            <a:r>
              <a:rPr lang="fi-FI" dirty="0" err="1"/>
              <a:t>map</a:t>
            </a:r>
            <a:r>
              <a:rPr lang="fi-FI" dirty="0"/>
              <a:t> –tyylinen esitys voi enemmänkin sekoittaa kuin auttaa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6333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oppimateriaalit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Visuaalisten tehtävien (kuvat, taulukot, kuviot) muuntaminen kielelliseen muotoon</a:t>
            </a:r>
          </a:p>
          <a:p>
            <a:r>
              <a:rPr lang="fi-FI" dirty="0"/>
              <a:t>Oppikirjat voivat olla lapselle liian sekavia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auta muokkaamaan selkeämmiksi </a:t>
            </a:r>
          </a:p>
          <a:p>
            <a:pPr lvl="1"/>
            <a:r>
              <a:rPr lang="fi-FI" dirty="0"/>
              <a:t>Peittämällä epäoleelliset asiat</a:t>
            </a:r>
          </a:p>
          <a:p>
            <a:pPr lvl="1"/>
            <a:r>
              <a:rPr lang="fi-FI" dirty="0"/>
              <a:t>Korostamalla tärkeitä asioita</a:t>
            </a:r>
          </a:p>
          <a:p>
            <a:r>
              <a:rPr lang="fi-FI" dirty="0"/>
              <a:t>Pikkusormenleveys sanojen välissä </a:t>
            </a:r>
          </a:p>
          <a:p>
            <a:r>
              <a:rPr lang="fi-FI" dirty="0"/>
              <a:t>Oppimateriaalin selkeys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ei suttuisia kopioita!</a:t>
            </a:r>
          </a:p>
          <a:p>
            <a:r>
              <a:rPr lang="fi-FI" dirty="0"/>
              <a:t>Kuvat erillään tekstistä</a:t>
            </a:r>
          </a:p>
          <a:p>
            <a:r>
              <a:rPr lang="fi-FI" dirty="0"/>
              <a:t>Systemaattisesti etenevät kirjat hyviä</a:t>
            </a:r>
          </a:p>
          <a:p>
            <a:r>
              <a:rPr lang="fi-FI" dirty="0"/>
              <a:t>Valmiit tekstimateriaalit tunnille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758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visuomotoriikka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Kirjoittamisen apuvälineet</a:t>
            </a:r>
          </a:p>
          <a:p>
            <a:pPr marL="0" indent="0">
              <a:buNone/>
            </a:pPr>
            <a:endParaRPr lang="fi-FI" dirty="0"/>
          </a:p>
          <a:p>
            <a:pPr lvl="1"/>
            <a:r>
              <a:rPr lang="fi-FI" dirty="0"/>
              <a:t>Kynätuki</a:t>
            </a:r>
          </a:p>
          <a:p>
            <a:pPr marL="457200" lvl="1" indent="0">
              <a:buNone/>
            </a:pPr>
            <a:endParaRPr lang="fi-FI" dirty="0"/>
          </a:p>
          <a:p>
            <a:pPr lvl="1"/>
            <a:r>
              <a:rPr lang="fi-FI" dirty="0"/>
              <a:t>Tietokone</a:t>
            </a:r>
          </a:p>
          <a:p>
            <a:pPr lvl="2"/>
            <a:r>
              <a:rPr lang="fi-FI" dirty="0"/>
              <a:t>Oppilaan kirjoittamat muistiinpanot eivät auta, jos hän ei saa niistä itsekään selvää</a:t>
            </a:r>
          </a:p>
          <a:p>
            <a:pPr marL="457200" lvl="1" indent="0">
              <a:buNone/>
            </a:pPr>
            <a:endParaRPr lang="fi-FI" dirty="0"/>
          </a:p>
          <a:p>
            <a:pPr lvl="1"/>
            <a:r>
              <a:rPr lang="fi-FI" dirty="0" err="1"/>
              <a:t>Käsinkirjoituksesta</a:t>
            </a:r>
            <a:r>
              <a:rPr lang="fi-FI" dirty="0"/>
              <a:t> </a:t>
            </a:r>
          </a:p>
          <a:p>
            <a:pPr marL="457200" lvl="1" indent="0">
              <a:buNone/>
            </a:pPr>
            <a:r>
              <a:rPr lang="fi-FI" dirty="0"/>
              <a:t>     vapauttaminen?</a:t>
            </a: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270" y="1372849"/>
            <a:ext cx="3237257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9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opiskelustrategiat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Opeta kieleen perustuvia menetelmiä</a:t>
            </a:r>
          </a:p>
          <a:p>
            <a:pPr lvl="1"/>
            <a:r>
              <a:rPr lang="fi-FI" dirty="0"/>
              <a:t>Uudelleen muotoilu kielellisesti</a:t>
            </a:r>
          </a:p>
          <a:p>
            <a:pPr lvl="1"/>
            <a:r>
              <a:rPr lang="fi-FI" dirty="0"/>
              <a:t>Alleviivaaminen</a:t>
            </a:r>
          </a:p>
          <a:p>
            <a:pPr lvl="1"/>
            <a:r>
              <a:rPr lang="fi-FI" dirty="0"/>
              <a:t>Tiivistäminen</a:t>
            </a:r>
          </a:p>
          <a:p>
            <a:pPr lvl="1"/>
            <a:endParaRPr lang="fi-FI" dirty="0"/>
          </a:p>
          <a:p>
            <a:r>
              <a:rPr lang="fi-FI" dirty="0"/>
              <a:t>Opeta suunnitelmallista ja systemaattista opiskelua</a:t>
            </a:r>
          </a:p>
          <a:p>
            <a:pPr marL="457200" lvl="1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216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/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Tekniikka avuksi arkeen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Kellotaulusta digitaaliseen kelloon</a:t>
            </a:r>
          </a:p>
          <a:p>
            <a:endParaRPr lang="fi-FI" dirty="0"/>
          </a:p>
          <a:p>
            <a:r>
              <a:rPr lang="fi-FI" dirty="0"/>
              <a:t>Kartasta navigaattoriin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832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PPT_pohja_Omnia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84E0F"/>
      </a:accent1>
      <a:accent2>
        <a:srgbClr val="B2DCD6"/>
      </a:accent2>
      <a:accent3>
        <a:srgbClr val="F3C300"/>
      </a:accent3>
      <a:accent4>
        <a:srgbClr val="DFDFDE"/>
      </a:accent4>
      <a:accent5>
        <a:srgbClr val="B2DCD6"/>
      </a:accent5>
      <a:accent6>
        <a:srgbClr val="F3C300"/>
      </a:accent6>
      <a:hlink>
        <a:srgbClr val="E84E0F"/>
      </a:hlink>
      <a:folHlink>
        <a:srgbClr val="F3C300"/>
      </a:folHlink>
    </a:clrScheme>
    <a:fontScheme name="Omnia Arial/Georgia">
      <a:majorFont>
        <a:latin typeface="Arial Black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pohja_Omnia" id="{B9F0C88A-4C56-4661-BCEA-ED0258212F92}" vid="{71C85619-7740-4493-AA22-F4C5575E06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Laajakuva</PresentationFormat>
  <Paragraphs>140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Georgia</vt:lpstr>
      <vt:lpstr>Wingdings</vt:lpstr>
      <vt:lpstr>PPT_pohja_Omnia</vt:lpstr>
      <vt:lpstr>Hahmottamisen vaikeudet</vt:lpstr>
      <vt:lpstr>PowerPoint-esitys</vt:lpstr>
      <vt:lpstr>Hahmottamisen vaikeuksien taustalla voi olla:</vt:lpstr>
      <vt:lpstr>hahmotushäiriö</vt:lpstr>
      <vt:lpstr>Visuaalisen hahmottamisen pulmat vaikuttavat usein oppimiseen ja arkeen eniten </vt:lpstr>
      <vt:lpstr>Visuaalinen hahmottaminen:</vt:lpstr>
      <vt:lpstr>PowerPoint-esitys</vt:lpstr>
      <vt:lpstr>Eri tasoisia visuaalisia pulmia</vt:lpstr>
      <vt:lpstr>Jos lapsi ei saa tarvittavaa tukea, vaikuttaa herkästi myöhemmin… </vt:lpstr>
      <vt:lpstr>NLD-oireyhtymä (non-verbal-learning disability) </vt:lpstr>
      <vt:lpstr>Yleisimmät visuaaliset hahmotusvaikeudet</vt:lpstr>
      <vt:lpstr>Pienen lapsen kanssa</vt:lpstr>
      <vt:lpstr>PowerPoint-esitys</vt:lpstr>
      <vt:lpstr>Miten lapsi hyötyy oikeanlaisesta tuesta? </vt:lpstr>
      <vt:lpstr>Miten kompensoida vaikeuksia?</vt:lpstr>
      <vt:lpstr>Työskentely luokassa</vt:lpstr>
      <vt:lpstr>oppimateriaalit</vt:lpstr>
      <vt:lpstr>visuomotoriikka</vt:lpstr>
      <vt:lpstr>opiskelustrategiat</vt:lpstr>
      <vt:lpstr>Tekniikka avuksi arkeen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Hahmottamisen vaikeudet</dc:title>
  <dc:creator>Irina Muuri</dc:creator>
  <cp:lastModifiedBy>Irina Muuri</cp:lastModifiedBy>
  <cp:revision>1</cp:revision>
  <dcterms:created xsi:type="dcterms:W3CDTF">2019-04-12T09:46:17Z</dcterms:created>
  <dcterms:modified xsi:type="dcterms:W3CDTF">2019-04-12T09:47:09Z</dcterms:modified>
</cp:coreProperties>
</file>