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311" r:id="rId4"/>
    <p:sldId id="310" r:id="rId5"/>
    <p:sldId id="312" r:id="rId6"/>
    <p:sldId id="313" r:id="rId7"/>
    <p:sldId id="314" r:id="rId8"/>
    <p:sldId id="315" r:id="rId9"/>
    <p:sldId id="291" r:id="rId10"/>
    <p:sldId id="316" r:id="rId11"/>
    <p:sldId id="317" r:id="rId12"/>
    <p:sldId id="318" r:id="rId13"/>
    <p:sldId id="319" r:id="rId14"/>
    <p:sldId id="258" r:id="rId15"/>
    <p:sldId id="303" r:id="rId16"/>
    <p:sldId id="290" r:id="rId17"/>
    <p:sldId id="305" r:id="rId18"/>
    <p:sldId id="262" r:id="rId19"/>
    <p:sldId id="263" r:id="rId20"/>
    <p:sldId id="264" r:id="rId21"/>
    <p:sldId id="302" r:id="rId22"/>
    <p:sldId id="306" r:id="rId23"/>
    <p:sldId id="304" r:id="rId24"/>
    <p:sldId id="307" r:id="rId25"/>
    <p:sldId id="267" r:id="rId26"/>
    <p:sldId id="275" r:id="rId27"/>
    <p:sldId id="273" r:id="rId28"/>
    <p:sldId id="277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433E0C-9673-4A60-9FB3-FF655529AD02}" v="4" dt="2021-01-13T09:09:43.5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45" autoAdjust="0"/>
    <p:restoredTop sz="94660"/>
  </p:normalViewPr>
  <p:slideViewPr>
    <p:cSldViewPr snapToGrid="0">
      <p:cViewPr varScale="1">
        <p:scale>
          <a:sx n="66" d="100"/>
          <a:sy n="66" d="100"/>
        </p:scale>
        <p:origin x="1124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ina Muuri" userId="2f623001-35cc-4ca5-92cf-6b01087b6497" providerId="ADAL" clId="{16433E0C-9673-4A60-9FB3-FF655529AD02}"/>
    <pc:docChg chg="custSel delSld modSld">
      <pc:chgData name="Irina Muuri" userId="2f623001-35cc-4ca5-92cf-6b01087b6497" providerId="ADAL" clId="{16433E0C-9673-4A60-9FB3-FF655529AD02}" dt="2021-01-13T09:10:16.981" v="43" actId="2696"/>
      <pc:docMkLst>
        <pc:docMk/>
      </pc:docMkLst>
      <pc:sldChg chg="addSp modSp mod">
        <pc:chgData name="Irina Muuri" userId="2f623001-35cc-4ca5-92cf-6b01087b6497" providerId="ADAL" clId="{16433E0C-9673-4A60-9FB3-FF655529AD02}" dt="2021-01-13T09:10:05.153" v="42" actId="1076"/>
        <pc:sldMkLst>
          <pc:docMk/>
          <pc:sldMk cId="1948293276" sldId="304"/>
        </pc:sldMkLst>
        <pc:spChg chg="add mod">
          <ac:chgData name="Irina Muuri" userId="2f623001-35cc-4ca5-92cf-6b01087b6497" providerId="ADAL" clId="{16433E0C-9673-4A60-9FB3-FF655529AD02}" dt="2021-01-13T09:10:05.153" v="42" actId="1076"/>
          <ac:spMkLst>
            <pc:docMk/>
            <pc:sldMk cId="1948293276" sldId="304"/>
            <ac:spMk id="6" creationId="{C6A82187-2602-4E1E-A810-20B687B2A3DD}"/>
          </ac:spMkLst>
        </pc:spChg>
      </pc:sldChg>
      <pc:sldChg chg="del">
        <pc:chgData name="Irina Muuri" userId="2f623001-35cc-4ca5-92cf-6b01087b6497" providerId="ADAL" clId="{16433E0C-9673-4A60-9FB3-FF655529AD02}" dt="2021-01-13T09:10:16.981" v="43" actId="2696"/>
        <pc:sldMkLst>
          <pc:docMk/>
          <pc:sldMk cId="530208362" sldId="308"/>
        </pc:sldMkLst>
      </pc:sldChg>
    </pc:docChg>
  </pc:docChgLst>
  <pc:docChgLst>
    <pc:chgData name="Irina Muuri" userId="2f623001-35cc-4ca5-92cf-6b01087b6497" providerId="ADAL" clId="{64F37EE3-4C39-4DDB-ACD0-E093D58A72BB}"/>
    <pc:docChg chg="custSel addSld delSld modSld">
      <pc:chgData name="Irina Muuri" userId="2f623001-35cc-4ca5-92cf-6b01087b6497" providerId="ADAL" clId="{64F37EE3-4C39-4DDB-ACD0-E093D58A72BB}" dt="2021-01-12T08:38:36.659" v="375"/>
      <pc:docMkLst>
        <pc:docMk/>
      </pc:docMkLst>
      <pc:sldChg chg="modSp mod">
        <pc:chgData name="Irina Muuri" userId="2f623001-35cc-4ca5-92cf-6b01087b6497" providerId="ADAL" clId="{64F37EE3-4C39-4DDB-ACD0-E093D58A72BB}" dt="2021-01-12T08:38:36.659" v="375"/>
        <pc:sldMkLst>
          <pc:docMk/>
          <pc:sldMk cId="3783425738" sldId="267"/>
        </pc:sldMkLst>
        <pc:spChg chg="mod">
          <ac:chgData name="Irina Muuri" userId="2f623001-35cc-4ca5-92cf-6b01087b6497" providerId="ADAL" clId="{64F37EE3-4C39-4DDB-ACD0-E093D58A72BB}" dt="2021-01-12T08:38:36.659" v="375"/>
          <ac:spMkLst>
            <pc:docMk/>
            <pc:sldMk cId="3783425738" sldId="267"/>
            <ac:spMk id="5" creationId="{00000000-0000-0000-0000-000000000000}"/>
          </ac:spMkLst>
        </pc:spChg>
      </pc:sldChg>
      <pc:sldChg chg="del">
        <pc:chgData name="Irina Muuri" userId="2f623001-35cc-4ca5-92cf-6b01087b6497" providerId="ADAL" clId="{64F37EE3-4C39-4DDB-ACD0-E093D58A72BB}" dt="2021-01-12T08:35:30.179" v="339" actId="2696"/>
        <pc:sldMkLst>
          <pc:docMk/>
          <pc:sldMk cId="4073247483" sldId="309"/>
        </pc:sldMkLst>
      </pc:sldChg>
      <pc:sldChg chg="modSp new mod">
        <pc:chgData name="Irina Muuri" userId="2f623001-35cc-4ca5-92cf-6b01087b6497" providerId="ADAL" clId="{64F37EE3-4C39-4DDB-ACD0-E093D58A72BB}" dt="2021-01-12T08:34:35.389" v="338" actId="20577"/>
        <pc:sldMkLst>
          <pc:docMk/>
          <pc:sldMk cId="3414212155" sldId="319"/>
        </pc:sldMkLst>
        <pc:spChg chg="mod">
          <ac:chgData name="Irina Muuri" userId="2f623001-35cc-4ca5-92cf-6b01087b6497" providerId="ADAL" clId="{64F37EE3-4C39-4DDB-ACD0-E093D58A72BB}" dt="2021-01-12T08:32:21.270" v="28" actId="20577"/>
          <ac:spMkLst>
            <pc:docMk/>
            <pc:sldMk cId="3414212155" sldId="319"/>
            <ac:spMk id="4" creationId="{90A560FF-9454-43B6-A6FC-6B3AAA820A6A}"/>
          </ac:spMkLst>
        </pc:spChg>
        <pc:spChg chg="mod">
          <ac:chgData name="Irina Muuri" userId="2f623001-35cc-4ca5-92cf-6b01087b6497" providerId="ADAL" clId="{64F37EE3-4C39-4DDB-ACD0-E093D58A72BB}" dt="2021-01-12T08:34:35.389" v="338" actId="20577"/>
          <ac:spMkLst>
            <pc:docMk/>
            <pc:sldMk cId="3414212155" sldId="319"/>
            <ac:spMk id="5" creationId="{C5333BBA-D84D-4F32-BFF6-5A6F179393D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66D97-B254-4825-A4F9-DEDE4DDAB710}" type="datetimeFigureOut">
              <a:rPr lang="fi-FI" smtClean="0"/>
              <a:t>13.1.2021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02770-8271-4B2B-9FFE-EC73496EEEF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773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tu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7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31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ti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8" name="Suorakulmio 7"/>
          <p:cNvSpPr/>
          <p:nvPr/>
        </p:nvSpPr>
        <p:spPr>
          <a:xfrm>
            <a:off x="158947" y="132762"/>
            <a:ext cx="8849211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atin typeface="Georgia"/>
              </a:rPr>
              <a:t>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52893" y="2670561"/>
            <a:ext cx="8059479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9195" y="6413223"/>
            <a:ext cx="1443025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34C820D-20A1-402A-9F25-10705E52166C}" type="datetime1">
              <a:rPr lang="fi-FI" smtClean="0"/>
              <a:t>13.1.2021</a:t>
            </a:fld>
            <a:endParaRPr lang="en-US" dirty="0"/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843" y="6308657"/>
            <a:ext cx="873868" cy="276313"/>
          </a:xfrm>
          <a:prstGeom prst="rect">
            <a:avLst/>
          </a:prstGeom>
        </p:spPr>
      </p:pic>
      <p:sp>
        <p:nvSpPr>
          <p:cNvPr id="10" name="Date Placeholder 2"/>
          <p:cNvSpPr txBox="1">
            <a:spLocks/>
          </p:cNvSpPr>
          <p:nvPr/>
        </p:nvSpPr>
        <p:spPr>
          <a:xfrm>
            <a:off x="8572897" y="145208"/>
            <a:ext cx="43526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413224"/>
            <a:ext cx="41148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2136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158947" y="132762"/>
            <a:ext cx="8849211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843" y="6308657"/>
            <a:ext cx="873868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8947" y="6414977"/>
            <a:ext cx="1443025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6374321-7E4D-45B9-96D2-A694A05BA550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8572897" y="145208"/>
            <a:ext cx="43526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413224"/>
            <a:ext cx="41148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52893" y="2670561"/>
            <a:ext cx="8059479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158947" y="132762"/>
            <a:ext cx="8849211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843" y="6308657"/>
            <a:ext cx="873868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8947" y="6414977"/>
            <a:ext cx="1443025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D474DB-8086-46F4-BD8D-785E1BCE84C5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8572897" y="145208"/>
            <a:ext cx="43526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413224"/>
            <a:ext cx="41148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552893" y="2670561"/>
            <a:ext cx="8059479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cap="all" spc="5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VÄLIOTSIKKO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69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hyt_teksti_ti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158947" y="132762"/>
            <a:ext cx="8849211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atin typeface="Georgia"/>
              </a:rPr>
              <a:t>   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6307" y="2442029"/>
            <a:ext cx="7669619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Tämä on </a:t>
            </a:r>
            <a:r>
              <a:rPr lang="fi-FI" dirty="0" err="1"/>
              <a:t>slide</a:t>
            </a:r>
            <a:r>
              <a:rPr lang="fi-FI" dirty="0"/>
              <a:t> vain </a:t>
            </a:r>
            <a:br>
              <a:rPr lang="fi-FI" dirty="0"/>
            </a:br>
            <a:r>
              <a:rPr lang="fi-FI" dirty="0"/>
              <a:t>lyhyille teksteille.</a:t>
            </a:r>
            <a:endParaRPr lang="en-US" dirty="0"/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843" y="6308657"/>
            <a:ext cx="873868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8947" y="6414977"/>
            <a:ext cx="1443025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821B648-771C-4EDC-849B-156208935D9B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8572897" y="145208"/>
            <a:ext cx="43526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413224"/>
            <a:ext cx="41148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607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hyt_teksti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158947" y="132762"/>
            <a:ext cx="8849211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843" y="6308657"/>
            <a:ext cx="873868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8947" y="6414977"/>
            <a:ext cx="1443025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8A97FC4-AB30-47A0-AFFC-3690BA8C55A8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8572897" y="145208"/>
            <a:ext cx="43526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413224"/>
            <a:ext cx="41148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6307" y="2442029"/>
            <a:ext cx="7669619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Tämä on </a:t>
            </a:r>
            <a:r>
              <a:rPr lang="fi-FI" dirty="0" err="1"/>
              <a:t>slide</a:t>
            </a:r>
            <a:r>
              <a:rPr lang="fi-FI" dirty="0"/>
              <a:t> vain </a:t>
            </a:r>
            <a:br>
              <a:rPr lang="fi-FI" dirty="0"/>
            </a:br>
            <a:r>
              <a:rPr lang="fi-FI" dirty="0"/>
              <a:t>lyhyille teksteille.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98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yhyt_teksti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158947" y="132762"/>
            <a:ext cx="8849211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843" y="6308657"/>
            <a:ext cx="873868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8947" y="6414977"/>
            <a:ext cx="1443025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CFB3F59-7528-4A37-ABF0-3E6D6CA255A7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8572897" y="145208"/>
            <a:ext cx="43526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413224"/>
            <a:ext cx="41148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6307" y="2442029"/>
            <a:ext cx="7669619" cy="11430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3500" kern="1300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Tämä on </a:t>
            </a:r>
            <a:r>
              <a:rPr lang="fi-FI" dirty="0" err="1"/>
              <a:t>slide</a:t>
            </a:r>
            <a:r>
              <a:rPr lang="fi-FI" dirty="0"/>
              <a:t> vain </a:t>
            </a:r>
            <a:br>
              <a:rPr lang="fi-FI" dirty="0"/>
            </a:br>
            <a:r>
              <a:rPr lang="fi-FI" dirty="0"/>
              <a:t>lyhyille teksteille.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61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23" y="0"/>
            <a:ext cx="3694704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3902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9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B58104-29B1-4CC2-8AB1-3B468C761887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3902075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5693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23" y="0"/>
            <a:ext cx="3694704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3902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3902075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7307609-D299-44C0-85B3-34FDAA84BF29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4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9287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23" y="0"/>
            <a:ext cx="3694704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3902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3902075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1383AD1-0E5C-46D7-ACC9-074E87B835C8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1133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23" y="0"/>
            <a:ext cx="3694704" cy="6876000"/>
          </a:xfrm>
          <a:prstGeom prst="rect">
            <a:avLst/>
          </a:prstGeom>
        </p:spPr>
      </p:pic>
      <p:sp>
        <p:nvSpPr>
          <p:cNvPr id="9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6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3902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1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3902075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07961AB-9B6C-482E-B7D0-542B6EE1AAFB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2050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23" y="0"/>
            <a:ext cx="3694704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6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3902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3902075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9042B04-D103-47BB-87EE-4321C46B6DCC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7589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23" y="0"/>
            <a:ext cx="3694704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3902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3902075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3315CC2-9DAE-475B-9AC0-6F15B5028AE4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058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23" y="0"/>
            <a:ext cx="3694704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3902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3902075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915D56C-64DD-4F29-B5D9-3C37266F709C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9037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23" y="0"/>
            <a:ext cx="3694704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3902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3902075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9CC486-4C87-48D6-82EE-429746A738B0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6023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23" y="0"/>
            <a:ext cx="3694704" cy="6876000"/>
          </a:xfrm>
          <a:prstGeom prst="rect">
            <a:avLst/>
          </a:prstGeom>
        </p:spPr>
      </p:pic>
      <p:sp>
        <p:nvSpPr>
          <p:cNvPr id="7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5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3902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1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3902075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8C8CEEC-AA98-4FD7-9D9C-BED953B4A8C1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5307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23" y="0"/>
            <a:ext cx="3694704" cy="6876000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3902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3902075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A0ED0F3-BB6E-4936-A010-9BFC238D959B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7197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23" y="402"/>
            <a:ext cx="3694703" cy="6875196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3902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3902075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B5BF0F0-B173-4A08-9AF7-D8A2B48B55FF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5244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823" y="403"/>
            <a:ext cx="3694703" cy="6875194"/>
          </a:xfrm>
          <a:prstGeom prst="rect">
            <a:avLst/>
          </a:prstGeom>
        </p:spPr>
      </p:pic>
      <p:sp>
        <p:nvSpPr>
          <p:cNvPr id="5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4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3902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0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3902075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D3566B4-93E3-4279-A5E2-D0E0BD41BA04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1113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7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926420" y="911184"/>
            <a:ext cx="3629246" cy="5112628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000" baseline="0">
                <a:solidFill>
                  <a:schemeClr val="tx1"/>
                </a:solidFill>
                <a:latin typeface="+mn-lt"/>
              </a:defRPr>
            </a:lvl1pPr>
            <a:lvl2pPr>
              <a:defRPr sz="2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600">
                <a:latin typeface="+mn-lt"/>
                <a:cs typeface="Arial" panose="020B0604020202020204" pitchFamily="34" charset="0"/>
              </a:defRPr>
            </a:lvl4pPr>
            <a:lvl5pPr>
              <a:defRPr sz="1600">
                <a:latin typeface="+mn-lt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dirty="0"/>
              <a:t>Muokkaa tekstiä, lisää </a:t>
            </a:r>
            <a:r>
              <a:rPr lang="fi-FI" dirty="0" err="1"/>
              <a:t>graafi</a:t>
            </a:r>
            <a:r>
              <a:rPr lang="fi-FI" dirty="0"/>
              <a:t> tai kuva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5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390268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9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3902075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2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19ECF13-D394-4F44-8754-67209E7DC8BB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2545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4"/>
          <p:cNvSpPr/>
          <p:nvPr/>
        </p:nvSpPr>
        <p:spPr>
          <a:xfrm>
            <a:off x="306792" y="299648"/>
            <a:ext cx="8504553" cy="6221249"/>
          </a:xfrm>
          <a:prstGeom prst="rect">
            <a:avLst/>
          </a:prstGeom>
          <a:noFill/>
          <a:ln w="88900" cmpd="sng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8507212" y="-3765"/>
            <a:ext cx="516473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7549583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9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7548411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1"/>
          </p:nvPr>
        </p:nvSpPr>
        <p:spPr>
          <a:xfrm>
            <a:off x="176462" y="6579778"/>
            <a:ext cx="1443025" cy="278222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0BEB31-00B8-435D-B2D6-FAA2AE9F3A0A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574492"/>
            <a:ext cx="4114800" cy="283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16413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i_ti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158947" y="132762"/>
            <a:ext cx="8849211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843" y="6308657"/>
            <a:ext cx="873868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8947" y="6414977"/>
            <a:ext cx="1443025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BBF087A-2B57-4347-A6B6-BBB95F3E4DEF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2" name="Date Placeholder 2"/>
          <p:cNvSpPr txBox="1">
            <a:spLocks/>
          </p:cNvSpPr>
          <p:nvPr/>
        </p:nvSpPr>
        <p:spPr>
          <a:xfrm>
            <a:off x="8572897" y="145208"/>
            <a:ext cx="43526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3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413224"/>
            <a:ext cx="41148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765126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4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7650073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142194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i_mint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158947" y="132762"/>
            <a:ext cx="8849211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843" y="6308657"/>
            <a:ext cx="873868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8947" y="6414977"/>
            <a:ext cx="1443025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9A735BD-E494-438E-AC03-1D928100FFFA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8572897" y="145208"/>
            <a:ext cx="43526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413224"/>
            <a:ext cx="41148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765126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5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7650073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3258840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i_kelta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>
              <a:latin typeface="Georgia"/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158947" y="132762"/>
            <a:ext cx="8849211" cy="6588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dirty="0">
                <a:latin typeface="Georgia"/>
              </a:rPr>
              <a:t>   </a:t>
            </a:r>
          </a:p>
        </p:txBody>
      </p:sp>
      <p:pic>
        <p:nvPicPr>
          <p:cNvPr id="11" name="Kuva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843" y="6308657"/>
            <a:ext cx="873868" cy="276313"/>
          </a:xfrm>
          <a:prstGeom prst="rect">
            <a:avLst/>
          </a:prstGeom>
        </p:spPr>
      </p:pic>
      <p:sp>
        <p:nvSpPr>
          <p:cNvPr id="10" name="Date Placeholder 2"/>
          <p:cNvSpPr>
            <a:spLocks noGrp="1"/>
          </p:cNvSpPr>
          <p:nvPr>
            <p:ph type="dt" sz="half" idx="10"/>
          </p:nvPr>
        </p:nvSpPr>
        <p:spPr>
          <a:xfrm>
            <a:off x="158947" y="6414977"/>
            <a:ext cx="1443025" cy="301508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0356511-C4D7-4B60-A74B-4A1AB41C03FB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13" name="Date Placeholder 2"/>
          <p:cNvSpPr txBox="1">
            <a:spLocks/>
          </p:cNvSpPr>
          <p:nvPr/>
        </p:nvSpPr>
        <p:spPr>
          <a:xfrm>
            <a:off x="8572897" y="145208"/>
            <a:ext cx="435261" cy="301508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29D6348-BD6D-40AE-95AF-A7E9A2621983}" type="slidenum">
              <a:rPr lang="fi-FI" sz="900" smtClean="0"/>
              <a:pPr algn="ctr"/>
              <a:t>‹#›</a:t>
            </a:fld>
            <a:endParaRPr lang="en-US" sz="900" dirty="0"/>
          </a:p>
        </p:txBody>
      </p:sp>
      <p:sp>
        <p:nvSpPr>
          <p:cNvPr id="1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13170" y="6413224"/>
            <a:ext cx="4114800" cy="301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720688" y="911183"/>
            <a:ext cx="7651261" cy="9233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2500" kern="1300" cap="all" spc="300" baseline="0">
                <a:latin typeface="Arial Black"/>
                <a:cs typeface="Arial Black"/>
              </a:defRPr>
            </a:lvl1pPr>
          </a:lstStyle>
          <a:p>
            <a:r>
              <a:rPr lang="fi-FI" dirty="0"/>
              <a:t>otsikko</a:t>
            </a:r>
            <a:endParaRPr lang="en-US" dirty="0"/>
          </a:p>
        </p:txBody>
      </p:sp>
      <p:sp>
        <p:nvSpPr>
          <p:cNvPr id="17" name="Tekstin paikkamerkki 3"/>
          <p:cNvSpPr>
            <a:spLocks noGrp="1"/>
          </p:cNvSpPr>
          <p:nvPr>
            <p:ph type="body" sz="quarter" idx="12" hasCustomPrompt="1"/>
          </p:nvPr>
        </p:nvSpPr>
        <p:spPr>
          <a:xfrm>
            <a:off x="721294" y="1956647"/>
            <a:ext cx="7650073" cy="4067164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 sz="2000" baseline="0">
                <a:latin typeface="+mn-lt"/>
              </a:defRPr>
            </a:lvl1pPr>
            <a:lvl2pPr marL="742950" indent="-3600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2000" baseline="0">
                <a:latin typeface="+mn-lt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baseline="0">
                <a:latin typeface="+mn-lt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2000"/>
            </a:lvl4pPr>
            <a:lvl5pPr marL="2057400" indent="-228600">
              <a:buFont typeface="Wingdings" panose="05000000000000000000" pitchFamily="2" charset="2"/>
              <a:buChar char="§"/>
              <a:defRPr sz="2000"/>
            </a:lvl5pPr>
          </a:lstStyle>
          <a:p>
            <a:pPr lvl="0"/>
            <a:r>
              <a:rPr lang="fi-FI" dirty="0"/>
              <a:t>Muokkaa tekstiä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</p:txBody>
      </p:sp>
    </p:spTree>
    <p:extLst>
      <p:ext uri="{BB962C8B-B14F-4D97-AF65-F5344CB8AC3E}">
        <p14:creationId xmlns:p14="http://schemas.microsoft.com/office/powerpoint/2010/main" val="398751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600200" y="64928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6376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8" r:id="rId9"/>
    <p:sldLayoutId id="2147483669" r:id="rId10"/>
    <p:sldLayoutId id="2147483672" r:id="rId11"/>
    <p:sldLayoutId id="2147483673" r:id="rId12"/>
    <p:sldLayoutId id="2147483671" r:id="rId13"/>
    <p:sldLayoutId id="2147483670" r:id="rId14"/>
    <p:sldLayoutId id="2147483676" r:id="rId15"/>
    <p:sldLayoutId id="2147483675" r:id="rId16"/>
    <p:sldLayoutId id="2147483674" r:id="rId17"/>
    <p:sldLayoutId id="2147483678" r:id="rId18"/>
    <p:sldLayoutId id="2147483679" r:id="rId19"/>
    <p:sldLayoutId id="2147483667" r:id="rId20"/>
    <p:sldLayoutId id="2147483677" r:id="rId21"/>
    <p:sldLayoutId id="2147483680" r:id="rId22"/>
    <p:sldLayoutId id="2147483681" r:id="rId23"/>
    <p:sldLayoutId id="2147483682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/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Georgia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eorgia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Georgia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Georgia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Georgia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Pages/ResponsePage.aspx?id=nilfXu_WiEauCfbhJP8Xhstz9unv-DBBiJ432dAu-_NUMVc0OUhaRUFCN05RODREWENRM1RNR0lIUS4u" TargetMode="Externa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yollisyysrahasto.fi/aikuisopiskelijan-etuudet/ammattitutkintostipendi/" TargetMode="External"/><Relationship Id="rId2" Type="http://schemas.openxmlformats.org/officeDocument/2006/relationships/hyperlink" Target="https://www.omnia.fi/opiskelijansivut/ammatilliselle-opiskelijalle/lukuvuoden-ajat-ja-tarkeat-paivamaarat" TargetMode="External"/><Relationship Id="rId1" Type="http://schemas.openxmlformats.org/officeDocument/2006/relationships/slideLayout" Target="../slideLayouts/slideLayout23.xml"/><Relationship Id="rId4" Type="http://schemas.openxmlformats.org/officeDocument/2006/relationships/hyperlink" Target="https://www.valvira.fi/terveydenhuolto/ammattioikeudet/hakemusohjeet/suomessa_koulutetut/lahihoitajat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eperusteet.opintopolku.fi/#/fi/esitys/3689879/reformi/tutkinnonosat/3708249" TargetMode="Externa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mailto:irina.muuri@omnia.fi" TargetMode="Externa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mnia.fi/opiskelijansivut/ammatilliselle-opiskelijalle/ohjaus-ja-tuki-ammatilliselle-opiskelijalle" TargetMode="Externa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mnia.fi/opiskelijansivut" TargetMode="Externa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575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0776-4462-4B63-B71E-312E93F8D529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552893" y="3045203"/>
            <a:ext cx="8059479" cy="2466363"/>
          </a:xfrm>
        </p:spPr>
        <p:txBody>
          <a:bodyPr/>
          <a:lstStyle/>
          <a:p>
            <a:r>
              <a:rPr lang="fi-FI" sz="2400" dirty="0"/>
              <a:t>Tervetuloa opiskelemaan</a:t>
            </a:r>
            <a:br>
              <a:rPr lang="fi-FI" sz="2400" dirty="0"/>
            </a:br>
            <a:r>
              <a:rPr lang="fi-FI" sz="2400" dirty="0"/>
              <a:t>Lasten ja nuorten kasvatuksen ja hoidon osaamisalaa</a:t>
            </a:r>
            <a:br>
              <a:rPr lang="fi-FI" sz="2400" dirty="0"/>
            </a:br>
            <a:br>
              <a:rPr lang="fi-FI" sz="2400" dirty="0"/>
            </a:br>
            <a:br>
              <a:rPr lang="fi-FI" sz="2400" dirty="0"/>
            </a:br>
            <a:br>
              <a:rPr lang="fi-FI" sz="2400" dirty="0"/>
            </a:br>
            <a:br>
              <a:rPr lang="fi-FI" sz="2400" dirty="0"/>
            </a:br>
            <a:br>
              <a:rPr lang="fi-FI" sz="2400" dirty="0"/>
            </a:br>
            <a:br>
              <a:rPr lang="fi-FI" sz="2400" dirty="0"/>
            </a:br>
            <a:br>
              <a:rPr lang="fi-FI" sz="2400" dirty="0"/>
            </a:br>
            <a:endParaRPr lang="fi-FI" sz="240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BE3E105-59A7-49F8-BA8D-7676588F1F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B1064E3-FC3F-497D-8193-00A9AB5F6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360" y="3613413"/>
            <a:ext cx="4018327" cy="267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2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7A75961-92E5-4E3C-A562-1B592A93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35BD-E494-438E-AC03-1D928100FFFA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A4C4771-3971-44A6-AE34-3E155EBE4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113DD934-EE1C-4E64-B0E8-6F63E16AE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esittäytymiskierros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04E2773-6BB7-4627-93D3-3A3A6F038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Kuka olen ja millaisessa paikassa teen työtä?</a:t>
            </a:r>
          </a:p>
          <a:p>
            <a:r>
              <a:rPr lang="fi-FI" dirty="0"/>
              <a:t>Poikkeuksellisen korona-ajan ilot ja harmit minun mielestäni?</a:t>
            </a:r>
          </a:p>
          <a:p>
            <a:r>
              <a:rPr lang="fi-FI" dirty="0"/>
              <a:t>Miten palaudun ja rentoudun parhaiten?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6767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0DD2010-C29F-46AA-A6F1-0F6397EEA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A735BD-E494-438E-AC03-1D928100FFFA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13.1.2021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1C0214A-B788-44F4-8336-FD49731762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Irina Muuri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33745F0D-F3A9-41AF-9CE7-B5F0CA67C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Kevään sisällöt (</a:t>
            </a:r>
            <a:r>
              <a:rPr lang="fi-FI" dirty="0" err="1"/>
              <a:t>huom</a:t>
            </a:r>
            <a:r>
              <a:rPr lang="fi-FI" dirty="0"/>
              <a:t>! Muutoksia voi tulla joten seuraa aina </a:t>
            </a:r>
            <a:r>
              <a:rPr lang="fi-FI" dirty="0" err="1"/>
              <a:t>wilmaa</a:t>
            </a:r>
            <a:r>
              <a:rPr lang="fi-FI" dirty="0"/>
              <a:t>)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695180A-AEE7-4CF2-AC53-F57B64D8D3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7" name="Kuva 6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ADDB6A79-153E-407E-87F9-F61E3907A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962" y="2660906"/>
            <a:ext cx="7458075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16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907D758-A1BC-4EB0-8156-CD9BF448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35BD-E494-438E-AC03-1D928100FFFA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8DF2B45-4B1A-43B0-9787-7C9AB87564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478B78FC-6AFE-41C8-BFBA-6DA300F54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46D5498-9299-4293-A4BD-BC05540FE6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b="1" dirty="0"/>
              <a:t>Etäopetusta ja -ohjausta koskevat linjaukset</a:t>
            </a:r>
            <a:endParaRPr lang="fi-FI" dirty="0"/>
          </a:p>
          <a:p>
            <a:r>
              <a:rPr lang="fi-FI" dirty="0"/>
              <a:t>Opetus ja ohjaus toteutetaan pääsääntöisesti etänä. Linjaus koskee myös oppimisen tukipalveluita ja opiskeluhuoltoa.</a:t>
            </a:r>
          </a:p>
          <a:p>
            <a:r>
              <a:rPr lang="fi-FI" dirty="0"/>
              <a:t>Etäopetus ja -ohjaus toteutetaan lukujärjestyksen tai muun opiskelijoiden kanssa sovitun aikataulun mukaan verkkoympäristössä huomioiden etäopetuksen ja -ohjauksen laatukriteerit .</a:t>
            </a:r>
          </a:p>
          <a:p>
            <a:r>
              <a:rPr lang="fi-FI" dirty="0"/>
              <a:t>Opetus ja ohjaus voi osin toteutua myös ohjattuna itsenäisenä opiskeluna, jolloin opettaja tai ohjaaja varmistaa , että opiskelijalla on selvillä oppimisen tavoitteet ja hän saa riittävästi ohjausta.</a:t>
            </a:r>
          </a:p>
          <a:p>
            <a:r>
              <a:rPr lang="fi-FI" dirty="0"/>
              <a:t>Mikäli etäopiskeluun siirtyvällä opiskelijalla ei ole mahdollisuutta oman laitteen käyttöön, on hänen mahdollista saada Omnian laite käyttöönsä. Vastuuopettaja opastaa opiskelijoita asiasta.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2806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C056B30-A4BC-41BE-8ADC-EEA30DE13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35BD-E494-438E-AC03-1D928100FFFA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31BC7D2-8A50-4475-9481-7035C0D33A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8A2687AA-85E8-4074-8B2F-B321124D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A66ABA4-276A-4A0D-BE6F-0C5C5E3AB34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b="1" dirty="0"/>
              <a:t>Välttämättömän lähiopetuksen ja -ohjauksen linjaukset</a:t>
            </a:r>
            <a:endParaRPr lang="fi-FI" dirty="0"/>
          </a:p>
          <a:p>
            <a:r>
              <a:rPr lang="fi-FI" dirty="0"/>
              <a:t>Lähiopetusta ja -ohjausta tarjotaan erityisopiskelijoille ja yksilöllistä tukea eri syistä tarvitseville opiskelijoille </a:t>
            </a:r>
          </a:p>
          <a:p>
            <a:r>
              <a:rPr lang="fi-FI" dirty="0"/>
              <a:t>Lähiopetuksella ja -ohjauksella varmistetaan tutkintojen valmistuminen aikataulussa, opiskelijoiden valmistautuminen yo-kokeisiin ja näyttöihin, opintojen eteneminen sellaisessa opetuksessa, jota ei voi toteuttaa etänä </a:t>
            </a:r>
          </a:p>
          <a:p>
            <a:r>
              <a:rPr lang="fi-FI" dirty="0"/>
              <a:t>Välttämätöntä lähiopetusta ja -ohjausta toteutetaan yksilöllisesti tai mahdollisimman pienissä ryhmissä turvallisuusohjeita tarkasti noudattaen.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8265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B266FB8-E068-45AB-BB64-2955FF141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35BD-E494-438E-AC03-1D928100FFFA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A48A559-3066-43BC-9645-D1AAD6D6EB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22277224-0320-45C4-827E-946B5E252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C4C6399-7A04-4C49-9C3A-C42B9BDAF5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b="1" dirty="0"/>
              <a:t>Opiskelu työpaikoilla</a:t>
            </a:r>
            <a:endParaRPr lang="fi-FI" dirty="0"/>
          </a:p>
          <a:p>
            <a:r>
              <a:rPr lang="fi-FI" dirty="0"/>
              <a:t>Työelämässä oppiminen ja harjoittelu jatkuvat sopimusten ja suunnitelmien mukaisesti työpaikkojen tilanne huomioiden ja työpaikan antamia turvallisuus- ja hygieniaohjeita noudattaen.</a:t>
            </a:r>
          </a:p>
          <a:p>
            <a:r>
              <a:rPr lang="fi-FI" dirty="0"/>
              <a:t>Ammatillisen koulutuksen näytöt toteutetaan aina kun mahdollista työpaikoilla.</a:t>
            </a:r>
          </a:p>
          <a:p>
            <a:r>
              <a:rPr lang="fi-FI" dirty="0"/>
              <a:t>Työpaikalla tapahtuvan oppimisen ohjauskäynnit sekä arviointikeskustelut tapahtuvat verkon tai puhelimen välityksellä.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8829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44D4984-4578-4357-8057-03DBBB495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35BD-E494-438E-AC03-1D928100FFFA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2D330A5-E22E-4C25-B2A2-DA9EF92F62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900EC0C-4624-4288-A4D8-90C59F3D6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516F9FE-F564-46D6-9251-7E9D24CBA8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b="1" dirty="0"/>
              <a:t>Kirjasto</a:t>
            </a:r>
            <a:endParaRPr lang="fi-FI" dirty="0"/>
          </a:p>
          <a:p>
            <a:r>
              <a:rPr lang="fi-FI" dirty="0"/>
              <a:t>Omnian kirjaston tilat on suljettu, mutta palvelut jatkuvat. Ohjeet kirjakassilainaukseen, palauttamiseen ja lainojen uusimiseen löytyy kirjaston sivuilta: omnia.fi &gt; opiskelijalle &gt; kirjasto.</a:t>
            </a:r>
          </a:p>
          <a:p>
            <a:r>
              <a:rPr lang="fi-FI" b="1" dirty="0"/>
              <a:t>InfoOmnia</a:t>
            </a:r>
            <a:endParaRPr lang="fi-FI" dirty="0"/>
          </a:p>
          <a:p>
            <a:r>
              <a:rPr lang="fi-FI" dirty="0"/>
              <a:t>Asiakaspalvelu toteutetaan pääsääntöisesti puhelimen ja sähköpostin välityksellä. Tarvittaessa opiskelijan tai asiakkaan kanssa sovitaan tapaamisaika. </a:t>
            </a:r>
            <a:r>
              <a:rPr lang="fi-FI" dirty="0">
                <a:hlinkClick r:id="rId2"/>
              </a:rPr>
              <a:t>Sähköisen opintotoimiston</a:t>
            </a:r>
            <a:r>
              <a:rPr lang="fi-FI" dirty="0"/>
              <a:t> kautta voi tilata suurimman osan todistuksista.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4387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D044715-15D1-43B6-A8E8-32CA8FAA0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1BA6E7-E504-427C-A932-2FD80C439789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13.1.2021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F7CBEE54-3FC2-47D9-ACB6-2011CE825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Lukuvuoden ajat ja valmistuminen 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1E628F9-4CE8-409D-9E04-A6573879D7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https://www.omnia.fi/opiskelijansivut/ammatilliselle-opiskelijalle/lukuvuoden-ajat-ja-tarkeat-paivamaarat</a:t>
            </a:r>
            <a:endParaRPr lang="fi-FI" dirty="0"/>
          </a:p>
          <a:p>
            <a:endParaRPr lang="fi-FI" dirty="0"/>
          </a:p>
          <a:p>
            <a:r>
              <a:rPr lang="fi-FI" dirty="0">
                <a:hlinkClick r:id="rId3"/>
              </a:rPr>
              <a:t>https://www.tyollisyysrahasto.fi/aikuisopiskelijan-etuudet/ammattitutkintostipendi/</a:t>
            </a:r>
            <a:endParaRPr lang="fi-FI" dirty="0"/>
          </a:p>
          <a:p>
            <a:endParaRPr lang="fi-FI" dirty="0"/>
          </a:p>
          <a:p>
            <a:r>
              <a:rPr lang="fi-FI" dirty="0">
                <a:hlinkClick r:id="rId4"/>
              </a:rPr>
              <a:t>https://www.valvira.fi/terveydenhuolto/ammattioikeudet/hakemusohjeet/suomessa_koulutetut/lahihoitajat</a:t>
            </a: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32807F1-304D-4B90-A934-40B641C434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Irina Muuri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04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999E8DC-86E6-4AC8-99A7-F12D33BF4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CA7774-9807-4E5B-946D-5A030CCA36C7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13.1.2021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5397B32-3D90-4BFE-8702-3D54109C2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Irina Muuri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41E7F05F-4867-4E3E-8376-51AAE3689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/>
              <a:t>Ammattitaitovaatimukset/ Lapsen, nuoren ja perheen terveyden ja hyvinvoinnin edistäminen, 35 </a:t>
            </a:r>
            <a:r>
              <a:rPr lang="fi-FI" sz="2000" dirty="0" err="1"/>
              <a:t>osp</a:t>
            </a:r>
            <a:br>
              <a:rPr lang="fi-FI" dirty="0"/>
            </a:br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F1969E5-494A-4AFA-A214-E25A37BB7D5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b="1" dirty="0"/>
              <a:t>Ammattitaitovaatimukset</a:t>
            </a:r>
          </a:p>
          <a:p>
            <a:r>
              <a:rPr lang="fi-FI" dirty="0"/>
              <a:t>Opiskelija osaa</a:t>
            </a:r>
          </a:p>
          <a:p>
            <a:r>
              <a:rPr lang="fi-FI" dirty="0"/>
              <a:t>työskennellä sosiaali- ja terveysalan työn säädösten, määräysten, arvojen ja lähihoitajan eettisten periaatteiden mukaan</a:t>
            </a:r>
          </a:p>
          <a:p>
            <a:r>
              <a:rPr lang="fi-FI" dirty="0"/>
              <a:t>suunnitella työtään ja tehdä monialaista yhteistyötä</a:t>
            </a:r>
          </a:p>
          <a:p>
            <a:r>
              <a:rPr lang="fi-FI" dirty="0"/>
              <a:t>suunnitella, toteuttaa ja arvioida asiakkaan terveyttä ja hyvinvointia edistävää työtä</a:t>
            </a:r>
          </a:p>
          <a:p>
            <a:r>
              <a:rPr lang="fi-FI" dirty="0"/>
              <a:t>toimia vuorovaikutuksessa lapsen, nuoren, perheen ja lähiverkoston kanssa</a:t>
            </a:r>
          </a:p>
          <a:p>
            <a:r>
              <a:rPr lang="fi-FI" dirty="0"/>
              <a:t>ohjata ja tukea lapsen ja nuoren kasvua, kehitystä ja oppimista sekä vanhemmuutta käyttäen alan työmenetelmiä, -välineitä ja materiaaleja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472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F6E223D-619F-475C-B096-B4548FD49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3394BE-D909-4272-86D3-B8F218324992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13.1.2021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077E1B9-0E7A-4B8F-B721-D8F9BCAA9E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Irina Muuri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1E8CE1F0-953A-447C-A9C2-81BDFD630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AC3E4E8-33E0-4C97-B6D6-D2A4AB8257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ohjata ja avustaa arkipäivän toiminnoissa käyttäen alan työmenetelmiä, -välineitä ja materiaaleja</a:t>
            </a:r>
          </a:p>
          <a:p>
            <a:r>
              <a:rPr lang="fi-FI" dirty="0"/>
              <a:t>ohjata ja avustaa tukea tarvitsevaa lasta, nuorta ja perhettä käyttäen alan työmenetelmiä, -välineitä ja materiaaleja</a:t>
            </a:r>
          </a:p>
          <a:p>
            <a:r>
              <a:rPr lang="fi-FI" dirty="0"/>
              <a:t>ylläpitää ja edistää turvallisuutta, työkykyään ja työhyvinvointiaan</a:t>
            </a:r>
          </a:p>
          <a:p>
            <a:r>
              <a:rPr lang="fi-FI" dirty="0"/>
              <a:t>arvioida ja kehittää omaa työtään</a:t>
            </a:r>
          </a:p>
          <a:p>
            <a:r>
              <a:rPr lang="fi-FI" dirty="0"/>
              <a:t>arvioida mahdollisuuksiaan toimia hyvinvointialan yrittäjänä.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102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7FFE3A1-4CC5-4290-A3FD-C47E9A763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F5FF4A-FA12-4D39-94DA-26FCDE08AD5A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13.1.2021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C196E15-13CD-425D-9C02-16ACF8DF5E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Irina Muuri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FBB45E76-2BAE-43C3-92F0-AB072E197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näyttöympäristö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0F238242-348E-4A3D-B239-2B094ED13B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Opiskelija osoittaa ammattitaitonsa näytössä käytännön työtehtävissä toimimalla </a:t>
            </a:r>
            <a:r>
              <a:rPr lang="fi-FI" i="1" dirty="0"/>
              <a:t>lasten, nuorten ja perheiden terveyttä ja hyvinvointia edistävissä toimintaympäristössä </a:t>
            </a:r>
            <a:r>
              <a:rPr lang="fi-FI" dirty="0"/>
              <a:t>lähihoitajan työtehtävissä.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5065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55885F2-46BF-4753-9935-32A45EDF7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35BD-E494-438E-AC03-1D928100FFFA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424C7FE-C898-4D70-AACE-3DC5D21120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90A560FF-9454-43B6-A6FC-6B3AAA820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Tutustumista kriteereihin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5333BBA-D84D-4F32-BFF6-5A6F179393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https://eperusteet.opintopolku.fi/#/fi/esitys/3689879/reformi/tutkinnonosat/3708249</a:t>
            </a:r>
            <a:endParaRPr lang="fi-FI" dirty="0"/>
          </a:p>
          <a:p>
            <a:endParaRPr lang="fi-FI" dirty="0"/>
          </a:p>
          <a:p>
            <a:r>
              <a:rPr lang="fi-FI" dirty="0"/>
              <a:t>Valitse parin kanssa yksi ammattitaitovaatimus</a:t>
            </a:r>
          </a:p>
          <a:p>
            <a:pPr lvl="1"/>
            <a:r>
              <a:rPr lang="fi-FI" dirty="0"/>
              <a:t>Lukekaa kriteerit sen alta</a:t>
            </a:r>
          </a:p>
          <a:p>
            <a:pPr lvl="1"/>
            <a:r>
              <a:rPr lang="fi-FI" dirty="0"/>
              <a:t>Pohtikaa miten voimme omilla työpaikoillamme hankkia siitä lisää osaamista</a:t>
            </a:r>
          </a:p>
          <a:p>
            <a:pPr lvl="2"/>
            <a:r>
              <a:rPr lang="fi-FI" dirty="0"/>
              <a:t>Esimerkiksi:</a:t>
            </a:r>
          </a:p>
          <a:p>
            <a:pPr lvl="3"/>
            <a:r>
              <a:rPr lang="fi-FI" dirty="0"/>
              <a:t>Teen…</a:t>
            </a:r>
          </a:p>
          <a:p>
            <a:pPr lvl="3"/>
            <a:r>
              <a:rPr lang="fi-FI" dirty="0"/>
              <a:t>Luen/ Tutustun…</a:t>
            </a:r>
          </a:p>
          <a:p>
            <a:pPr lvl="3"/>
            <a:r>
              <a:rPr lang="fi-FI" dirty="0"/>
              <a:t>Kysyn… </a:t>
            </a:r>
          </a:p>
          <a:p>
            <a:pPr lvl="3"/>
            <a:r>
              <a:rPr lang="fi-FI" dirty="0"/>
              <a:t>Keskustelen…</a:t>
            </a:r>
          </a:p>
          <a:p>
            <a:pPr lvl="3"/>
            <a:r>
              <a:rPr lang="fi-FI" dirty="0"/>
              <a:t>Menen mukaan…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1421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B90198-8037-4AE7-923D-2E053B6E2FB1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13.1.2021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Yhteydenotot vastuuopettajaan: 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fi-FI" dirty="0"/>
          </a:p>
          <a:p>
            <a:pPr lvl="2">
              <a:defRPr/>
            </a:pPr>
            <a:r>
              <a:rPr lang="fi-FI" b="1" dirty="0"/>
              <a:t>Irina Muuri</a:t>
            </a:r>
          </a:p>
          <a:p>
            <a:pPr lvl="3">
              <a:defRPr/>
            </a:pPr>
            <a:r>
              <a:rPr lang="fi-FI" dirty="0">
                <a:hlinkClick r:id="rId2"/>
              </a:rPr>
              <a:t>irina.muuri@omnia.fi</a:t>
            </a:r>
            <a:r>
              <a:rPr lang="fi-FI" dirty="0"/>
              <a:t>  p. 046-8512549</a:t>
            </a:r>
          </a:p>
          <a:p>
            <a:pPr lvl="3">
              <a:defRPr/>
            </a:pPr>
            <a:endParaRPr lang="fi-FI" dirty="0"/>
          </a:p>
          <a:p>
            <a:pPr lvl="3">
              <a:defRPr/>
            </a:pPr>
            <a:r>
              <a:rPr lang="fi-FI" dirty="0">
                <a:sym typeface="Wingdings" panose="05000000000000000000" pitchFamily="2" charset="2"/>
              </a:rPr>
              <a:t> kiireelliset asiat puhelimitse/ tekstiviestinä</a:t>
            </a:r>
          </a:p>
          <a:p>
            <a:pPr lvl="3">
              <a:defRPr/>
            </a:pPr>
            <a:r>
              <a:rPr lang="fi-FI" dirty="0">
                <a:sym typeface="Wingdings" panose="05000000000000000000" pitchFamily="2" charset="2"/>
              </a:rPr>
              <a:t> muut asiat Wilma-viestinä tai sähköpostitse</a:t>
            </a:r>
          </a:p>
          <a:p>
            <a:pPr lvl="3">
              <a:defRPr/>
            </a:pPr>
            <a:endParaRPr lang="fi-FI" dirty="0">
              <a:sym typeface="Wingdings" panose="05000000000000000000" pitchFamily="2" charset="2"/>
            </a:endParaRPr>
          </a:p>
          <a:p>
            <a:pPr marL="1371600" lvl="3" indent="0">
              <a:buNone/>
              <a:defRPr/>
            </a:pPr>
            <a:endParaRPr lang="fi-FI" dirty="0"/>
          </a:p>
          <a:p>
            <a:pPr lvl="3">
              <a:defRPr/>
            </a:pPr>
            <a:endParaRPr lang="fi-FI" dirty="0"/>
          </a:p>
          <a:p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459" y="4713258"/>
            <a:ext cx="1072989" cy="1432684"/>
          </a:xfrm>
          <a:prstGeom prst="rect">
            <a:avLst/>
          </a:prstGeom>
        </p:spPr>
      </p:pic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F02798B-F1E6-427E-B799-A81838893D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Irina Muuri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2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6FDE507-C8EA-47C4-864F-21E950D2B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35BD-E494-438E-AC03-1D928100FFFA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F76079B-1DE9-440A-BEEE-567AA179AC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1973EDBD-5603-493E-9233-4338DAF88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Omaan oppisopimukseen liittyvät asiat: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AEC82BC-7484-4086-9A70-8F9DBD7F967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>
                <a:sym typeface="Wingdings" panose="05000000000000000000" pitchFamily="2" charset="2"/>
              </a:rPr>
              <a:t> suoraan yhteys omaan oppisopimus-yhteyshenkilöön!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Anne </a:t>
            </a:r>
            <a:r>
              <a:rPr lang="fi-FI" dirty="0" err="1">
                <a:sym typeface="Wingdings" panose="05000000000000000000" pitchFamily="2" charset="2"/>
              </a:rPr>
              <a:t>Lehosvuo</a:t>
            </a:r>
            <a:r>
              <a:rPr lang="fi-FI" dirty="0">
                <a:sym typeface="Wingdings" panose="05000000000000000000" pitchFamily="2" charset="2"/>
              </a:rPr>
              <a:t>-Halmela</a:t>
            </a:r>
          </a:p>
          <a:p>
            <a:pPr lvl="1"/>
            <a:r>
              <a:rPr lang="fi-FI" dirty="0">
                <a:sym typeface="Wingdings" panose="05000000000000000000" pitchFamily="2" charset="2"/>
              </a:rPr>
              <a:t>Katri Hemmilä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4111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4BC56C-E8F9-438B-8765-785DA297FC55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13.1.2021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tsikk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OPISKELIJAPALVELUT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https://www.omnia.fi/opiskelijansivut/ammatilliselle-opiskelijalle/ohjaus-ja-tuki-ammatilliselle-opiskelijalle</a:t>
            </a:r>
            <a:endParaRPr lang="fi-FI" dirty="0"/>
          </a:p>
          <a:p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F8FB0F-9C29-430E-BCD9-BBEED387E9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Irina Muuri</a:t>
            </a:r>
            <a:endParaRPr kumimoji="0" lang="fi-FI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07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D412F82-371A-4B37-97B7-3B859CB4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35BD-E494-438E-AC03-1D928100FFFA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F1B6CFB-F6D5-4494-85D8-679B2C91E1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8247AD4-39BE-45E4-9457-3568C3072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Ryhmän </a:t>
            </a:r>
            <a:r>
              <a:rPr lang="fi-FI" dirty="0" err="1"/>
              <a:t>yhteistyötahot</a:t>
            </a:r>
            <a:r>
              <a:rPr lang="fi-FI" dirty="0"/>
              <a:t>: 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F3BE986-284C-4ACC-8DED-0A27655435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Opinto-ohjaaja Päivi Koskinen </a:t>
            </a:r>
          </a:p>
          <a:p>
            <a:r>
              <a:rPr lang="fi-FI" dirty="0"/>
              <a:t>Erityisopettaja Arto Nissilä</a:t>
            </a:r>
          </a:p>
          <a:p>
            <a:pPr lvl="1"/>
            <a:r>
              <a:rPr lang="fi-FI" dirty="0"/>
              <a:t>Jos sinulla on kuitenkin tehty erityisen tuen päätös jo ennen osaamisalaa, jatkaa vanha tuttu erityisopettaja kanssasi edelleen. </a:t>
            </a:r>
          </a:p>
          <a:p>
            <a:r>
              <a:rPr lang="fi-FI" dirty="0"/>
              <a:t>Terveydenhoitaja Kirsi </a:t>
            </a:r>
            <a:r>
              <a:rPr lang="fi-FI" dirty="0" err="1"/>
              <a:t>Wollsten</a:t>
            </a:r>
            <a:r>
              <a:rPr lang="fi-FI" dirty="0"/>
              <a:t>  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1789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766A4-24F6-4218-9738-CDEB5ED3F7CB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HOKS:n</a:t>
            </a:r>
            <a:r>
              <a:rPr lang="fi-FI" dirty="0"/>
              <a:t> päivitykset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>
              <a:buFontTx/>
              <a:buChar char="•"/>
              <a:defRPr/>
            </a:pPr>
            <a:endParaRPr lang="fi-FI" dirty="0"/>
          </a:p>
          <a:p>
            <a:pPr>
              <a:buFontTx/>
              <a:buChar char="•"/>
              <a:defRPr/>
            </a:pPr>
            <a:r>
              <a:rPr lang="fi-FI" dirty="0" err="1"/>
              <a:t>HOKS:eja</a:t>
            </a:r>
            <a:r>
              <a:rPr lang="fi-FI" dirty="0"/>
              <a:t> päivitetään mahdollisimman pian</a:t>
            </a:r>
          </a:p>
          <a:p>
            <a:pPr lvl="1">
              <a:buFontTx/>
              <a:buChar char="•"/>
              <a:defRPr/>
            </a:pPr>
            <a:r>
              <a:rPr lang="fi-FI" dirty="0"/>
              <a:t>Tapaamiset </a:t>
            </a:r>
            <a:r>
              <a:rPr lang="fi-FI" dirty="0" err="1"/>
              <a:t>Teamsin</a:t>
            </a:r>
            <a:r>
              <a:rPr lang="fi-FI" dirty="0"/>
              <a:t> kautta</a:t>
            </a:r>
          </a:p>
          <a:p>
            <a:pPr>
              <a:buFontTx/>
              <a:buChar char="•"/>
              <a:defRPr/>
            </a:pPr>
            <a:r>
              <a:rPr lang="fi-FI" dirty="0"/>
              <a:t>Varaa keskusteluaikoja tarvittaessa aina myös työpaikkaohjaajan ja opettajan kanssa. </a:t>
            </a:r>
          </a:p>
          <a:p>
            <a:pPr>
              <a:buFontTx/>
              <a:buChar char="•"/>
              <a:defRPr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361" y="4829166"/>
            <a:ext cx="1810669" cy="1828959"/>
          </a:xfrm>
          <a:prstGeom prst="rect">
            <a:avLst/>
          </a:prstGeom>
        </p:spPr>
      </p:pic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A5A7239-F45F-4C63-BE12-C600F7507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3330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9F540-0DA1-4C97-AEB9-52F400B98C81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000" dirty="0"/>
              <a:t>Ammattitaitovaatimukset/ </a:t>
            </a:r>
            <a:br>
              <a:rPr lang="fi-FI" sz="2000" dirty="0"/>
            </a:br>
            <a:r>
              <a:rPr lang="fi-FI" sz="2000" dirty="0"/>
              <a:t>Lapsen kasvun, hyvinvoinnin ja oppimisen edistäminen (40 </a:t>
            </a:r>
            <a:r>
              <a:rPr lang="fi-FI" sz="2000" dirty="0" err="1"/>
              <a:t>osp</a:t>
            </a:r>
            <a:r>
              <a:rPr lang="fi-FI" sz="2000" dirty="0"/>
              <a:t>)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työskennellä varhaiskasvatusta ohjaavien säädösten, määräysten, toimintaperiaatteiden, arvojen ja eettisten periaatteiden mukaan</a:t>
            </a:r>
          </a:p>
          <a:p>
            <a:r>
              <a:rPr lang="fi-FI" dirty="0"/>
              <a:t>suunnitella työtään ja tehdä monialaista yhteistyötä</a:t>
            </a:r>
          </a:p>
          <a:p>
            <a:r>
              <a:rPr lang="fi-FI" dirty="0"/>
              <a:t>toteuttaa pedagogista toimintaa ja edistää osallisuutta varhaiskasvatuksessa</a:t>
            </a:r>
          </a:p>
          <a:p>
            <a:r>
              <a:rPr lang="fi-FI" dirty="0"/>
              <a:t>toimia vuorovaikutuksessa lapsen ja huoltajan kanssa</a:t>
            </a:r>
          </a:p>
          <a:p>
            <a:r>
              <a:rPr lang="fi-FI" dirty="0"/>
              <a:t>edistää lapsen terveyttä, turvallisuutta ja hyvinvointia</a:t>
            </a:r>
          </a:p>
          <a:p>
            <a:r>
              <a:rPr lang="fi-FI" dirty="0"/>
              <a:t>käyttää varhaiskasvatuksen työtapoja, -välineitä ja materiaaleja</a:t>
            </a:r>
          </a:p>
          <a:p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497A0C1-4A8F-4C7E-929C-B9E5646B9F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6456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2FBC8-32CF-4CF5-8FB8-1F2D95D5FC38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kehittää lapsen tunnetaitoja ja yhdessä toimimista</a:t>
            </a:r>
          </a:p>
          <a:p>
            <a:r>
              <a:rPr lang="fi-FI" dirty="0"/>
              <a:t>edistää lapsen kielen kehitystä sekä ajattelu- ja ongelmanratkaisutaitoja</a:t>
            </a:r>
          </a:p>
          <a:p>
            <a:r>
              <a:rPr lang="fi-FI" dirty="0"/>
              <a:t>edistää lapsen leikkiä ja liikkumista</a:t>
            </a:r>
          </a:p>
          <a:p>
            <a:r>
              <a:rPr lang="fi-FI" dirty="0"/>
              <a:t>edistää lapsen kulttuurista, katsomuksellista ja eettistä ajattelua</a:t>
            </a:r>
          </a:p>
          <a:p>
            <a:r>
              <a:rPr lang="fi-FI" dirty="0"/>
              <a:t>ylläpitää ja edistää turvallisuutta, työkykyään ja työhyvinvointiaan</a:t>
            </a:r>
          </a:p>
          <a:p>
            <a:r>
              <a:rPr lang="fi-FI" dirty="0"/>
              <a:t>arvioida ja kehittää omaa työtään.</a:t>
            </a:r>
          </a:p>
          <a:p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927B4E7-E476-4CF6-8E9B-86996E2AE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3409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55EB0C6-8AE9-4C7A-B671-86FE55E45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66414-5945-4C2D-B2D6-CFB235EFF767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F226A6A-EB09-467C-8F7E-1664E1C6A5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A1ADE4FB-565D-4CE7-AD0B-96848D50B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näyttöympäristö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82C59B2-A71F-43C1-B2EA-E5A57411B8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Opiskelija osoittaa ammattitaitonsa näytössä käytännön työtehtävissä </a:t>
            </a:r>
            <a:r>
              <a:rPr lang="fi-FI" i="1" dirty="0"/>
              <a:t>varhaiskasvatuksen toimintaympäristössä lapsen kasvun, hyvinvoinnin ja oppimisen edistämisen tehtävissä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284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330F6E4-5F85-4F2C-A75F-D4E303BDD06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F3CA3881-8D6F-493E-824F-B47A863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oppikirja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854CB33C-C4E9-44C0-A614-1B8E0160AF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Liukkonen-Seppänen:</a:t>
            </a:r>
          </a:p>
          <a:p>
            <a:pPr lvl="1"/>
            <a:r>
              <a:rPr lang="fi-FI" dirty="0"/>
              <a:t>Lapsen ja perheen</a:t>
            </a:r>
          </a:p>
          <a:p>
            <a:pPr marL="382950" lvl="1" indent="0">
              <a:buNone/>
            </a:pPr>
            <a:r>
              <a:rPr lang="fi-FI" dirty="0"/>
              <a:t>      tukena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C07407B-5F51-446F-93D6-1C8A42FFAA78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9A735BD-E494-438E-AC03-1D928100FFFA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3468923-85D9-4BF6-9FC9-CD0429981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  <p:pic>
        <p:nvPicPr>
          <p:cNvPr id="1026" name="Picture 2" descr="Lapsen ja perheen tukena - Tiina Liukkonen, Hannu Seppänen, Tanja Simola -  nidottu(9789526351650) | Adlibris kirjakauppa">
            <a:extLst>
              <a:ext uri="{FF2B5EF4-FFF2-40B4-BE49-F238E27FC236}">
                <a16:creationId xmlns:a16="http://schemas.microsoft.com/office/drawing/2014/main" id="{54ED16BD-8A48-485E-9827-83B23149D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901" y="834188"/>
            <a:ext cx="4512741" cy="568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4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04DED96-B278-4057-987A-3511A4485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35BD-E494-438E-AC03-1D928100FFFA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298112A-E6FE-4E0C-9869-9FDD8056CB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30E042CA-FC2B-4DCF-9F2E-074EDC8BB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YTO-opinnot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3941D75-D833-4BB2-B5BE-DD8A49BF1B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Suorita tasaiseen tahtiin, jotta kaikki 35 </a:t>
            </a:r>
            <a:r>
              <a:rPr lang="fi-FI" dirty="0" err="1"/>
              <a:t>osp</a:t>
            </a:r>
            <a:r>
              <a:rPr lang="fi-FI" dirty="0"/>
              <a:t> tulevat varmasti tehdyksi</a:t>
            </a:r>
          </a:p>
          <a:p>
            <a:r>
              <a:rPr lang="fi-FI" dirty="0" err="1"/>
              <a:t>Opsot</a:t>
            </a:r>
            <a:r>
              <a:rPr lang="fi-FI" dirty="0"/>
              <a:t> tekevät ensisijaisesti verkko-opintoina. </a:t>
            </a:r>
          </a:p>
          <a:p>
            <a:pPr lvl="1"/>
            <a:r>
              <a:rPr lang="fi-FI" dirty="0"/>
              <a:t>Katsotaan </a:t>
            </a:r>
            <a:r>
              <a:rPr lang="fi-FI" dirty="0" err="1"/>
              <a:t>yto</a:t>
            </a:r>
            <a:r>
              <a:rPr lang="fi-FI" dirty="0"/>
              <a:t>-tilanne heti alkusyksystä jotta saadaan poimittua sinulle tarvittavat kurssit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D6D112-9954-4A82-861F-BA8A25CB4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016" y="0"/>
            <a:ext cx="9257016" cy="671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C6A82187-2602-4E1E-A810-20B687B2A3DD}"/>
              </a:ext>
            </a:extLst>
          </p:cNvPr>
          <p:cNvSpPr txBox="1"/>
          <p:nvPr/>
        </p:nvSpPr>
        <p:spPr>
          <a:xfrm>
            <a:off x="3628724" y="5325815"/>
            <a:ext cx="2627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+ valinnaiset </a:t>
            </a:r>
            <a:r>
              <a:rPr lang="fi-FI" dirty="0" err="1"/>
              <a:t>ytot</a:t>
            </a:r>
            <a:r>
              <a:rPr lang="fi-FI" dirty="0"/>
              <a:t> </a:t>
            </a:r>
          </a:p>
          <a:p>
            <a:r>
              <a:rPr lang="fi-FI" dirty="0"/>
              <a:t>Yhteensä 9 </a:t>
            </a:r>
            <a:r>
              <a:rPr lang="fi-FI" dirty="0" err="1"/>
              <a:t>osp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4829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122BD05-8E0B-4A3C-AFE4-EA8E1715B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735BD-E494-438E-AC03-1D928100FFFA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FB5E7E6-20EA-494E-91A6-C0682CAE1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722DBED2-B9BF-4024-8523-9587B5661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Yto</a:t>
            </a:r>
            <a:r>
              <a:rPr lang="fi-FI" dirty="0"/>
              <a:t>-verkkototeutukset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2074926-2DFF-4F7D-839A-AAFAF790C0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1294" y="2813897"/>
            <a:ext cx="7650073" cy="4067164"/>
          </a:xfrm>
        </p:spPr>
        <p:txBody>
          <a:bodyPr/>
          <a:lstStyle/>
          <a:p>
            <a:endParaRPr lang="fi-FI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8EDCE7B-8B8F-413C-95CF-DB342C8F7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450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61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4005-9B06-4989-A32B-84A5391FCC1D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Valinnainen tutkinnon osa 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Opiskelijan tulee sisällyttää tutkintoonsa valinnaisuutta 15 osaamispisteen laajuisesti. </a:t>
            </a:r>
          </a:p>
          <a:p>
            <a:pPr lvl="1"/>
            <a:r>
              <a:rPr lang="fi-FI" dirty="0"/>
              <a:t>Tarjolla verkkototeutuksina mm. </a:t>
            </a:r>
          </a:p>
          <a:p>
            <a:pPr lvl="2"/>
            <a:r>
              <a:rPr lang="fi-FI" dirty="0"/>
              <a:t>Lapsen ja nuoren mielenterveystaitojen edistäminen 15 </a:t>
            </a:r>
            <a:r>
              <a:rPr lang="fi-FI" dirty="0" err="1"/>
              <a:t>osp</a:t>
            </a:r>
            <a:endParaRPr lang="fi-FI" dirty="0"/>
          </a:p>
          <a:p>
            <a:pPr lvl="2"/>
            <a:r>
              <a:rPr lang="fi-FI" dirty="0"/>
              <a:t>Toiminnalliset menetelmät 15 </a:t>
            </a:r>
            <a:r>
              <a:rPr lang="fi-FI" dirty="0" err="1"/>
              <a:t>osp</a:t>
            </a:r>
            <a:endParaRPr lang="fi-FI" dirty="0"/>
          </a:p>
          <a:p>
            <a:pPr lvl="2"/>
            <a:r>
              <a:rPr lang="fi-FI" dirty="0"/>
              <a:t>Hyvinvointiteknologia 15 </a:t>
            </a:r>
            <a:r>
              <a:rPr lang="fi-FI" dirty="0" err="1"/>
              <a:t>osp</a:t>
            </a:r>
            <a:endParaRPr lang="fi-FI" dirty="0"/>
          </a:p>
          <a:p>
            <a:r>
              <a:rPr lang="fi-FI"/>
              <a:t>Verkkototeutuksien aloitusinfot pidetään joka kuukauden ensimmäisenä tiistaina klo 14-16. </a:t>
            </a: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4620766-B397-4944-892B-E85A1908D0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8342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BEE7-B71F-490C-A746-F6C6D434F870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Aikuisopiskelijan sivut: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https://www.omnia.fi/opiskelijansivut</a:t>
            </a:r>
            <a:endParaRPr lang="fi-FI" dirty="0"/>
          </a:p>
          <a:p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2735DEC-D2D5-4A95-A7D2-4D85321C15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969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9AA33-244D-4CBB-9111-9C65018D06DC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KÄYTÄNNÖN ASIOITA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400050" lvl="1" indent="0">
              <a:buNone/>
            </a:pPr>
            <a:endParaRPr lang="fi-FI" altLang="fi-FI" sz="2400" dirty="0"/>
          </a:p>
          <a:p>
            <a:pPr marL="914400" lvl="1" indent="-514350"/>
            <a:r>
              <a:rPr lang="fi-FI" altLang="fi-FI" sz="2400" dirty="0"/>
              <a:t>Muista seurata säännöllisesti Wilmaa ja Omnian sähköpostia!</a:t>
            </a:r>
          </a:p>
          <a:p>
            <a:pPr marL="1314450" lvl="2" indent="-514350"/>
            <a:r>
              <a:rPr lang="fi-FI" altLang="fi-FI" sz="2400" dirty="0"/>
              <a:t>Myös ajantasainen tiedotus koronaan liittyen</a:t>
            </a:r>
          </a:p>
          <a:p>
            <a:pPr marL="1314450" lvl="2" indent="-514350"/>
            <a:r>
              <a:rPr lang="fi-FI" altLang="fi-FI" sz="2400" dirty="0"/>
              <a:t>Pidä tunnukset ajan tasalla ja ota </a:t>
            </a:r>
            <a:r>
              <a:rPr lang="fi-FI" altLang="fi-FI" sz="2400" dirty="0" err="1"/>
              <a:t>ithelpiin</a:t>
            </a:r>
            <a:r>
              <a:rPr lang="fi-FI" altLang="fi-FI" sz="2400" dirty="0"/>
              <a:t>/ InfoOmniaan yhteyttä jos niissä on ongelmia</a:t>
            </a:r>
          </a:p>
          <a:p>
            <a:pPr marL="914400" lvl="1" indent="-514350"/>
            <a:r>
              <a:rPr lang="fi-FI" altLang="fi-FI" sz="2400" dirty="0"/>
              <a:t>Kulkukoodit </a:t>
            </a:r>
          </a:p>
          <a:p>
            <a:pPr marL="914400" lvl="1" indent="-514350"/>
            <a:endParaRPr lang="fi-FI" altLang="fi-FI" sz="2400" dirty="0"/>
          </a:p>
          <a:p>
            <a:pPr marL="914400" lvl="1" indent="-514350"/>
            <a:r>
              <a:rPr lang="fi-FI" altLang="fi-FI" sz="2400" dirty="0"/>
              <a:t>Pysäköinti vain opiskelijapaikoille!</a:t>
            </a:r>
          </a:p>
          <a:p>
            <a:pPr marL="914400" lvl="1" indent="-514350"/>
            <a:endParaRPr lang="fi-FI" altLang="fi-FI" sz="2400" dirty="0"/>
          </a:p>
          <a:p>
            <a:pPr marL="400050" lvl="1" indent="0">
              <a:buNone/>
            </a:pPr>
            <a:endParaRPr lang="fi-FI" altLang="fi-FI" sz="2400" dirty="0"/>
          </a:p>
          <a:p>
            <a:pPr marL="914400" lvl="1" indent="-514350"/>
            <a:endParaRPr lang="fi-FI" altLang="fi-FI" sz="2400" dirty="0"/>
          </a:p>
          <a:p>
            <a:pPr marL="800100" lvl="2" indent="0">
              <a:buNone/>
            </a:pPr>
            <a:endParaRPr lang="fi-FI" altLang="fi-FI" sz="2400" dirty="0"/>
          </a:p>
          <a:p>
            <a:pPr marL="800100" lvl="2" indent="0">
              <a:buNone/>
            </a:pPr>
            <a:endParaRPr lang="fi-FI" altLang="fi-FI" sz="1900" dirty="0"/>
          </a:p>
          <a:p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DF69A84-2F1C-49D4-B79E-B4C9B41D8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 dirty="0"/>
              <a:t>Irina Muuri</a:t>
            </a:r>
          </a:p>
        </p:txBody>
      </p:sp>
    </p:spTree>
    <p:extLst>
      <p:ext uri="{BB962C8B-B14F-4D97-AF65-F5344CB8AC3E}">
        <p14:creationId xmlns:p14="http://schemas.microsoft.com/office/powerpoint/2010/main" val="385470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B2487-0092-4A85-B5C4-38CE4498D837}" type="datetime1">
              <a:rPr lang="fi-FI" smtClean="0"/>
              <a:t>13.1.2021</a:t>
            </a:fld>
            <a:endParaRPr lang="en-US" dirty="0"/>
          </a:p>
        </p:txBody>
      </p:sp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SAVUTON OMNIA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altLang="fi-FI" dirty="0"/>
              <a:t>Omnia on savuton oppilaitos- ja työyhteisö</a:t>
            </a:r>
          </a:p>
          <a:p>
            <a:r>
              <a:rPr lang="fi-FI" altLang="fi-FI" dirty="0"/>
              <a:t>Savuttomuus koskee Omnian omistamia ja hallinnoimia sisätiloja sekä Omnian tilojen yhteydessä olevia pihoja ja ulkoalueita,</a:t>
            </a:r>
          </a:p>
          <a:p>
            <a:r>
              <a:rPr lang="fi-FI" altLang="fi-FI" dirty="0"/>
              <a:t>Savuttomuus koskee henkilöstöä, opiskelijoita ja Omniassa vierailevia</a:t>
            </a:r>
          </a:p>
          <a:p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011" y="3990229"/>
            <a:ext cx="1828959" cy="1822862"/>
          </a:xfrm>
          <a:prstGeom prst="rect">
            <a:avLst/>
          </a:prstGeom>
        </p:spPr>
      </p:pic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D4B3D08-5E1D-4D51-B399-4948C324F3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i-FI"/>
              <a:t>Irina Muuri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3269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PPT_pohja_Omnia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E84E0F"/>
      </a:accent1>
      <a:accent2>
        <a:srgbClr val="B2DCD6"/>
      </a:accent2>
      <a:accent3>
        <a:srgbClr val="F3C300"/>
      </a:accent3>
      <a:accent4>
        <a:srgbClr val="DFDFDE"/>
      </a:accent4>
      <a:accent5>
        <a:srgbClr val="B2DCD6"/>
      </a:accent5>
      <a:accent6>
        <a:srgbClr val="F3C300"/>
      </a:accent6>
      <a:hlink>
        <a:srgbClr val="E84E0F"/>
      </a:hlink>
      <a:folHlink>
        <a:srgbClr val="F3C300"/>
      </a:folHlink>
    </a:clrScheme>
    <a:fontScheme name="Omnia Arial/Georgia">
      <a:majorFont>
        <a:latin typeface="Arial Black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T_pohja_Omnia" id="{B9F0C88A-4C56-4661-BCEA-ED0258212F92}" vid="{71C85619-7740-4493-AA22-F4C5575E06AD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PPT_pohja_Omnia</Template>
  <TotalTime>976</TotalTime>
  <Words>1033</Words>
  <Application>Microsoft Office PowerPoint</Application>
  <PresentationFormat>Näytössä katseltava diaesitys (4:3)</PresentationFormat>
  <Paragraphs>186</Paragraphs>
  <Slides>28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28</vt:i4>
      </vt:variant>
    </vt:vector>
  </HeadingPairs>
  <TitlesOfParts>
    <vt:vector size="34" baseType="lpstr">
      <vt:lpstr>Arial</vt:lpstr>
      <vt:lpstr>Arial Black</vt:lpstr>
      <vt:lpstr>Calibri</vt:lpstr>
      <vt:lpstr>Georgia</vt:lpstr>
      <vt:lpstr>Wingdings</vt:lpstr>
      <vt:lpstr>PPT_pohja_Omnia</vt:lpstr>
      <vt:lpstr>PowerPoint-esitys</vt:lpstr>
      <vt:lpstr>Tervetuloa opiskelemaan Lasten ja nuorten kasvatuksen ja hoidon osaamisalaa        </vt:lpstr>
      <vt:lpstr>esittäytymiskierros</vt:lpstr>
      <vt:lpstr>Kevään sisällöt (huom! Muutoksia voi tulla joten seuraa aina wilmaa)</vt:lpstr>
      <vt:lpstr>PowerPoint-esitys</vt:lpstr>
      <vt:lpstr>PowerPoint-esitys</vt:lpstr>
      <vt:lpstr>PowerPoint-esitys</vt:lpstr>
      <vt:lpstr>PowerPoint-esitys</vt:lpstr>
      <vt:lpstr>Lukuvuoden ajat ja valmistuminen </vt:lpstr>
      <vt:lpstr>Ammattitaitovaatimukset/ Lapsen, nuoren ja perheen terveyden ja hyvinvoinnin edistäminen, 35 osp </vt:lpstr>
      <vt:lpstr>PowerPoint-esitys</vt:lpstr>
      <vt:lpstr>näyttöympäristö</vt:lpstr>
      <vt:lpstr>Tutustumista kriteereihin</vt:lpstr>
      <vt:lpstr>Yhteydenotot vastuuopettajaan: </vt:lpstr>
      <vt:lpstr>Omaan oppisopimukseen liittyvät asiat:</vt:lpstr>
      <vt:lpstr>OPISKELIJAPALVELUT</vt:lpstr>
      <vt:lpstr>Ryhmän yhteistyötahot: </vt:lpstr>
      <vt:lpstr>HOKS:n päivitykset</vt:lpstr>
      <vt:lpstr>Ammattitaitovaatimukset/  Lapsen kasvun, hyvinvoinnin ja oppimisen edistäminen (40 osp)</vt:lpstr>
      <vt:lpstr>PowerPoint-esitys</vt:lpstr>
      <vt:lpstr>näyttöympäristö</vt:lpstr>
      <vt:lpstr>oppikirja</vt:lpstr>
      <vt:lpstr>YTO-opinnot</vt:lpstr>
      <vt:lpstr>Yto-verkkototeutukset</vt:lpstr>
      <vt:lpstr>Valinnainen tutkinnon osa </vt:lpstr>
      <vt:lpstr>Aikuisopiskelijan sivut:</vt:lpstr>
      <vt:lpstr>KÄYTÄNNÖN ASIOITA</vt:lpstr>
      <vt:lpstr>SAVUTON OMNIA</vt:lpstr>
    </vt:vector>
  </TitlesOfParts>
  <Company>Espoon seudun koulutuskuntayhtymä Omnia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Irina Muuri</dc:creator>
  <cp:lastModifiedBy>Irina Muuri</cp:lastModifiedBy>
  <cp:revision>54</cp:revision>
  <dcterms:created xsi:type="dcterms:W3CDTF">2016-12-20T12:39:20Z</dcterms:created>
  <dcterms:modified xsi:type="dcterms:W3CDTF">2021-01-13T09:10:25Z</dcterms:modified>
</cp:coreProperties>
</file>