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61" r:id="rId5"/>
    <p:sldId id="262" r:id="rId6"/>
    <p:sldId id="263" r:id="rId7"/>
    <p:sldId id="265" r:id="rId8"/>
    <p:sldId id="266" r:id="rId9"/>
    <p:sldId id="267" r:id="rId10"/>
    <p:sldId id="268" r:id="rId11"/>
    <p:sldId id="269" r:id="rId12"/>
    <p:sldId id="270" r:id="rId13"/>
    <p:sldId id="271" r:id="rId14"/>
    <p:sldId id="272" r:id="rId15"/>
    <p:sldId id="274" r:id="rId16"/>
    <p:sldId id="275" r:id="rId17"/>
    <p:sldId id="276" r:id="rId18"/>
    <p:sldId id="278" r:id="rId19"/>
    <p:sldId id="277" r:id="rId20"/>
    <p:sldId id="279" r:id="rId21"/>
    <p:sldId id="280" r:id="rId22"/>
    <p:sldId id="281" r:id="rId23"/>
    <p:sldId id="282" r:id="rId24"/>
    <p:sldId id="283" r:id="rId25"/>
    <p:sldId id="284" r:id="rId26"/>
    <p:sldId id="28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7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i-FI" smtClean="0"/>
              <a:t>Muokkaa perustyyl. napsautt.</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i-FI" smtClean="0"/>
              <a:t>Muokkaa perustyyl. napsautt.</a:t>
            </a:r>
            <a:endParaRPr lang="en-US" dirty="0"/>
          </a:p>
        </p:txBody>
      </p:sp>
      <p:sp>
        <p:nvSpPr>
          <p:cNvPr id="3" name="Content Placeholder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i-FI" smtClean="0"/>
              <a:t>Muokkaa perustyyl. napsautt.</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smtClean="0"/>
              <a:t>Muokkaa perustyyl. napsautt.</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i-FI" smtClean="0"/>
              <a:t>Muokkaa perustyyl. napsautt.</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i-FI" smtClean="0"/>
              <a:t>Muokkaa perustyyl. napsautt.</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42A54C80-263E-416B-A8E0-580EDEADCBDC}" type="datetimeFigureOut">
              <a:rPr lang="en-US" dirty="0"/>
              <a:t>10/24/2017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i-FI" smtClean="0"/>
              <a:t>Muokkaa perustyyl. napsautt.</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smtClean="0"/>
              <a:t>Lisää kuva napsauttamalla kuvaketta</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i-FI" smtClean="0"/>
              <a:t>Muokkaa perustyyl. napsautt.</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ainaus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i-FI" smtClean="0"/>
              <a:t>Muokkaa perustyyl. napsautt.</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smtClean="0"/>
              <a:t>Muokkaa tekstin perustyylejä napsauttamalla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imikortti">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i-FI" smtClean="0"/>
              <a:t>Muokkaa perustyyl. napsautt.</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ainauksen nimikortti">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i-FI" smtClean="0"/>
              <a:t>Muokkaa perustyyl. napsautt.</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smtClean="0"/>
              <a:t>Muokkaa tekstin perustyylejä napsauttamalla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osi tai epätosi">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i-FI" smtClean="0"/>
              <a:t>Muokkaa perustyyl. napsautt.</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smtClean="0"/>
              <a:t>Muokkaa tekstin perustyylejä napsauttamalla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Vertical Text Placeholder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i-FI" smtClean="0"/>
              <a:t>Muokkaa perustyyl. napsautt.</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i-FI" smtClean="0"/>
              <a:t>Muokkaa perustyyl. napsautt.</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10/24/2017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b="1" dirty="0"/>
              <a:t>Leikki- ja alakouluikäisten lasten ruokasuositukset 2016</a:t>
            </a:r>
            <a:endParaRPr lang="fi-FI" dirty="0"/>
          </a:p>
        </p:txBody>
      </p:sp>
      <p:sp>
        <p:nvSpPr>
          <p:cNvPr id="3" name="Alaotsikko 2"/>
          <p:cNvSpPr>
            <a:spLocks noGrp="1"/>
          </p:cNvSpPr>
          <p:nvPr>
            <p:ph type="subTitle" idx="1"/>
          </p:nvPr>
        </p:nvSpPr>
        <p:spPr/>
        <p:txBody>
          <a:bodyPr/>
          <a:lstStyle/>
          <a:p>
            <a:endParaRPr lang="fi-FI"/>
          </a:p>
        </p:txBody>
      </p:sp>
    </p:spTree>
    <p:extLst>
      <p:ext uri="{BB962C8B-B14F-4D97-AF65-F5344CB8AC3E}">
        <p14:creationId xmlns:p14="http://schemas.microsoft.com/office/powerpoint/2010/main" val="678016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Leikki- ja alakouluikäisten lasten ruoka </a:t>
            </a:r>
          </a:p>
        </p:txBody>
      </p:sp>
      <p:sp>
        <p:nvSpPr>
          <p:cNvPr id="3" name="Sisällön paikkamerkki 2"/>
          <p:cNvSpPr>
            <a:spLocks noGrp="1"/>
          </p:cNvSpPr>
          <p:nvPr>
            <p:ph idx="1"/>
          </p:nvPr>
        </p:nvSpPr>
        <p:spPr/>
        <p:txBody>
          <a:bodyPr>
            <a:normAutofit fontScale="92500" lnSpcReduction="10000"/>
          </a:bodyPr>
          <a:lstStyle/>
          <a:p>
            <a:endParaRPr lang="fi-FI" dirty="0"/>
          </a:p>
          <a:p>
            <a:r>
              <a:rPr lang="fi-FI" dirty="0"/>
              <a:t>Aikuinen päättää ruoka-ajoista ja rajoista: mitä syödään ja juodaan, vaikka lapsi haluaisi toisin. </a:t>
            </a:r>
            <a:r>
              <a:rPr lang="fi-FI" dirty="0" smtClean="0"/>
              <a:t> </a:t>
            </a:r>
            <a:endParaRPr lang="fi-FI" dirty="0"/>
          </a:p>
          <a:p>
            <a:r>
              <a:rPr lang="fi-FI" dirty="0"/>
              <a:t>• Lapsi voi tehdä pieniä päätöksiä esim. viili vai jogurtti. </a:t>
            </a:r>
          </a:p>
          <a:p>
            <a:r>
              <a:rPr lang="fi-FI" dirty="0"/>
              <a:t>• Säännöllinen ateriarytmi tukee lapsen luontaista syömisen säätelyä. </a:t>
            </a:r>
          </a:p>
          <a:p>
            <a:r>
              <a:rPr lang="fi-FI" dirty="0"/>
              <a:t>• Lapsi saa osallistua perheen ruokapuuhiin: ostoksille, ruoanvalmistukseen, leivontaan, pöydän </a:t>
            </a:r>
            <a:r>
              <a:rPr lang="fi-FI" dirty="0" smtClean="0"/>
              <a:t>kattamiseen </a:t>
            </a:r>
            <a:r>
              <a:rPr lang="fi-FI" dirty="0"/>
              <a:t>ja siistimiseen. </a:t>
            </a:r>
          </a:p>
          <a:p>
            <a:r>
              <a:rPr lang="fi-FI" dirty="0"/>
              <a:t>• Ruoka syödään yhteisinä ruokahetkinä ja aikuinen toimii lapselle roolimallina. </a:t>
            </a:r>
            <a:r>
              <a:rPr lang="fi-FI" dirty="0" smtClean="0"/>
              <a:t> </a:t>
            </a:r>
            <a:endParaRPr lang="fi-FI" dirty="0"/>
          </a:p>
          <a:p>
            <a:r>
              <a:rPr lang="fi-FI" dirty="0"/>
              <a:t>• Lasta kiitetään ja kannustetaan. Myönteiset ja toivottavat asiat huomataan, vahingot </a:t>
            </a:r>
            <a:r>
              <a:rPr lang="fi-FI" dirty="0" smtClean="0"/>
              <a:t>korjataan </a:t>
            </a:r>
            <a:r>
              <a:rPr lang="fi-FI" dirty="0"/>
              <a:t>huomaamattomasti. </a:t>
            </a:r>
            <a:r>
              <a:rPr lang="fi-FI" dirty="0" smtClean="0"/>
              <a:t> </a:t>
            </a:r>
            <a:endParaRPr lang="fi-FI" dirty="0"/>
          </a:p>
          <a:p>
            <a:r>
              <a:rPr lang="fi-FI" dirty="0"/>
              <a:t>• D-vitamiinilisää suositellaan 2 viikon iästä 2 ikävuoteen saakka 10 </a:t>
            </a:r>
            <a:r>
              <a:rPr lang="fi-FI" dirty="0" err="1"/>
              <a:t>μg</a:t>
            </a:r>
            <a:r>
              <a:rPr lang="fi-FI" dirty="0"/>
              <a:t>, ja 2-18-vuotiaille 7,5 </a:t>
            </a:r>
            <a:r>
              <a:rPr lang="fi-FI" dirty="0" err="1"/>
              <a:t>μg</a:t>
            </a:r>
            <a:r>
              <a:rPr lang="fi-FI" dirty="0"/>
              <a:t> </a:t>
            </a:r>
            <a:r>
              <a:rPr lang="fi-FI" dirty="0" smtClean="0"/>
              <a:t>päivässä </a:t>
            </a:r>
            <a:r>
              <a:rPr lang="fi-FI" dirty="0"/>
              <a:t>ympäri vuoden. </a:t>
            </a:r>
          </a:p>
          <a:p>
            <a:endParaRPr lang="fi-FI" dirty="0"/>
          </a:p>
        </p:txBody>
      </p:sp>
    </p:spTree>
    <p:extLst>
      <p:ext uri="{BB962C8B-B14F-4D97-AF65-F5344CB8AC3E}">
        <p14:creationId xmlns:p14="http://schemas.microsoft.com/office/powerpoint/2010/main" val="1789561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622300" y="469900"/>
            <a:ext cx="9144000" cy="5632311"/>
          </a:xfrm>
          <a:prstGeom prst="rect">
            <a:avLst/>
          </a:prstGeom>
        </p:spPr>
        <p:txBody>
          <a:bodyPr wrap="square">
            <a:spAutoFit/>
          </a:bodyPr>
          <a:lstStyle/>
          <a:p>
            <a:r>
              <a:rPr lang="fi-FI" sz="3600" dirty="0">
                <a:solidFill>
                  <a:srgbClr val="000000"/>
                </a:solidFill>
                <a:latin typeface="Calibri" panose="020F0502020204030204" pitchFamily="34" charset="0"/>
              </a:rPr>
              <a:t>Perheen säännölliset ateriat yhdessä aikuisten kanssa luovat turvallisuutta ja rutiinia päivärytmiin. Samalla lapsi saa </a:t>
            </a:r>
            <a:r>
              <a:rPr lang="fi-FI" sz="3600" dirty="0" smtClean="0">
                <a:solidFill>
                  <a:srgbClr val="000000"/>
                </a:solidFill>
                <a:latin typeface="Calibri" panose="020F0502020204030204" pitchFamily="34" charset="0"/>
              </a:rPr>
              <a:t> </a:t>
            </a:r>
            <a:r>
              <a:rPr lang="fi-FI" sz="3600" dirty="0">
                <a:solidFill>
                  <a:srgbClr val="000000"/>
                </a:solidFill>
                <a:latin typeface="Calibri" panose="020F0502020204030204" pitchFamily="34" charset="0"/>
              </a:rPr>
              <a:t>mallia monipuolisesta ateriasta, joka on hyväksi sekä terveydelle että ruokatottumusten kehittymiselle. On </a:t>
            </a:r>
            <a:r>
              <a:rPr lang="fi-FI" sz="3600" dirty="0" smtClean="0">
                <a:solidFill>
                  <a:srgbClr val="000000"/>
                </a:solidFill>
                <a:latin typeface="Calibri" panose="020F0502020204030204" pitchFamily="34" charset="0"/>
              </a:rPr>
              <a:t>tärkeää </a:t>
            </a:r>
            <a:r>
              <a:rPr lang="fi-FI" sz="3600" dirty="0">
                <a:solidFill>
                  <a:srgbClr val="000000"/>
                </a:solidFill>
                <a:latin typeface="Calibri" panose="020F0502020204030204" pitchFamily="34" charset="0"/>
              </a:rPr>
              <a:t>opetella mahdollisimman pienestä pitäen terveelliseen ja monipuoliseen ruokavalioon, koska </a:t>
            </a:r>
            <a:r>
              <a:rPr lang="fi-FI" sz="3600" dirty="0" smtClean="0">
                <a:solidFill>
                  <a:srgbClr val="000000"/>
                </a:solidFill>
                <a:latin typeface="Calibri" panose="020F0502020204030204" pitchFamily="34" charset="0"/>
              </a:rPr>
              <a:t>lapsen </a:t>
            </a:r>
            <a:r>
              <a:rPr lang="fi-FI" sz="3600" dirty="0">
                <a:solidFill>
                  <a:srgbClr val="000000"/>
                </a:solidFill>
                <a:latin typeface="Calibri" panose="020F0502020204030204" pitchFamily="34" charset="0"/>
              </a:rPr>
              <a:t>makutottumuksia on vaikeaa muuttaa myöhemmällä iällä. </a:t>
            </a:r>
            <a:endParaRPr lang="fi-FI" sz="3600" dirty="0"/>
          </a:p>
        </p:txBody>
      </p:sp>
    </p:spTree>
    <p:extLst>
      <p:ext uri="{BB962C8B-B14F-4D97-AF65-F5344CB8AC3E}">
        <p14:creationId xmlns:p14="http://schemas.microsoft.com/office/powerpoint/2010/main" val="1504281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482600" y="482600"/>
            <a:ext cx="9347200" cy="4832092"/>
          </a:xfrm>
          <a:prstGeom prst="rect">
            <a:avLst/>
          </a:prstGeom>
        </p:spPr>
        <p:txBody>
          <a:bodyPr wrap="square">
            <a:spAutoFit/>
          </a:bodyPr>
          <a:lstStyle/>
          <a:p>
            <a:r>
              <a:rPr lang="fi-FI" sz="4400" dirty="0">
                <a:solidFill>
                  <a:srgbClr val="000000"/>
                </a:solidFill>
                <a:latin typeface="Calibri" panose="020F0502020204030204" pitchFamily="34" charset="0"/>
              </a:rPr>
              <a:t>Ensimmäisen ikävuoden jälkeen lapsi siirtyy syömään samaa monipuolista ruokaa muun perheen kanssa yhteisillä </a:t>
            </a:r>
            <a:r>
              <a:rPr lang="fi-FI" sz="4400" dirty="0" smtClean="0">
                <a:solidFill>
                  <a:srgbClr val="000000"/>
                </a:solidFill>
                <a:latin typeface="Calibri" panose="020F0502020204030204" pitchFamily="34" charset="0"/>
              </a:rPr>
              <a:t> </a:t>
            </a:r>
            <a:r>
              <a:rPr lang="fi-FI" sz="4400" dirty="0">
                <a:solidFill>
                  <a:srgbClr val="000000"/>
                </a:solidFill>
                <a:latin typeface="Calibri" panose="020F0502020204030204" pitchFamily="34" charset="0"/>
              </a:rPr>
              <a:t>säännöllisillä </a:t>
            </a:r>
            <a:r>
              <a:rPr lang="fi-FI" sz="4400" dirty="0" smtClean="0">
                <a:solidFill>
                  <a:srgbClr val="000000"/>
                </a:solidFill>
                <a:latin typeface="Calibri" panose="020F0502020204030204" pitchFamily="34" charset="0"/>
              </a:rPr>
              <a:t>aterioilla. </a:t>
            </a:r>
            <a:r>
              <a:rPr lang="fi-FI" sz="4400" dirty="0">
                <a:solidFill>
                  <a:srgbClr val="000000"/>
                </a:solidFill>
                <a:latin typeface="Calibri" panose="020F0502020204030204" pitchFamily="34" charset="0"/>
              </a:rPr>
              <a:t>Aikuisen ensisijainen tehtävä on huolehtia siitä että lapselle on tarjolla terveellistä </a:t>
            </a:r>
            <a:r>
              <a:rPr lang="fi-FI" sz="4400" dirty="0" smtClean="0">
                <a:solidFill>
                  <a:srgbClr val="000000"/>
                </a:solidFill>
                <a:latin typeface="Calibri" panose="020F0502020204030204" pitchFamily="34" charset="0"/>
              </a:rPr>
              <a:t>ruokaa </a:t>
            </a:r>
            <a:r>
              <a:rPr lang="fi-FI" sz="4400" dirty="0">
                <a:solidFill>
                  <a:srgbClr val="000000"/>
                </a:solidFill>
                <a:latin typeface="Calibri" panose="020F0502020204030204" pitchFamily="34" charset="0"/>
              </a:rPr>
              <a:t>ja huolehtia ruokarytmistä. </a:t>
            </a:r>
            <a:endParaRPr lang="fi-FI" sz="4400" dirty="0"/>
          </a:p>
        </p:txBody>
      </p:sp>
    </p:spTree>
    <p:extLst>
      <p:ext uri="{BB962C8B-B14F-4D97-AF65-F5344CB8AC3E}">
        <p14:creationId xmlns:p14="http://schemas.microsoft.com/office/powerpoint/2010/main" val="1267244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368300" y="355600"/>
            <a:ext cx="9194800" cy="5632311"/>
          </a:xfrm>
          <a:prstGeom prst="rect">
            <a:avLst/>
          </a:prstGeom>
        </p:spPr>
        <p:txBody>
          <a:bodyPr wrap="square">
            <a:spAutoFit/>
          </a:bodyPr>
          <a:lstStyle/>
          <a:p>
            <a:r>
              <a:rPr lang="fi-FI" sz="4000" dirty="0" err="1">
                <a:solidFill>
                  <a:srgbClr val="000000"/>
                </a:solidFill>
                <a:latin typeface="Calibri" panose="020F0502020204030204" pitchFamily="34" charset="0"/>
              </a:rPr>
              <a:t>Neofobia</a:t>
            </a:r>
            <a:r>
              <a:rPr lang="fi-FI" sz="4000" dirty="0">
                <a:solidFill>
                  <a:srgbClr val="000000"/>
                </a:solidFill>
                <a:latin typeface="Calibri" panose="020F0502020204030204" pitchFamily="34" charset="0"/>
              </a:rPr>
              <a:t> eli varautuneisuus uusia ruokia kohtaan on tyypillistä erityisesti noin 2-3-vuotiaale lapselle. Toisaalta </a:t>
            </a:r>
            <a:r>
              <a:rPr lang="fi-FI" sz="4000" dirty="0" smtClean="0">
                <a:solidFill>
                  <a:srgbClr val="000000"/>
                </a:solidFill>
                <a:latin typeface="Calibri" panose="020F0502020204030204" pitchFamily="34" charset="0"/>
              </a:rPr>
              <a:t>lapsi </a:t>
            </a:r>
            <a:r>
              <a:rPr lang="fi-FI" sz="4000" dirty="0">
                <a:solidFill>
                  <a:srgbClr val="000000"/>
                </a:solidFill>
                <a:latin typeface="Calibri" panose="020F0502020204030204" pitchFamily="34" charset="0"/>
              </a:rPr>
              <a:t>on kokeilunhaluinen ja tutustumista uusiin ruokiin voi vahvistaa lapsen ehdoilla. Aluksi uutta ruoka-ainetta </a:t>
            </a:r>
            <a:r>
              <a:rPr lang="fi-FI" sz="4000" dirty="0" smtClean="0">
                <a:solidFill>
                  <a:srgbClr val="000000"/>
                </a:solidFill>
                <a:latin typeface="Calibri" panose="020F0502020204030204" pitchFamily="34" charset="0"/>
              </a:rPr>
              <a:t>voidaan </a:t>
            </a:r>
            <a:r>
              <a:rPr lang="fi-FI" sz="4000" dirty="0">
                <a:solidFill>
                  <a:srgbClr val="000000"/>
                </a:solidFill>
                <a:latin typeface="Calibri" panose="020F0502020204030204" pitchFamily="34" charset="0"/>
              </a:rPr>
              <a:t>yhdessä tutkia, katsella, haistella ja tunnustella. Lapsi tarvitsee arviolta 10-15 maistamiskertaa tottuakseen </a:t>
            </a:r>
            <a:r>
              <a:rPr lang="fi-FI" sz="4000" dirty="0" smtClean="0">
                <a:solidFill>
                  <a:srgbClr val="000000"/>
                </a:solidFill>
                <a:latin typeface="Calibri" panose="020F0502020204030204" pitchFamily="34" charset="0"/>
              </a:rPr>
              <a:t>uusiin </a:t>
            </a:r>
            <a:r>
              <a:rPr lang="fi-FI" sz="4000" dirty="0">
                <a:solidFill>
                  <a:srgbClr val="000000"/>
                </a:solidFill>
                <a:latin typeface="Calibri" panose="020F0502020204030204" pitchFamily="34" charset="0"/>
              </a:rPr>
              <a:t>ruokiin ja makuihin. </a:t>
            </a:r>
            <a:endParaRPr lang="fi-FI" sz="4000" dirty="0"/>
          </a:p>
        </p:txBody>
      </p:sp>
    </p:spTree>
    <p:extLst>
      <p:ext uri="{BB962C8B-B14F-4D97-AF65-F5344CB8AC3E}">
        <p14:creationId xmlns:p14="http://schemas.microsoft.com/office/powerpoint/2010/main" val="3095516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304800" y="342900"/>
            <a:ext cx="9245600" cy="5632311"/>
          </a:xfrm>
          <a:prstGeom prst="rect">
            <a:avLst/>
          </a:prstGeom>
        </p:spPr>
        <p:txBody>
          <a:bodyPr wrap="square">
            <a:spAutoFit/>
          </a:bodyPr>
          <a:lstStyle/>
          <a:p>
            <a:r>
              <a:rPr lang="fi-FI" sz="3600" dirty="0">
                <a:solidFill>
                  <a:srgbClr val="000000"/>
                </a:solidFill>
                <a:latin typeface="Calibri" panose="020F0502020204030204" pitchFamily="34" charset="0"/>
              </a:rPr>
              <a:t>Lapsi hyväksyy uuden ruoan helpommin, jos se tarjotaan tutun ruoan kanssa ja jos hän näkee </a:t>
            </a:r>
            <a:r>
              <a:rPr lang="fi-FI" sz="3600" dirty="0" smtClean="0">
                <a:solidFill>
                  <a:srgbClr val="000000"/>
                </a:solidFill>
                <a:latin typeface="Calibri" panose="020F0502020204030204" pitchFamily="34" charset="0"/>
              </a:rPr>
              <a:t>aikuisen </a:t>
            </a:r>
            <a:r>
              <a:rPr lang="fi-FI" sz="3600" dirty="0">
                <a:solidFill>
                  <a:srgbClr val="000000"/>
                </a:solidFill>
                <a:latin typeface="Calibri" panose="020F0502020204030204" pitchFamily="34" charset="0"/>
              </a:rPr>
              <a:t>tai sisaruksen syövän samaa ruokaa. Maistamista kannustetaan ja kehutaan, ja sallitaan ruokaan </a:t>
            </a:r>
            <a:r>
              <a:rPr lang="fi-FI" sz="3600" dirty="0" smtClean="0">
                <a:solidFill>
                  <a:srgbClr val="000000"/>
                </a:solidFill>
                <a:latin typeface="Calibri" panose="020F0502020204030204" pitchFamily="34" charset="0"/>
              </a:rPr>
              <a:t>tutustuminen </a:t>
            </a:r>
            <a:r>
              <a:rPr lang="fi-FI" sz="3600" dirty="0">
                <a:solidFill>
                  <a:srgbClr val="000000"/>
                </a:solidFill>
                <a:latin typeface="Calibri" panose="020F0502020204030204" pitchFamily="34" charset="0"/>
              </a:rPr>
              <a:t>kaikilla aisteilla. Jos leikki-ikäinen saa valita vapaasti ruokansa, hän valitsee tuttuja ruokia, jolloin niistä </a:t>
            </a:r>
            <a:r>
              <a:rPr lang="fi-FI" sz="3600" dirty="0" smtClean="0">
                <a:solidFill>
                  <a:srgbClr val="000000"/>
                </a:solidFill>
                <a:latin typeface="Calibri" panose="020F0502020204030204" pitchFamily="34" charset="0"/>
              </a:rPr>
              <a:t>tulee </a:t>
            </a:r>
            <a:r>
              <a:rPr lang="fi-FI" sz="3600" dirty="0">
                <a:solidFill>
                  <a:srgbClr val="000000"/>
                </a:solidFill>
                <a:latin typeface="Calibri" panose="020F0502020204030204" pitchFamily="34" charset="0"/>
              </a:rPr>
              <a:t>lempiruokia ja ruokavalio helposti yksipuolistuu. Monipuolinen tarjonta on tärkeää, vaikka lapsi ei vielä kaikkea </a:t>
            </a:r>
            <a:r>
              <a:rPr lang="fi-FI" sz="3600" dirty="0" smtClean="0">
                <a:solidFill>
                  <a:srgbClr val="000000"/>
                </a:solidFill>
                <a:latin typeface="Calibri" panose="020F0502020204030204" pitchFamily="34" charset="0"/>
              </a:rPr>
              <a:t>söisikään</a:t>
            </a:r>
            <a:r>
              <a:rPr lang="fi-FI" sz="3600" dirty="0">
                <a:solidFill>
                  <a:srgbClr val="000000"/>
                </a:solidFill>
                <a:latin typeface="Calibri" panose="020F0502020204030204" pitchFamily="34" charset="0"/>
              </a:rPr>
              <a:t>. </a:t>
            </a:r>
            <a:endParaRPr lang="fi-FI" sz="3600" dirty="0"/>
          </a:p>
        </p:txBody>
      </p:sp>
    </p:spTree>
    <p:extLst>
      <p:ext uri="{BB962C8B-B14F-4D97-AF65-F5344CB8AC3E}">
        <p14:creationId xmlns:p14="http://schemas.microsoft.com/office/powerpoint/2010/main" val="448895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Lapsi taitojen oppijana </a:t>
            </a:r>
          </a:p>
        </p:txBody>
      </p:sp>
      <p:sp>
        <p:nvSpPr>
          <p:cNvPr id="3" name="Sisällön paikkamerkki 2"/>
          <p:cNvSpPr>
            <a:spLocks noGrp="1"/>
          </p:cNvSpPr>
          <p:nvPr>
            <p:ph idx="1"/>
          </p:nvPr>
        </p:nvSpPr>
        <p:spPr>
          <a:xfrm>
            <a:off x="461434" y="2147889"/>
            <a:ext cx="8596668" cy="3880773"/>
          </a:xfrm>
        </p:spPr>
        <p:txBody>
          <a:bodyPr>
            <a:normAutofit/>
          </a:bodyPr>
          <a:lstStyle/>
          <a:p>
            <a:r>
              <a:rPr lang="fi-FI" sz="2800" dirty="0"/>
              <a:t>Lapsen ruokatottumukset kehittyvät vähitellen. Lapsen ruokahalu vaihtelee päivittäin ja kausittain. </a:t>
            </a:r>
            <a:r>
              <a:rPr lang="fi-FI" sz="2800" dirty="0" smtClean="0"/>
              <a:t>Energiantarpeeseen </a:t>
            </a:r>
            <a:r>
              <a:rPr lang="fi-FI" sz="2800" dirty="0"/>
              <a:t>ja ruokahaluun vaikuttavat mm. kasvunopeus, ulkoilu, päivärytmin vaihdokset, unen määrä ja </a:t>
            </a:r>
            <a:r>
              <a:rPr lang="fi-FI" sz="2800" dirty="0" smtClean="0"/>
              <a:t>terveydentila</a:t>
            </a:r>
            <a:r>
              <a:rPr lang="fi-FI" sz="2800" dirty="0"/>
              <a:t>. </a:t>
            </a:r>
            <a:r>
              <a:rPr lang="fi-FI" sz="2800" dirty="0" err="1"/>
              <a:t>Samanikäisten</a:t>
            </a:r>
            <a:r>
              <a:rPr lang="fi-FI" sz="2800" dirty="0"/>
              <a:t> lasten keskinäiset erot ovat huomattavia ja lasten vertailua tulisikin välttää, </a:t>
            </a:r>
            <a:r>
              <a:rPr lang="fi-FI" sz="2800" dirty="0" smtClean="0"/>
              <a:t>erityisesti </a:t>
            </a:r>
            <a:r>
              <a:rPr lang="fi-FI" sz="2800" dirty="0"/>
              <a:t>lasten itsensä kuullen. </a:t>
            </a:r>
          </a:p>
        </p:txBody>
      </p:sp>
    </p:spTree>
    <p:extLst>
      <p:ext uri="{BB962C8B-B14F-4D97-AF65-F5344CB8AC3E}">
        <p14:creationId xmlns:p14="http://schemas.microsoft.com/office/powerpoint/2010/main" val="1352382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393700" y="393700"/>
            <a:ext cx="9220200" cy="6186309"/>
          </a:xfrm>
          <a:prstGeom prst="rect">
            <a:avLst/>
          </a:prstGeom>
        </p:spPr>
        <p:txBody>
          <a:bodyPr wrap="square">
            <a:spAutoFit/>
          </a:bodyPr>
          <a:lstStyle/>
          <a:p>
            <a:r>
              <a:rPr lang="fi-FI" sz="3600" dirty="0" smtClean="0">
                <a:solidFill>
                  <a:srgbClr val="000000"/>
                </a:solidFill>
                <a:latin typeface="Calibri" panose="020F0502020204030204" pitchFamily="34" charset="0"/>
              </a:rPr>
              <a:t>Kaiken ruokailun perustana ovat säännölliset ruokailuajat. Epäsäännöllinen ruokailurytmi tai aterioiden korvaaminen juomilla häiritsevät helposti lapsen herkkää ruokahalun säätelyä ja altistavat syömispulmille. Terve lapsi ei kärsi, vaikka hän välillä syö vähemmän. Jos ruoka ei maistu lounaalla, se ehkä maistuu päivällisellä tai seuraavana päivänä. Vanhempien ei tulisi häiritä lasten luontaista kylläisyyden säätelyä esimerkiksi tuputtamalla</a:t>
            </a:r>
          </a:p>
          <a:p>
            <a:r>
              <a:rPr lang="fi-FI" sz="3600" dirty="0" smtClean="0">
                <a:solidFill>
                  <a:srgbClr val="000000"/>
                </a:solidFill>
                <a:latin typeface="Calibri" panose="020F0502020204030204" pitchFamily="34" charset="0"/>
              </a:rPr>
              <a:t>ruokaa tai vaatimalla syömään lautasen tyhjäksi. </a:t>
            </a:r>
            <a:endParaRPr lang="fi-FI" sz="36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591323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p:cNvPicPr>
            <a:picLocks noChangeAspect="1"/>
          </p:cNvPicPr>
          <p:nvPr/>
        </p:nvPicPr>
        <p:blipFill>
          <a:blip r:embed="rId2"/>
          <a:stretch>
            <a:fillRect/>
          </a:stretch>
        </p:blipFill>
        <p:spPr>
          <a:xfrm>
            <a:off x="609600" y="258644"/>
            <a:ext cx="9207500" cy="6319955"/>
          </a:xfrm>
          <a:prstGeom prst="rect">
            <a:avLst/>
          </a:prstGeom>
        </p:spPr>
      </p:pic>
    </p:spTree>
    <p:extLst>
      <p:ext uri="{BB962C8B-B14F-4D97-AF65-F5344CB8AC3E}">
        <p14:creationId xmlns:p14="http://schemas.microsoft.com/office/powerpoint/2010/main" val="2399257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b="1" dirty="0"/>
              <a:t>Suositukset päivähoito- ja kouluruokailuun </a:t>
            </a:r>
            <a:endParaRPr lang="fi-FI" dirty="0"/>
          </a:p>
        </p:txBody>
      </p:sp>
      <p:sp>
        <p:nvSpPr>
          <p:cNvPr id="3" name="Sisällön paikkamerkki 2"/>
          <p:cNvSpPr>
            <a:spLocks noGrp="1"/>
          </p:cNvSpPr>
          <p:nvPr>
            <p:ph idx="1"/>
          </p:nvPr>
        </p:nvSpPr>
        <p:spPr/>
        <p:txBody>
          <a:bodyPr/>
          <a:lstStyle/>
          <a:p>
            <a:endParaRPr lang="fi-FI" dirty="0"/>
          </a:p>
          <a:p>
            <a:r>
              <a:rPr lang="fi-FI" sz="3200" dirty="0"/>
              <a:t>Päivähoitoruokailussa tavoitteena on, että ruoan laatu täyttää yleiset terveydelliset ja ravitsemukselliset </a:t>
            </a:r>
            <a:r>
              <a:rPr lang="fi-FI" sz="3200" dirty="0" smtClean="0"/>
              <a:t>vaatimukset </a:t>
            </a:r>
            <a:r>
              <a:rPr lang="fi-FI" sz="3200" dirty="0"/>
              <a:t>sekä sitä tarjotaan riittävästi ja riittävän usein hoitopäivän pituudesta riippuen </a:t>
            </a:r>
          </a:p>
          <a:p>
            <a:endParaRPr lang="fi-FI" dirty="0"/>
          </a:p>
        </p:txBody>
      </p:sp>
    </p:spTree>
    <p:extLst>
      <p:ext uri="{BB962C8B-B14F-4D97-AF65-F5344CB8AC3E}">
        <p14:creationId xmlns:p14="http://schemas.microsoft.com/office/powerpoint/2010/main" val="2975337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381000" y="254000"/>
            <a:ext cx="8763000" cy="5262979"/>
          </a:xfrm>
          <a:prstGeom prst="rect">
            <a:avLst/>
          </a:prstGeom>
        </p:spPr>
        <p:txBody>
          <a:bodyPr wrap="square">
            <a:spAutoFit/>
          </a:bodyPr>
          <a:lstStyle/>
          <a:p>
            <a:pPr marL="285750" indent="-285750">
              <a:buFont typeface="Arial" panose="020B0604020202020204" pitchFamily="34" charset="0"/>
              <a:buChar char="•"/>
            </a:pPr>
            <a:r>
              <a:rPr lang="fi-FI" sz="2400" dirty="0"/>
              <a:t>Ruokapalvelu tuotetaan tämän lapsiperheille tarkoitetun ja erillisen päiväkoti- ja kouluruokailusuosituksen pohjalta. Ruokapalveluja varten on kehitetty ruoan ateriakohtaiset ravitsemuskriteerit </a:t>
            </a:r>
          </a:p>
          <a:p>
            <a:pPr marL="285750" indent="-285750">
              <a:buFont typeface="Arial" panose="020B0604020202020204" pitchFamily="34" charset="0"/>
              <a:buChar char="•"/>
            </a:pPr>
            <a:r>
              <a:rPr lang="fi-FI" sz="2400" dirty="0"/>
              <a:t>Alle 1-vuotiaden ruoissa ei käytetä lainkaan suolaa eikä suolaa sisältäviä </a:t>
            </a:r>
            <a:r>
              <a:rPr lang="fi-FI" sz="2400" dirty="0" smtClean="0"/>
              <a:t>elintarvikkeita</a:t>
            </a:r>
          </a:p>
          <a:p>
            <a:pPr marL="285750" indent="-285750">
              <a:buFont typeface="Arial" panose="020B0604020202020204" pitchFamily="34" charset="0"/>
              <a:buChar char="•"/>
            </a:pPr>
            <a:r>
              <a:rPr lang="fi-FI" sz="2400" dirty="0" smtClean="0"/>
              <a:t>Päivähoitoruokailussa samassa </a:t>
            </a:r>
            <a:r>
              <a:rPr lang="fi-FI" sz="2400" dirty="0"/>
              <a:t>ryhmässä voi olla alle ja yli 2-vuotiaita lapsia, joten päiväkoti-ikäisillä pyritään mahdollisimman niukkaan </a:t>
            </a:r>
            <a:r>
              <a:rPr lang="fi-FI" sz="2400" dirty="0" smtClean="0"/>
              <a:t>suolansaantiin </a:t>
            </a:r>
          </a:p>
          <a:p>
            <a:pPr marL="285750" indent="-285750">
              <a:buFont typeface="Arial" panose="020B0604020202020204" pitchFamily="34" charset="0"/>
              <a:buChar char="•"/>
            </a:pPr>
            <a:r>
              <a:rPr lang="fi-FI" sz="2400" dirty="0" smtClean="0"/>
              <a:t>Pienimmille </a:t>
            </a:r>
            <a:r>
              <a:rPr lang="fi-FI" sz="2400" dirty="0"/>
              <a:t>voidaan tarjota leivän tilalla välipalalla puuroa tai </a:t>
            </a:r>
            <a:r>
              <a:rPr lang="fi-FI" sz="2400" dirty="0" smtClean="0"/>
              <a:t>muuta </a:t>
            </a:r>
            <a:r>
              <a:rPr lang="fi-FI" sz="2400" dirty="0"/>
              <a:t>lusikoitavaa. Lusikoitavan vaihtoehto vähentää suolan saantia verrattuna leipään ja </a:t>
            </a:r>
            <a:r>
              <a:rPr lang="fi-FI" sz="2400" dirty="0" smtClean="0"/>
              <a:t>leikkeleisiin </a:t>
            </a:r>
          </a:p>
          <a:p>
            <a:pPr marL="285750" indent="-285750">
              <a:buFont typeface="Arial" panose="020B0604020202020204" pitchFamily="34" charset="0"/>
              <a:buChar char="•"/>
            </a:pPr>
            <a:r>
              <a:rPr lang="fi-FI" sz="2400" dirty="0" smtClean="0"/>
              <a:t>Pieni </a:t>
            </a:r>
            <a:r>
              <a:rPr lang="fi-FI" sz="2400" dirty="0"/>
              <a:t>määrä </a:t>
            </a:r>
            <a:r>
              <a:rPr lang="fi-FI" sz="2400" dirty="0" smtClean="0"/>
              <a:t>lisättyä </a:t>
            </a:r>
            <a:r>
              <a:rPr lang="fi-FI" sz="2400" dirty="0"/>
              <a:t>sokeria on joskus paikallaan esim. puolukka- tai </a:t>
            </a:r>
            <a:r>
              <a:rPr lang="fi-FI" sz="2400" dirty="0" smtClean="0"/>
              <a:t>herukkamarjapuurossa</a:t>
            </a:r>
            <a:endParaRPr lang="fi-FI" sz="2400" dirty="0"/>
          </a:p>
        </p:txBody>
      </p:sp>
    </p:spTree>
    <p:extLst>
      <p:ext uri="{BB962C8B-B14F-4D97-AF65-F5344CB8AC3E}">
        <p14:creationId xmlns:p14="http://schemas.microsoft.com/office/powerpoint/2010/main" val="151931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i="1" dirty="0"/>
              <a:t>Ruokailu päivähoidossa </a:t>
            </a:r>
            <a:endParaRPr lang="fi-FI" dirty="0"/>
          </a:p>
        </p:txBody>
      </p:sp>
      <p:sp>
        <p:nvSpPr>
          <p:cNvPr id="3" name="Sisällön paikkamerkki 2"/>
          <p:cNvSpPr>
            <a:spLocks noGrp="1"/>
          </p:cNvSpPr>
          <p:nvPr>
            <p:ph idx="1"/>
          </p:nvPr>
        </p:nvSpPr>
        <p:spPr/>
        <p:txBody>
          <a:bodyPr/>
          <a:lstStyle/>
          <a:p>
            <a:r>
              <a:rPr lang="fi-FI" sz="2800" dirty="0"/>
              <a:t>Päivähoidossa tarjotaan aamupala, lounas ja välipala sekä vuoropäivähoidossa lisäksi päivällinen ja </a:t>
            </a:r>
            <a:r>
              <a:rPr lang="fi-FI" sz="2800" dirty="0" smtClean="0"/>
              <a:t>iltapala</a:t>
            </a:r>
          </a:p>
          <a:p>
            <a:r>
              <a:rPr lang="fi-FI" sz="2800" dirty="0" smtClean="0"/>
              <a:t>Kokopäivähoidon </a:t>
            </a:r>
            <a:r>
              <a:rPr lang="fi-FI" sz="2800" dirty="0"/>
              <a:t>ateriat kattavat noin kaksi kolmasosaa ja osapäivähoidon yhden kolmasosan lapsen päivittäisestä </a:t>
            </a:r>
            <a:r>
              <a:rPr lang="fi-FI" sz="2800" dirty="0" smtClean="0"/>
              <a:t>energiantarpeesta</a:t>
            </a:r>
            <a:endParaRPr lang="fi-FI" sz="2800" dirty="0"/>
          </a:p>
          <a:p>
            <a:r>
              <a:rPr lang="fi-FI" dirty="0" smtClean="0"/>
              <a:t> </a:t>
            </a:r>
            <a:endParaRPr lang="fi-FI" dirty="0"/>
          </a:p>
        </p:txBody>
      </p:sp>
    </p:spTree>
    <p:extLst>
      <p:ext uri="{BB962C8B-B14F-4D97-AF65-F5344CB8AC3E}">
        <p14:creationId xmlns:p14="http://schemas.microsoft.com/office/powerpoint/2010/main" val="1168604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i="1" dirty="0"/>
              <a:t>Yhteisöllistä ravitsemuskasvatusta </a:t>
            </a:r>
            <a:endParaRPr lang="fi-FI" dirty="0"/>
          </a:p>
        </p:txBody>
      </p:sp>
      <p:sp>
        <p:nvSpPr>
          <p:cNvPr id="3" name="Sisällön paikkamerkki 2"/>
          <p:cNvSpPr>
            <a:spLocks noGrp="1"/>
          </p:cNvSpPr>
          <p:nvPr>
            <p:ph idx="1"/>
          </p:nvPr>
        </p:nvSpPr>
        <p:spPr/>
        <p:txBody>
          <a:bodyPr>
            <a:normAutofit lnSpcReduction="10000"/>
          </a:bodyPr>
          <a:lstStyle/>
          <a:p>
            <a:r>
              <a:rPr lang="fi-FI" dirty="0"/>
              <a:t>Jokainen ruokailutilanne on kasvatustilanne, jossa lapset tutustuvat uusiin ruoka-aineisiin, oppivat makuja ja </a:t>
            </a:r>
            <a:r>
              <a:rPr lang="fi-FI" dirty="0" smtClean="0"/>
              <a:t>rakenteita</a:t>
            </a:r>
            <a:r>
              <a:rPr lang="fi-FI" dirty="0"/>
              <a:t>, syömisen perustaitoja sekä yhdessä oloa ja </a:t>
            </a:r>
            <a:r>
              <a:rPr lang="fi-FI" dirty="0" smtClean="0"/>
              <a:t>ruokapuhetta</a:t>
            </a:r>
          </a:p>
          <a:p>
            <a:r>
              <a:rPr lang="fi-FI" dirty="0" smtClean="0"/>
              <a:t>Koko </a:t>
            </a:r>
            <a:r>
              <a:rPr lang="fi-FI" dirty="0"/>
              <a:t>kasvatusyhteisöllä tulisi olla yhteisesti </a:t>
            </a:r>
            <a:r>
              <a:rPr lang="fi-FI" dirty="0" smtClean="0"/>
              <a:t>määritellyt </a:t>
            </a:r>
            <a:r>
              <a:rPr lang="fi-FI" dirty="0"/>
              <a:t>ruokakasvatuksen tavoitteet ja linjaukset käytännön </a:t>
            </a:r>
            <a:r>
              <a:rPr lang="fi-FI" dirty="0" smtClean="0"/>
              <a:t>toteuttamisesta</a:t>
            </a:r>
          </a:p>
          <a:p>
            <a:r>
              <a:rPr lang="fi-FI" dirty="0" smtClean="0"/>
              <a:t>Kasvatuskumppanuus </a:t>
            </a:r>
            <a:r>
              <a:rPr lang="fi-FI" dirty="0"/>
              <a:t>lasten </a:t>
            </a:r>
            <a:r>
              <a:rPr lang="fi-FI" dirty="0" smtClean="0"/>
              <a:t>ruokakasvatuksessa </a:t>
            </a:r>
            <a:r>
              <a:rPr lang="fi-FI" dirty="0"/>
              <a:t>ja päivittäisen ruokailun toteuttamisessa kodin, kasvatus- ja ruokapalveluhenkilöstön välillä on </a:t>
            </a:r>
            <a:r>
              <a:rPr lang="fi-FI" dirty="0" smtClean="0"/>
              <a:t>tärkeää</a:t>
            </a:r>
          </a:p>
          <a:p>
            <a:r>
              <a:rPr lang="fi-FI" dirty="0" smtClean="0"/>
              <a:t>Lasten </a:t>
            </a:r>
            <a:r>
              <a:rPr lang="fi-FI" dirty="0"/>
              <a:t>ruokailussa kunnioitetaan ihan pientenkin lasten itsemääräämisoikeutta ja järjestetään riittävästi </a:t>
            </a:r>
            <a:r>
              <a:rPr lang="fi-FI" dirty="0" smtClean="0"/>
              <a:t>aikaa </a:t>
            </a:r>
            <a:r>
              <a:rPr lang="fi-FI" dirty="0"/>
              <a:t>ja voimavaroja </a:t>
            </a:r>
            <a:r>
              <a:rPr lang="fi-FI" dirty="0" smtClean="0"/>
              <a:t>ruokailutilanteeseen</a:t>
            </a:r>
          </a:p>
          <a:p>
            <a:r>
              <a:rPr lang="fi-FI" dirty="0" smtClean="0"/>
              <a:t>Ruokailulla </a:t>
            </a:r>
            <a:r>
              <a:rPr lang="fi-FI" dirty="0"/>
              <a:t>on siten vahva sosiaalinen merkitys ja se toimii yhtenä </a:t>
            </a:r>
            <a:r>
              <a:rPr lang="fi-FI" dirty="0" smtClean="0"/>
              <a:t>tärkeimpänä </a:t>
            </a:r>
            <a:r>
              <a:rPr lang="fi-FI" dirty="0"/>
              <a:t>tapakasvatuksen </a:t>
            </a:r>
            <a:r>
              <a:rPr lang="fi-FI" dirty="0" smtClean="0"/>
              <a:t>muotona </a:t>
            </a:r>
            <a:endParaRPr lang="fi-FI" dirty="0"/>
          </a:p>
        </p:txBody>
      </p:sp>
    </p:spTree>
    <p:extLst>
      <p:ext uri="{BB962C8B-B14F-4D97-AF65-F5344CB8AC3E}">
        <p14:creationId xmlns:p14="http://schemas.microsoft.com/office/powerpoint/2010/main" val="3122858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406400" y="198041"/>
            <a:ext cx="9080500" cy="5693866"/>
          </a:xfrm>
          <a:prstGeom prst="rect">
            <a:avLst/>
          </a:prstGeom>
        </p:spPr>
        <p:txBody>
          <a:bodyPr wrap="square">
            <a:spAutoFit/>
          </a:bodyPr>
          <a:lstStyle/>
          <a:p>
            <a:pPr marL="457200" indent="-457200">
              <a:buFont typeface="Arial" panose="020B0604020202020204" pitchFamily="34" charset="0"/>
              <a:buChar char="•"/>
            </a:pPr>
            <a:r>
              <a:rPr lang="fi-FI" sz="2800" dirty="0">
                <a:solidFill>
                  <a:srgbClr val="000000"/>
                </a:solidFill>
                <a:latin typeface="Calibri" panose="020F0502020204030204" pitchFamily="34" charset="0"/>
              </a:rPr>
              <a:t>Lapsilähtöinen ruokalista on ruokailun toteuttamisen perusta. Lapset </a:t>
            </a:r>
            <a:r>
              <a:rPr lang="fi-FI" sz="2800" dirty="0" smtClean="0">
                <a:solidFill>
                  <a:srgbClr val="000000"/>
                </a:solidFill>
                <a:latin typeface="Calibri" panose="020F0502020204030204" pitchFamily="34" charset="0"/>
              </a:rPr>
              <a:t>syövät </a:t>
            </a:r>
            <a:r>
              <a:rPr lang="fi-FI" sz="2800" dirty="0">
                <a:solidFill>
                  <a:srgbClr val="000000"/>
                </a:solidFill>
                <a:latin typeface="Calibri" panose="020F0502020204030204" pitchFamily="34" charset="0"/>
              </a:rPr>
              <a:t>ruokaa oman tarpeensa mukaisesti eikä ruokaa ”</a:t>
            </a:r>
            <a:r>
              <a:rPr lang="fi-FI" sz="2800" dirty="0" smtClean="0">
                <a:solidFill>
                  <a:srgbClr val="000000"/>
                </a:solidFill>
                <a:latin typeface="Calibri" panose="020F0502020204030204" pitchFamily="34" charset="0"/>
              </a:rPr>
              <a:t>tuputeta”</a:t>
            </a:r>
          </a:p>
          <a:p>
            <a:pPr marL="457200" indent="-457200">
              <a:buFont typeface="Arial" panose="020B0604020202020204" pitchFamily="34" charset="0"/>
              <a:buChar char="•"/>
            </a:pPr>
            <a:r>
              <a:rPr lang="fi-FI" sz="2800" dirty="0" smtClean="0">
                <a:solidFill>
                  <a:srgbClr val="000000"/>
                </a:solidFill>
                <a:latin typeface="Calibri" panose="020F0502020204030204" pitchFamily="34" charset="0"/>
              </a:rPr>
              <a:t>Leipä </a:t>
            </a:r>
            <a:r>
              <a:rPr lang="fi-FI" sz="2800" dirty="0">
                <a:solidFill>
                  <a:srgbClr val="000000"/>
                </a:solidFill>
                <a:latin typeface="Calibri" panose="020F0502020204030204" pitchFamily="34" charset="0"/>
              </a:rPr>
              <a:t>ja maito tai piimä ruokajuomana ovat </a:t>
            </a:r>
            <a:r>
              <a:rPr lang="fi-FI" sz="2800" dirty="0" smtClean="0">
                <a:solidFill>
                  <a:srgbClr val="000000"/>
                </a:solidFill>
                <a:latin typeface="Calibri" panose="020F0502020204030204" pitchFamily="34" charset="0"/>
              </a:rPr>
              <a:t>aterian </a:t>
            </a:r>
            <a:r>
              <a:rPr lang="fi-FI" sz="2800" dirty="0">
                <a:solidFill>
                  <a:srgbClr val="000000"/>
                </a:solidFill>
                <a:latin typeface="Calibri" panose="020F0502020204030204" pitchFamily="34" charset="0"/>
              </a:rPr>
              <a:t>osia eikä niitä käytetä palkintona muun ruoan </a:t>
            </a:r>
            <a:r>
              <a:rPr lang="fi-FI" sz="2800" dirty="0" smtClean="0">
                <a:solidFill>
                  <a:srgbClr val="000000"/>
                </a:solidFill>
                <a:latin typeface="Calibri" panose="020F0502020204030204" pitchFamily="34" charset="0"/>
              </a:rPr>
              <a:t>syömisestä</a:t>
            </a:r>
          </a:p>
          <a:p>
            <a:pPr marL="457200" indent="-457200">
              <a:buFont typeface="Arial" panose="020B0604020202020204" pitchFamily="34" charset="0"/>
              <a:buChar char="•"/>
            </a:pPr>
            <a:r>
              <a:rPr lang="fi-FI" sz="2800" dirty="0" smtClean="0">
                <a:solidFill>
                  <a:srgbClr val="000000"/>
                </a:solidFill>
                <a:latin typeface="Calibri" panose="020F0502020204030204" pitchFamily="34" charset="0"/>
              </a:rPr>
              <a:t>Lapsiryhmän </a:t>
            </a:r>
            <a:r>
              <a:rPr lang="fi-FI" sz="2800" dirty="0">
                <a:solidFill>
                  <a:srgbClr val="000000"/>
                </a:solidFill>
                <a:latin typeface="Calibri" panose="020F0502020204030204" pitchFamily="34" charset="0"/>
              </a:rPr>
              <a:t>iän mukaisesti kuvattu lautasmalli </a:t>
            </a:r>
            <a:r>
              <a:rPr lang="fi-FI" sz="2800" dirty="0" smtClean="0">
                <a:solidFill>
                  <a:srgbClr val="000000"/>
                </a:solidFill>
                <a:latin typeface="Calibri" panose="020F0502020204030204" pitchFamily="34" charset="0"/>
              </a:rPr>
              <a:t>toimii </a:t>
            </a:r>
            <a:r>
              <a:rPr lang="fi-FI" sz="2800" dirty="0">
                <a:solidFill>
                  <a:srgbClr val="000000"/>
                </a:solidFill>
                <a:latin typeface="Calibri" panose="020F0502020204030204" pitchFamily="34" charset="0"/>
              </a:rPr>
              <a:t>apuna aterioiden </a:t>
            </a:r>
            <a:r>
              <a:rPr lang="fi-FI" sz="2800" dirty="0" smtClean="0">
                <a:solidFill>
                  <a:srgbClr val="000000"/>
                </a:solidFill>
                <a:latin typeface="Calibri" panose="020F0502020204030204" pitchFamily="34" charset="0"/>
              </a:rPr>
              <a:t>koostamisessa</a:t>
            </a:r>
          </a:p>
          <a:p>
            <a:pPr marL="457200" indent="-457200">
              <a:buFont typeface="Arial" panose="020B0604020202020204" pitchFamily="34" charset="0"/>
              <a:buChar char="•"/>
            </a:pPr>
            <a:r>
              <a:rPr lang="fi-FI" sz="2800" dirty="0" smtClean="0">
                <a:solidFill>
                  <a:srgbClr val="000000"/>
                </a:solidFill>
                <a:latin typeface="Calibri" panose="020F0502020204030204" pitchFamily="34" charset="0"/>
              </a:rPr>
              <a:t>Parhaimmillaan </a:t>
            </a:r>
            <a:r>
              <a:rPr lang="fi-FI" sz="2800" dirty="0">
                <a:solidFill>
                  <a:srgbClr val="000000"/>
                </a:solidFill>
                <a:latin typeface="Calibri" panose="020F0502020204030204" pitchFamily="34" charset="0"/>
              </a:rPr>
              <a:t>ruokailutilanne on </a:t>
            </a:r>
            <a:r>
              <a:rPr lang="fi-FI" sz="2800" dirty="0" smtClean="0">
                <a:solidFill>
                  <a:srgbClr val="000000"/>
                </a:solidFill>
                <a:latin typeface="Calibri" panose="020F0502020204030204" pitchFamily="34" charset="0"/>
              </a:rPr>
              <a:t>virkistyshetki</a:t>
            </a:r>
            <a:r>
              <a:rPr lang="fi-FI" sz="2800" dirty="0">
                <a:solidFill>
                  <a:srgbClr val="000000"/>
                </a:solidFill>
                <a:latin typeface="Calibri" panose="020F0502020204030204" pitchFamily="34" charset="0"/>
              </a:rPr>
              <a:t>, jolloin lapsi voi rauhassa ruokailla, tottua uusiin makuihin ja saada makuelämyksiä yhdessä muiden </a:t>
            </a:r>
            <a:r>
              <a:rPr lang="fi-FI" sz="2800" dirty="0" smtClean="0">
                <a:solidFill>
                  <a:srgbClr val="000000"/>
                </a:solidFill>
                <a:latin typeface="Calibri" panose="020F0502020204030204" pitchFamily="34" charset="0"/>
              </a:rPr>
              <a:t>lasten </a:t>
            </a:r>
            <a:r>
              <a:rPr lang="fi-FI" sz="2800" dirty="0">
                <a:solidFill>
                  <a:srgbClr val="000000"/>
                </a:solidFill>
                <a:latin typeface="Calibri" panose="020F0502020204030204" pitchFamily="34" charset="0"/>
              </a:rPr>
              <a:t>ja aikuisten </a:t>
            </a:r>
            <a:r>
              <a:rPr lang="fi-FI" sz="2800" dirty="0" smtClean="0">
                <a:solidFill>
                  <a:srgbClr val="000000"/>
                </a:solidFill>
                <a:latin typeface="Calibri" panose="020F0502020204030204" pitchFamily="34" charset="0"/>
              </a:rPr>
              <a:t>kanssa</a:t>
            </a:r>
          </a:p>
          <a:p>
            <a:pPr marL="457200" indent="-457200">
              <a:buFont typeface="Arial" panose="020B0604020202020204" pitchFamily="34" charset="0"/>
              <a:buChar char="•"/>
            </a:pPr>
            <a:r>
              <a:rPr lang="fi-FI" sz="2800" smtClean="0">
                <a:solidFill>
                  <a:srgbClr val="000000"/>
                </a:solidFill>
                <a:latin typeface="Calibri" panose="020F0502020204030204" pitchFamily="34" charset="0"/>
              </a:rPr>
              <a:t>Kaikki </a:t>
            </a:r>
            <a:r>
              <a:rPr lang="fi-FI" sz="2800" dirty="0">
                <a:solidFill>
                  <a:srgbClr val="000000"/>
                </a:solidFill>
                <a:latin typeface="Calibri" panose="020F0502020204030204" pitchFamily="34" charset="0"/>
              </a:rPr>
              <a:t>päiväkodeissa ja kouluissa työskentelevät aikuiset toimivat omalla esimerkillään </a:t>
            </a:r>
            <a:r>
              <a:rPr lang="fi-FI" sz="2800" dirty="0" smtClean="0">
                <a:solidFill>
                  <a:srgbClr val="000000"/>
                </a:solidFill>
                <a:latin typeface="Calibri" panose="020F0502020204030204" pitchFamily="34" charset="0"/>
              </a:rPr>
              <a:t>mallina </a:t>
            </a:r>
            <a:r>
              <a:rPr lang="fi-FI" sz="2800">
                <a:solidFill>
                  <a:srgbClr val="000000"/>
                </a:solidFill>
                <a:latin typeface="Calibri" panose="020F0502020204030204" pitchFamily="34" charset="0"/>
              </a:rPr>
              <a:t>lapsille</a:t>
            </a:r>
            <a:r>
              <a:rPr lang="fi-FI" sz="2800" smtClean="0">
                <a:solidFill>
                  <a:srgbClr val="000000"/>
                </a:solidFill>
                <a:latin typeface="Calibri" panose="020F0502020204030204" pitchFamily="34" charset="0"/>
              </a:rPr>
              <a:t>.</a:t>
            </a:r>
            <a:endParaRPr lang="fi-FI" sz="2800" dirty="0"/>
          </a:p>
        </p:txBody>
      </p:sp>
    </p:spTree>
    <p:extLst>
      <p:ext uri="{BB962C8B-B14F-4D97-AF65-F5344CB8AC3E}">
        <p14:creationId xmlns:p14="http://schemas.microsoft.com/office/powerpoint/2010/main" val="2930330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Leikki-ikäiselle leipää</a:t>
            </a:r>
            <a:endParaRPr lang="fi-FI" dirty="0"/>
          </a:p>
        </p:txBody>
      </p:sp>
      <p:sp>
        <p:nvSpPr>
          <p:cNvPr id="3" name="Sisällön paikkamerkki 2"/>
          <p:cNvSpPr>
            <a:spLocks noGrp="1"/>
          </p:cNvSpPr>
          <p:nvPr>
            <p:ph idx="1"/>
          </p:nvPr>
        </p:nvSpPr>
        <p:spPr>
          <a:xfrm>
            <a:off x="677334" y="1409701"/>
            <a:ext cx="8596668" cy="4631662"/>
          </a:xfrm>
        </p:spPr>
        <p:txBody>
          <a:bodyPr/>
          <a:lstStyle/>
          <a:p>
            <a:pPr>
              <a:lnSpc>
                <a:spcPct val="90000"/>
              </a:lnSpc>
            </a:pPr>
            <a:r>
              <a:rPr lang="fi-FI" altLang="fi-FI" sz="2800" dirty="0"/>
              <a:t>leikki-ikäiselle suositeltavaa olisi </a:t>
            </a:r>
          </a:p>
          <a:p>
            <a:pPr>
              <a:lnSpc>
                <a:spcPct val="90000"/>
              </a:lnSpc>
              <a:buNone/>
            </a:pPr>
            <a:r>
              <a:rPr lang="fi-FI" altLang="fi-FI" sz="2800" dirty="0"/>
              <a:t> vähintään neljä viipaletta leipää päivässä! </a:t>
            </a:r>
          </a:p>
          <a:p>
            <a:pPr lvl="1">
              <a:lnSpc>
                <a:spcPct val="90000"/>
              </a:lnSpc>
            </a:pPr>
            <a:r>
              <a:rPr lang="fi-FI" altLang="fi-FI" sz="2400" dirty="0" smtClean="0"/>
              <a:t>leipää </a:t>
            </a:r>
            <a:r>
              <a:rPr lang="fi-FI" altLang="fi-FI" sz="2400" dirty="0"/>
              <a:t>tarjotaan joka aterialla </a:t>
            </a:r>
          </a:p>
          <a:p>
            <a:pPr lvl="1">
              <a:lnSpc>
                <a:spcPct val="90000"/>
              </a:lnSpc>
            </a:pPr>
            <a:r>
              <a:rPr lang="fi-FI" altLang="fi-FI" sz="2400" dirty="0"/>
              <a:t>Osan leipämäärästä voi korvata puurolla</a:t>
            </a:r>
          </a:p>
          <a:p>
            <a:pPr lvl="1">
              <a:lnSpc>
                <a:spcPct val="90000"/>
              </a:lnSpc>
            </a:pPr>
            <a:r>
              <a:rPr lang="fi-FI" altLang="fi-FI" sz="2400" dirty="0"/>
              <a:t>Noin 1 dl puuroa vastaa yhtä leipäsiivua</a:t>
            </a:r>
          </a:p>
          <a:p>
            <a:pPr lvl="1">
              <a:lnSpc>
                <a:spcPct val="90000"/>
              </a:lnSpc>
            </a:pPr>
            <a:r>
              <a:rPr lang="fi-FI" altLang="fi-FI" sz="2400" dirty="0"/>
              <a:t>Puurot ovat edullisia ja hyviä ruokia myös ravitsemuksellisesti (</a:t>
            </a:r>
            <a:r>
              <a:rPr lang="fi-FI" altLang="fi-FI" sz="2400" u="sng" dirty="0"/>
              <a:t>ruis-, kaura-, vehnä-, ja  ohrahiutalepuurot, graham – ja lesepuurot, Jauhoista tai suurimoista tehdyt puurot</a:t>
            </a:r>
            <a:r>
              <a:rPr lang="fi-FI" altLang="fi-FI" sz="2400" dirty="0"/>
              <a:t>)</a:t>
            </a:r>
          </a:p>
          <a:p>
            <a:pPr lvl="1">
              <a:lnSpc>
                <a:spcPct val="90000"/>
              </a:lnSpc>
              <a:buNone/>
            </a:pPr>
            <a:r>
              <a:rPr lang="fi-FI" altLang="fi-FI" sz="2400" dirty="0"/>
              <a:t>	</a:t>
            </a:r>
            <a:r>
              <a:rPr lang="fi-FI" altLang="fi-FI" sz="2400" dirty="0" smtClean="0"/>
              <a:t>myös </a:t>
            </a:r>
            <a:r>
              <a:rPr lang="fi-FI" altLang="fi-FI" sz="2400" u="sng" dirty="0"/>
              <a:t>hedelmä- ja marjapuurot sekä uunipuurot </a:t>
            </a:r>
            <a:r>
              <a:rPr lang="fi-FI" altLang="fi-FI" sz="2400" dirty="0"/>
              <a:t>tuovat vaihtelua puuroihin</a:t>
            </a:r>
          </a:p>
          <a:p>
            <a:endParaRPr lang="fi-FI" sz="2400" dirty="0"/>
          </a:p>
        </p:txBody>
      </p:sp>
    </p:spTree>
    <p:extLst>
      <p:ext uri="{BB962C8B-B14F-4D97-AF65-F5344CB8AC3E}">
        <p14:creationId xmlns:p14="http://schemas.microsoft.com/office/powerpoint/2010/main" val="3997209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Kasviksia, marjoja ja hedelmiä</a:t>
            </a:r>
            <a:endParaRPr lang="fi-FI" dirty="0"/>
          </a:p>
        </p:txBody>
      </p:sp>
      <p:sp>
        <p:nvSpPr>
          <p:cNvPr id="3" name="Sisällön paikkamerkki 2"/>
          <p:cNvSpPr>
            <a:spLocks noGrp="1"/>
          </p:cNvSpPr>
          <p:nvPr>
            <p:ph idx="1"/>
          </p:nvPr>
        </p:nvSpPr>
        <p:spPr/>
        <p:txBody>
          <a:bodyPr>
            <a:normAutofit lnSpcReduction="10000"/>
          </a:bodyPr>
          <a:lstStyle/>
          <a:p>
            <a:r>
              <a:rPr lang="fi-FI" altLang="fi-FI" sz="3200" dirty="0"/>
              <a:t>Tärkeää, että niitä </a:t>
            </a:r>
            <a:r>
              <a:rPr lang="fi-FI" altLang="fi-FI" sz="3200" u="sng" dirty="0"/>
              <a:t>tarjotaan joka aterialla jossakin muodossa</a:t>
            </a:r>
          </a:p>
          <a:p>
            <a:r>
              <a:rPr lang="fi-FI" altLang="fi-FI" sz="3200" dirty="0"/>
              <a:t>Hyvä tavoite on </a:t>
            </a:r>
            <a:r>
              <a:rPr lang="fi-FI" altLang="fi-FI" sz="3200" u="sng" dirty="0"/>
              <a:t>viisi kasvis-, hedelmä- tai marja-annosta päivässä tai puoli kiloa päivässä</a:t>
            </a:r>
          </a:p>
          <a:p>
            <a:r>
              <a:rPr lang="fi-FI" altLang="fi-FI" sz="3200" dirty="0"/>
              <a:t>Huomioi vuodenajat tarjoilussa!</a:t>
            </a:r>
          </a:p>
          <a:p>
            <a:r>
              <a:rPr lang="fi-FI" altLang="fi-FI" sz="3200" dirty="0"/>
              <a:t>Aikuisen esimerkki lapselle!</a:t>
            </a:r>
          </a:p>
          <a:p>
            <a:endParaRPr lang="fi-FI" dirty="0"/>
          </a:p>
        </p:txBody>
      </p:sp>
    </p:spTree>
    <p:extLst>
      <p:ext uri="{BB962C8B-B14F-4D97-AF65-F5344CB8AC3E}">
        <p14:creationId xmlns:p14="http://schemas.microsoft.com/office/powerpoint/2010/main" val="19065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Liha, kala, muna</a:t>
            </a:r>
            <a:endParaRPr lang="fi-FI" dirty="0"/>
          </a:p>
        </p:txBody>
      </p:sp>
      <p:sp>
        <p:nvSpPr>
          <p:cNvPr id="3" name="Sisällön paikkamerkki 2"/>
          <p:cNvSpPr>
            <a:spLocks noGrp="1"/>
          </p:cNvSpPr>
          <p:nvPr>
            <p:ph idx="1"/>
          </p:nvPr>
        </p:nvSpPr>
        <p:spPr/>
        <p:txBody>
          <a:bodyPr>
            <a:noAutofit/>
          </a:bodyPr>
          <a:lstStyle/>
          <a:p>
            <a:r>
              <a:rPr lang="fi-FI" altLang="fi-FI" sz="3200" dirty="0" smtClean="0"/>
              <a:t>Lihaleikkeet</a:t>
            </a:r>
            <a:r>
              <a:rPr lang="fi-FI" altLang="fi-FI" sz="3200" dirty="0"/>
              <a:t>: valitse vähärasvaisia vaihtoehtoja kovien rasvojen takia</a:t>
            </a:r>
          </a:p>
          <a:p>
            <a:pPr lvl="1"/>
            <a:r>
              <a:rPr lang="fi-FI" altLang="fi-FI" sz="3200" dirty="0"/>
              <a:t>esim. keittokinkkua, kalkkunaleikettä</a:t>
            </a:r>
          </a:p>
          <a:p>
            <a:r>
              <a:rPr lang="fi-FI" sz="3200" dirty="0" smtClean="0"/>
              <a:t>Kalaruokia 2-3 ateriaa viikossa, kalalajeja vaihdellen</a:t>
            </a:r>
          </a:p>
          <a:p>
            <a:r>
              <a:rPr lang="fi-FI" sz="3200" dirty="0" smtClean="0"/>
              <a:t>Kananmunaa 2-3 kpl/vko</a:t>
            </a:r>
          </a:p>
          <a:p>
            <a:r>
              <a:rPr lang="fi-FI" sz="3200" dirty="0" smtClean="0"/>
              <a:t>Käytä vähärasvaista lihaa</a:t>
            </a:r>
            <a:endParaRPr lang="fi-FI" sz="3200" dirty="0"/>
          </a:p>
        </p:txBody>
      </p:sp>
    </p:spTree>
    <p:extLst>
      <p:ext uri="{BB962C8B-B14F-4D97-AF65-F5344CB8AC3E}">
        <p14:creationId xmlns:p14="http://schemas.microsoft.com/office/powerpoint/2010/main" val="2159561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Maksaruoat</a:t>
            </a:r>
            <a:endParaRPr lang="fi-FI" dirty="0"/>
          </a:p>
        </p:txBody>
      </p:sp>
      <p:sp>
        <p:nvSpPr>
          <p:cNvPr id="3" name="Sisällön paikkamerkki 2"/>
          <p:cNvSpPr>
            <a:spLocks noGrp="1"/>
          </p:cNvSpPr>
          <p:nvPr>
            <p:ph idx="1"/>
          </p:nvPr>
        </p:nvSpPr>
        <p:spPr/>
        <p:txBody>
          <a:bodyPr/>
          <a:lstStyle/>
          <a:p>
            <a:r>
              <a:rPr lang="fi-FI" altLang="fi-FI" sz="3200" u="sng" dirty="0"/>
              <a:t>Suositus vain 1-2 kertaa kuukaudessa, sen lisäksi maksamakkaraa vain pieniä määriä</a:t>
            </a:r>
          </a:p>
          <a:p>
            <a:endParaRPr lang="fi-FI" altLang="fi-FI" sz="3200" dirty="0"/>
          </a:p>
          <a:p>
            <a:r>
              <a:rPr lang="fi-FI" altLang="fi-FI" sz="3200" dirty="0" err="1"/>
              <a:t>Huom</a:t>
            </a:r>
            <a:r>
              <a:rPr lang="fi-FI" altLang="fi-FI" sz="3200" dirty="0"/>
              <a:t>! </a:t>
            </a:r>
            <a:r>
              <a:rPr lang="fi-FI" altLang="fi-FI" sz="3200" u="sng" dirty="0"/>
              <a:t>Ei raskaana oleville, eikä imeväisikäisille lapsille!!!</a:t>
            </a:r>
          </a:p>
          <a:p>
            <a:endParaRPr lang="fi-FI" dirty="0"/>
          </a:p>
        </p:txBody>
      </p:sp>
    </p:spTree>
    <p:extLst>
      <p:ext uri="{BB962C8B-B14F-4D97-AF65-F5344CB8AC3E}">
        <p14:creationId xmlns:p14="http://schemas.microsoft.com/office/powerpoint/2010/main" val="1747364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Makkara</a:t>
            </a:r>
            <a:endParaRPr lang="fi-FI" dirty="0"/>
          </a:p>
        </p:txBody>
      </p:sp>
      <p:sp>
        <p:nvSpPr>
          <p:cNvPr id="3" name="Sisällön paikkamerkki 2"/>
          <p:cNvSpPr>
            <a:spLocks noGrp="1"/>
          </p:cNvSpPr>
          <p:nvPr>
            <p:ph idx="1"/>
          </p:nvPr>
        </p:nvSpPr>
        <p:spPr/>
        <p:txBody>
          <a:bodyPr/>
          <a:lstStyle/>
          <a:p>
            <a:r>
              <a:rPr lang="fi-FI" altLang="fi-FI" sz="3600" dirty="0" smtClean="0"/>
              <a:t>Sisältää huonoa </a:t>
            </a:r>
            <a:r>
              <a:rPr lang="fi-FI" altLang="fi-FI" sz="3600" dirty="0"/>
              <a:t>rasvaa eli kovia eläinrasvoja</a:t>
            </a:r>
          </a:p>
          <a:p>
            <a:pPr lvl="1"/>
            <a:r>
              <a:rPr lang="fi-FI" altLang="fi-FI" sz="3600" dirty="0"/>
              <a:t>Suolaa</a:t>
            </a:r>
          </a:p>
          <a:p>
            <a:pPr lvl="1"/>
            <a:r>
              <a:rPr lang="fi-FI" altLang="fi-FI" sz="3600" dirty="0"/>
              <a:t>Nitriittiä </a:t>
            </a:r>
          </a:p>
          <a:p>
            <a:pPr lvl="1"/>
            <a:r>
              <a:rPr lang="fi-FI" altLang="fi-FI" sz="3600" dirty="0"/>
              <a:t>Suositus: 1-2 ateriaa viikossa</a:t>
            </a:r>
          </a:p>
          <a:p>
            <a:endParaRPr lang="fi-FI" dirty="0"/>
          </a:p>
        </p:txBody>
      </p:sp>
    </p:spTree>
    <p:extLst>
      <p:ext uri="{BB962C8B-B14F-4D97-AF65-F5344CB8AC3E}">
        <p14:creationId xmlns:p14="http://schemas.microsoft.com/office/powerpoint/2010/main" val="1977571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Maito ja maitovalmisteet</a:t>
            </a:r>
            <a:endParaRPr lang="fi-FI" dirty="0"/>
          </a:p>
        </p:txBody>
      </p:sp>
      <p:sp>
        <p:nvSpPr>
          <p:cNvPr id="3" name="Sisällön paikkamerkki 2"/>
          <p:cNvSpPr>
            <a:spLocks noGrp="1"/>
          </p:cNvSpPr>
          <p:nvPr>
            <p:ph idx="1"/>
          </p:nvPr>
        </p:nvSpPr>
        <p:spPr/>
        <p:txBody>
          <a:bodyPr>
            <a:noAutofit/>
          </a:bodyPr>
          <a:lstStyle/>
          <a:p>
            <a:r>
              <a:rPr lang="fi-FI" altLang="fi-FI" sz="2800" dirty="0" smtClean="0"/>
              <a:t>5–6 </a:t>
            </a:r>
            <a:r>
              <a:rPr lang="fi-FI" altLang="fi-FI" sz="2800" dirty="0"/>
              <a:t>dl nestemäisiä maitovalmisteita ja 2–3 viipaletta juustoa päivittäin. </a:t>
            </a:r>
            <a:endParaRPr lang="fi-FI" altLang="fi-FI" sz="2800" dirty="0" smtClean="0"/>
          </a:p>
          <a:p>
            <a:r>
              <a:rPr lang="fi-FI" altLang="fi-FI" sz="2800" dirty="0" smtClean="0"/>
              <a:t>Leikki-ikäisille </a:t>
            </a:r>
            <a:r>
              <a:rPr lang="fi-FI" altLang="fi-FI" sz="2800" dirty="0"/>
              <a:t>riittää 4 dl nestemäisiä maitovalmisteita ja 1 viipale juustoa. Tämä määrä </a:t>
            </a:r>
            <a:r>
              <a:rPr lang="fi-FI" altLang="fi-FI" sz="2800"/>
              <a:t>maitovalmisteita </a:t>
            </a:r>
            <a:r>
              <a:rPr lang="fi-FI" altLang="fi-FI" sz="2800" smtClean="0"/>
              <a:t>tarvitaan</a:t>
            </a:r>
            <a:r>
              <a:rPr lang="fi-FI" altLang="fi-FI" sz="2800" dirty="0"/>
              <a:t>, jotta kalsiumia ja jodia saadaan riittävästi Lisäksi: juustoa lapsille 20 g eli noin 2-3 viipaletta</a:t>
            </a:r>
          </a:p>
          <a:p>
            <a:r>
              <a:rPr lang="fi-FI" altLang="fi-FI" sz="2800" dirty="0"/>
              <a:t>Yksi viipale juustoa vastaa 1 dl maitoa</a:t>
            </a:r>
          </a:p>
          <a:p>
            <a:r>
              <a:rPr lang="fi-FI" altLang="fi-FI" sz="2800" u="sng" dirty="0"/>
              <a:t>Päivittäin käytetään rasvattomia ja vähärasvaisia maitovalmisteita</a:t>
            </a:r>
          </a:p>
          <a:p>
            <a:r>
              <a:rPr lang="fi-FI" altLang="fi-FI" sz="2800" dirty="0"/>
              <a:t>Maidossa lisättynä </a:t>
            </a:r>
            <a:r>
              <a:rPr lang="fi-FI" altLang="fi-FI" sz="2800" dirty="0" smtClean="0"/>
              <a:t>D-vitamiinia</a:t>
            </a:r>
          </a:p>
          <a:p>
            <a:endParaRPr lang="fi-FI" altLang="fi-FI" sz="2800" dirty="0"/>
          </a:p>
          <a:p>
            <a:endParaRPr lang="fi-FI" sz="2800" dirty="0"/>
          </a:p>
        </p:txBody>
      </p:sp>
    </p:spTree>
    <p:extLst>
      <p:ext uri="{BB962C8B-B14F-4D97-AF65-F5344CB8AC3E}">
        <p14:creationId xmlns:p14="http://schemas.microsoft.com/office/powerpoint/2010/main" val="4184675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endParaRPr lang="fi-FI" dirty="0"/>
          </a:p>
        </p:txBody>
      </p:sp>
      <p:graphicFrame>
        <p:nvGraphicFramePr>
          <p:cNvPr id="4" name="Sisällön paikkamerkki 3"/>
          <p:cNvGraphicFramePr>
            <a:graphicFrameLocks noGrp="1"/>
          </p:cNvGraphicFramePr>
          <p:nvPr>
            <p:ph idx="1"/>
            <p:extLst>
              <p:ext uri="{D42A27DB-BD31-4B8C-83A1-F6EECF244321}">
                <p14:modId xmlns:p14="http://schemas.microsoft.com/office/powerpoint/2010/main" val="934600278"/>
              </p:ext>
            </p:extLst>
          </p:nvPr>
        </p:nvGraphicFramePr>
        <p:xfrm>
          <a:off x="1175025" y="2152459"/>
          <a:ext cx="7601988" cy="3895195"/>
        </p:xfrm>
        <a:graphic>
          <a:graphicData uri="http://schemas.openxmlformats.org/drawingml/2006/table">
            <a:tbl>
              <a:tblPr/>
              <a:tblGrid>
                <a:gridCol w="2533996">
                  <a:extLst>
                    <a:ext uri="{9D8B030D-6E8A-4147-A177-3AD203B41FA5}">
                      <a16:colId xmlns:a16="http://schemas.microsoft.com/office/drawing/2014/main" val="20000"/>
                    </a:ext>
                  </a:extLst>
                </a:gridCol>
                <a:gridCol w="2533996">
                  <a:extLst>
                    <a:ext uri="{9D8B030D-6E8A-4147-A177-3AD203B41FA5}">
                      <a16:colId xmlns:a16="http://schemas.microsoft.com/office/drawing/2014/main" val="20001"/>
                    </a:ext>
                  </a:extLst>
                </a:gridCol>
                <a:gridCol w="2533996">
                  <a:extLst>
                    <a:ext uri="{9D8B030D-6E8A-4147-A177-3AD203B41FA5}">
                      <a16:colId xmlns:a16="http://schemas.microsoft.com/office/drawing/2014/main" val="20002"/>
                    </a:ext>
                  </a:extLst>
                </a:gridCol>
              </a:tblGrid>
              <a:tr h="808633">
                <a:tc>
                  <a:txBody>
                    <a:bodyPr/>
                    <a:lstStyle/>
                    <a:p>
                      <a:r>
                        <a:rPr lang="fi-FI" sz="1600" dirty="0"/>
                        <a:t>IKÄRYHMÄ</a:t>
                      </a:r>
                    </a:p>
                  </a:txBody>
                  <a:tcPr marL="80863" marR="80863" marT="40432" marB="40432" anchor="ctr">
                    <a:lnL>
                      <a:noFill/>
                    </a:lnL>
                    <a:lnR>
                      <a:noFill/>
                    </a:lnR>
                    <a:lnT>
                      <a:noFill/>
                    </a:lnT>
                    <a:lnB>
                      <a:noFill/>
                    </a:lnB>
                  </a:tcPr>
                </a:tc>
                <a:tc>
                  <a:txBody>
                    <a:bodyPr/>
                    <a:lstStyle/>
                    <a:p>
                      <a:r>
                        <a:rPr lang="fi-FI" sz="1600" dirty="0"/>
                        <a:t>SUOSITELTAVA</a:t>
                      </a:r>
                      <a:br>
                        <a:rPr lang="fi-FI" sz="1600" dirty="0"/>
                      </a:br>
                      <a:r>
                        <a:rPr lang="fi-FI" sz="1600" dirty="0"/>
                        <a:t>KOKONAIS-</a:t>
                      </a:r>
                      <a:br>
                        <a:rPr lang="fi-FI" sz="1600" dirty="0"/>
                      </a:br>
                      <a:r>
                        <a:rPr lang="fi-FI" sz="1600" dirty="0"/>
                        <a:t>SAANTI </a:t>
                      </a:r>
                    </a:p>
                  </a:txBody>
                  <a:tcPr marL="80863" marR="80863" marT="40432" marB="40432" anchor="ctr">
                    <a:lnL>
                      <a:noFill/>
                    </a:lnL>
                    <a:lnR>
                      <a:noFill/>
                    </a:lnR>
                    <a:lnT>
                      <a:noFill/>
                    </a:lnT>
                    <a:lnB>
                      <a:noFill/>
                    </a:lnB>
                  </a:tcPr>
                </a:tc>
                <a:tc>
                  <a:txBody>
                    <a:bodyPr/>
                    <a:lstStyle/>
                    <a:p>
                      <a:r>
                        <a:rPr lang="fi-FI" sz="1600"/>
                        <a:t>LISÄTARVE (ruoasta saatavan D-vitamiini lisäksi)</a:t>
                      </a:r>
                    </a:p>
                  </a:txBody>
                  <a:tcPr marL="80863" marR="80863" marT="40432" marB="40432" anchor="ctr">
                    <a:lnL>
                      <a:noFill/>
                    </a:lnL>
                    <a:lnR>
                      <a:noFill/>
                    </a:lnR>
                    <a:lnT>
                      <a:noFill/>
                    </a:lnT>
                    <a:lnB>
                      <a:noFill/>
                    </a:lnB>
                  </a:tcPr>
                </a:tc>
                <a:extLst>
                  <a:ext uri="{0D108BD9-81ED-4DB2-BD59-A6C34878D82A}">
                    <a16:rowId xmlns:a16="http://schemas.microsoft.com/office/drawing/2014/main" val="10000"/>
                  </a:ext>
                </a:extLst>
              </a:tr>
              <a:tr h="323453">
                <a:tc gridSpan="3">
                  <a:txBody>
                    <a:bodyPr/>
                    <a:lstStyle/>
                    <a:p>
                      <a:r>
                        <a:rPr lang="fi-FI" sz="1600" dirty="0"/>
                        <a:t>Lapset ja nuoret</a:t>
                      </a:r>
                    </a:p>
                  </a:txBody>
                  <a:tcPr marL="80863" marR="80863" marT="40432" marB="40432" anchor="ctr">
                    <a:lnL>
                      <a:noFill/>
                    </a:lnL>
                    <a:lnR>
                      <a:noFill/>
                    </a:lnR>
                    <a:lnT>
                      <a:noFill/>
                    </a:lnT>
                    <a:lnB>
                      <a:noFill/>
                    </a:lnB>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10001"/>
                  </a:ext>
                </a:extLst>
              </a:tr>
              <a:tr h="323453">
                <a:tc>
                  <a:txBody>
                    <a:bodyPr/>
                    <a:lstStyle/>
                    <a:p>
                      <a:r>
                        <a:rPr lang="fi-FI" sz="1600"/>
                        <a:t>2 vk. - 2 vuotta</a:t>
                      </a:r>
                    </a:p>
                  </a:txBody>
                  <a:tcPr marL="80863" marR="80863" marT="40432" marB="40432" anchor="ctr">
                    <a:lnL>
                      <a:noFill/>
                    </a:lnL>
                    <a:lnR>
                      <a:noFill/>
                    </a:lnR>
                    <a:lnT>
                      <a:noFill/>
                    </a:lnT>
                    <a:lnB>
                      <a:noFill/>
                    </a:lnB>
                  </a:tcPr>
                </a:tc>
                <a:tc>
                  <a:txBody>
                    <a:bodyPr/>
                    <a:lstStyle/>
                    <a:p>
                      <a:r>
                        <a:rPr lang="fi-FI" sz="1600"/>
                        <a:t>10 µg / vrk </a:t>
                      </a:r>
                    </a:p>
                  </a:txBody>
                  <a:tcPr marL="80863" marR="80863" marT="40432" marB="40432" anchor="ctr">
                    <a:lnL>
                      <a:noFill/>
                    </a:lnL>
                    <a:lnR>
                      <a:noFill/>
                    </a:lnR>
                    <a:lnT>
                      <a:noFill/>
                    </a:lnT>
                    <a:lnB>
                      <a:noFill/>
                    </a:lnB>
                  </a:tcPr>
                </a:tc>
                <a:tc>
                  <a:txBody>
                    <a:bodyPr/>
                    <a:lstStyle/>
                    <a:p>
                      <a:r>
                        <a:rPr lang="fi-FI" sz="1600"/>
                        <a:t>10 µg/vrk ympäri vuoden</a:t>
                      </a:r>
                    </a:p>
                  </a:txBody>
                  <a:tcPr marL="80863" marR="80863" marT="40432" marB="40432" anchor="ctr">
                    <a:lnL>
                      <a:noFill/>
                    </a:lnL>
                    <a:lnR>
                      <a:noFill/>
                    </a:lnR>
                    <a:lnT>
                      <a:noFill/>
                    </a:lnT>
                    <a:lnB>
                      <a:noFill/>
                    </a:lnB>
                  </a:tcPr>
                </a:tc>
                <a:extLst>
                  <a:ext uri="{0D108BD9-81ED-4DB2-BD59-A6C34878D82A}">
                    <a16:rowId xmlns:a16="http://schemas.microsoft.com/office/drawing/2014/main" val="10002"/>
                  </a:ext>
                </a:extLst>
              </a:tr>
              <a:tr h="323453">
                <a:tc>
                  <a:txBody>
                    <a:bodyPr/>
                    <a:lstStyle/>
                    <a:p>
                      <a:r>
                        <a:rPr lang="fi-FI" sz="1600"/>
                        <a:t>2 - 17 vuotta </a:t>
                      </a:r>
                    </a:p>
                  </a:txBody>
                  <a:tcPr marL="80863" marR="80863" marT="40432" marB="40432" anchor="ctr">
                    <a:lnL>
                      <a:noFill/>
                    </a:lnL>
                    <a:lnR>
                      <a:noFill/>
                    </a:lnR>
                    <a:lnT>
                      <a:noFill/>
                    </a:lnT>
                    <a:lnB>
                      <a:noFill/>
                    </a:lnB>
                  </a:tcPr>
                </a:tc>
                <a:tc>
                  <a:txBody>
                    <a:bodyPr/>
                    <a:lstStyle/>
                    <a:p>
                      <a:r>
                        <a:rPr lang="fi-FI" sz="1600"/>
                        <a:t>10 µg / vrk</a:t>
                      </a:r>
                    </a:p>
                  </a:txBody>
                  <a:tcPr marL="80863" marR="80863" marT="40432" marB="40432" anchor="ctr">
                    <a:lnL>
                      <a:noFill/>
                    </a:lnL>
                    <a:lnR>
                      <a:noFill/>
                    </a:lnR>
                    <a:lnT>
                      <a:noFill/>
                    </a:lnT>
                    <a:lnB>
                      <a:noFill/>
                    </a:lnB>
                  </a:tcPr>
                </a:tc>
                <a:tc>
                  <a:txBody>
                    <a:bodyPr/>
                    <a:lstStyle/>
                    <a:p>
                      <a:r>
                        <a:rPr lang="fi-FI" sz="1600"/>
                        <a:t>7,5 µg/vrk ympäri vuoden</a:t>
                      </a:r>
                    </a:p>
                  </a:txBody>
                  <a:tcPr marL="80863" marR="80863" marT="40432" marB="40432" anchor="ctr">
                    <a:lnL>
                      <a:noFill/>
                    </a:lnL>
                    <a:lnR>
                      <a:noFill/>
                    </a:lnR>
                    <a:lnT>
                      <a:noFill/>
                    </a:lnT>
                    <a:lnB>
                      <a:noFill/>
                    </a:lnB>
                  </a:tcPr>
                </a:tc>
                <a:extLst>
                  <a:ext uri="{0D108BD9-81ED-4DB2-BD59-A6C34878D82A}">
                    <a16:rowId xmlns:a16="http://schemas.microsoft.com/office/drawing/2014/main" val="10003"/>
                  </a:ext>
                </a:extLst>
              </a:tr>
              <a:tr h="323453">
                <a:tc gridSpan="3">
                  <a:txBody>
                    <a:bodyPr/>
                    <a:lstStyle/>
                    <a:p>
                      <a:r>
                        <a:rPr lang="fi-FI" sz="1600"/>
                        <a:t>Aikuiset</a:t>
                      </a:r>
                    </a:p>
                  </a:txBody>
                  <a:tcPr marL="80863" marR="80863" marT="40432" marB="40432" anchor="ctr">
                    <a:lnL>
                      <a:noFill/>
                    </a:lnL>
                    <a:lnR>
                      <a:noFill/>
                    </a:lnR>
                    <a:lnT>
                      <a:noFill/>
                    </a:lnT>
                    <a:lnB>
                      <a:noFill/>
                    </a:lnB>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10004"/>
                  </a:ext>
                </a:extLst>
              </a:tr>
              <a:tr h="323453">
                <a:tc>
                  <a:txBody>
                    <a:bodyPr/>
                    <a:lstStyle/>
                    <a:p>
                      <a:r>
                        <a:rPr lang="fi-FI" sz="1600"/>
                        <a:t>18 - 60 vuotta</a:t>
                      </a:r>
                    </a:p>
                  </a:txBody>
                  <a:tcPr marL="80863" marR="80863" marT="40432" marB="40432" anchor="ctr">
                    <a:lnL>
                      <a:noFill/>
                    </a:lnL>
                    <a:lnR>
                      <a:noFill/>
                    </a:lnR>
                    <a:lnT>
                      <a:noFill/>
                    </a:lnT>
                    <a:lnB>
                      <a:noFill/>
                    </a:lnB>
                  </a:tcPr>
                </a:tc>
                <a:tc>
                  <a:txBody>
                    <a:bodyPr/>
                    <a:lstStyle/>
                    <a:p>
                      <a:r>
                        <a:rPr lang="fi-FI" sz="1600"/>
                        <a:t>10 µg / vrk</a:t>
                      </a:r>
                    </a:p>
                  </a:txBody>
                  <a:tcPr marL="80863" marR="80863" marT="40432" marB="40432" anchor="ctr">
                    <a:lnL>
                      <a:noFill/>
                    </a:lnL>
                    <a:lnR>
                      <a:noFill/>
                    </a:lnR>
                    <a:lnT>
                      <a:noFill/>
                    </a:lnT>
                    <a:lnB>
                      <a:noFill/>
                    </a:lnB>
                  </a:tcPr>
                </a:tc>
                <a:tc>
                  <a:txBody>
                    <a:bodyPr/>
                    <a:lstStyle/>
                    <a:p>
                      <a:r>
                        <a:rPr lang="fi-FI" sz="1600" dirty="0"/>
                        <a:t>10 µg/vrk tarvittaessa </a:t>
                      </a:r>
                    </a:p>
                  </a:txBody>
                  <a:tcPr marL="80863" marR="80863" marT="40432" marB="40432" anchor="ctr">
                    <a:lnL>
                      <a:noFill/>
                    </a:lnL>
                    <a:lnR>
                      <a:noFill/>
                    </a:lnR>
                    <a:lnT>
                      <a:noFill/>
                    </a:lnT>
                    <a:lnB>
                      <a:noFill/>
                    </a:lnB>
                  </a:tcPr>
                </a:tc>
                <a:extLst>
                  <a:ext uri="{0D108BD9-81ED-4DB2-BD59-A6C34878D82A}">
                    <a16:rowId xmlns:a16="http://schemas.microsoft.com/office/drawing/2014/main" val="10005"/>
                  </a:ext>
                </a:extLst>
              </a:tr>
              <a:tr h="323453">
                <a:tc>
                  <a:txBody>
                    <a:bodyPr/>
                    <a:lstStyle/>
                    <a:p>
                      <a:r>
                        <a:rPr lang="fi-FI" sz="1600"/>
                        <a:t>61 - 74 vuotta</a:t>
                      </a:r>
                    </a:p>
                  </a:txBody>
                  <a:tcPr marL="80863" marR="80863" marT="40432" marB="40432" anchor="ctr">
                    <a:lnL>
                      <a:noFill/>
                    </a:lnL>
                    <a:lnR>
                      <a:noFill/>
                    </a:lnR>
                    <a:lnT>
                      <a:noFill/>
                    </a:lnT>
                    <a:lnB>
                      <a:noFill/>
                    </a:lnB>
                  </a:tcPr>
                </a:tc>
                <a:tc>
                  <a:txBody>
                    <a:bodyPr/>
                    <a:lstStyle/>
                    <a:p>
                      <a:r>
                        <a:rPr lang="fi-FI" sz="1600"/>
                        <a:t>10 µg / vrk</a:t>
                      </a:r>
                    </a:p>
                  </a:txBody>
                  <a:tcPr marL="80863" marR="80863" marT="40432" marB="40432" anchor="ctr">
                    <a:lnL>
                      <a:noFill/>
                    </a:lnL>
                    <a:lnR>
                      <a:noFill/>
                    </a:lnR>
                    <a:lnT>
                      <a:noFill/>
                    </a:lnT>
                    <a:lnB>
                      <a:noFill/>
                    </a:lnB>
                  </a:tcPr>
                </a:tc>
                <a:tc>
                  <a:txBody>
                    <a:bodyPr/>
                    <a:lstStyle/>
                    <a:p>
                      <a:r>
                        <a:rPr lang="fi-FI" sz="1600" dirty="0"/>
                        <a:t>10 µg/vrk tarvittaessa </a:t>
                      </a:r>
                    </a:p>
                  </a:txBody>
                  <a:tcPr marL="80863" marR="80863" marT="40432" marB="40432" anchor="ctr">
                    <a:lnL>
                      <a:noFill/>
                    </a:lnL>
                    <a:lnR>
                      <a:noFill/>
                    </a:lnR>
                    <a:lnT>
                      <a:noFill/>
                    </a:lnT>
                    <a:lnB>
                      <a:noFill/>
                    </a:lnB>
                  </a:tcPr>
                </a:tc>
                <a:extLst>
                  <a:ext uri="{0D108BD9-81ED-4DB2-BD59-A6C34878D82A}">
                    <a16:rowId xmlns:a16="http://schemas.microsoft.com/office/drawing/2014/main" val="10006"/>
                  </a:ext>
                </a:extLst>
              </a:tr>
              <a:tr h="566043">
                <a:tc>
                  <a:txBody>
                    <a:bodyPr/>
                    <a:lstStyle/>
                    <a:p>
                      <a:r>
                        <a:rPr lang="fi-FI" sz="1600"/>
                        <a:t>yli 75-vuotiaat</a:t>
                      </a:r>
                    </a:p>
                  </a:txBody>
                  <a:tcPr marL="80863" marR="80863" marT="40432" marB="40432" anchor="ctr">
                    <a:lnL>
                      <a:noFill/>
                    </a:lnL>
                    <a:lnR>
                      <a:noFill/>
                    </a:lnR>
                    <a:lnT>
                      <a:noFill/>
                    </a:lnT>
                    <a:lnB>
                      <a:noFill/>
                    </a:lnB>
                  </a:tcPr>
                </a:tc>
                <a:tc>
                  <a:txBody>
                    <a:bodyPr/>
                    <a:lstStyle/>
                    <a:p>
                      <a:r>
                        <a:rPr lang="fi-FI" sz="1600"/>
                        <a:t>20 µg / vrk</a:t>
                      </a:r>
                    </a:p>
                  </a:txBody>
                  <a:tcPr marL="80863" marR="80863" marT="40432" marB="40432" anchor="ctr">
                    <a:lnL>
                      <a:noFill/>
                    </a:lnL>
                    <a:lnR>
                      <a:noFill/>
                    </a:lnR>
                    <a:lnT>
                      <a:noFill/>
                    </a:lnT>
                    <a:lnB>
                      <a:noFill/>
                    </a:lnB>
                  </a:tcPr>
                </a:tc>
                <a:tc>
                  <a:txBody>
                    <a:bodyPr/>
                    <a:lstStyle/>
                    <a:p>
                      <a:r>
                        <a:rPr lang="fi-FI" sz="1600" dirty="0"/>
                        <a:t>20 µg/vrk </a:t>
                      </a:r>
                      <a:r>
                        <a:rPr lang="fi-FI" sz="1600" dirty="0" err="1"/>
                        <a:t>ympäri</a:t>
                      </a:r>
                      <a:r>
                        <a:rPr lang="fi-FI" sz="1600" dirty="0"/>
                        <a:t> vuoden </a:t>
                      </a:r>
                    </a:p>
                  </a:txBody>
                  <a:tcPr marL="80863" marR="80863" marT="40432" marB="40432" anchor="ctr">
                    <a:lnL>
                      <a:noFill/>
                    </a:lnL>
                    <a:lnR>
                      <a:noFill/>
                    </a:lnR>
                    <a:lnT>
                      <a:noFill/>
                    </a:lnT>
                    <a:lnB>
                      <a:noFill/>
                    </a:lnB>
                  </a:tcPr>
                </a:tc>
                <a:extLst>
                  <a:ext uri="{0D108BD9-81ED-4DB2-BD59-A6C34878D82A}">
                    <a16:rowId xmlns:a16="http://schemas.microsoft.com/office/drawing/2014/main" val="10007"/>
                  </a:ext>
                </a:extLst>
              </a:tr>
              <a:tr h="566043">
                <a:tc>
                  <a:txBody>
                    <a:bodyPr/>
                    <a:lstStyle/>
                    <a:p>
                      <a:r>
                        <a:rPr lang="fi-FI" sz="1600"/>
                        <a:t>Raskaana olevat</a:t>
                      </a:r>
                      <a:br>
                        <a:rPr lang="fi-FI" sz="1600"/>
                      </a:br>
                      <a:r>
                        <a:rPr lang="fi-FI" sz="1600"/>
                        <a:t>ja imettävät naiset</a:t>
                      </a:r>
                    </a:p>
                  </a:txBody>
                  <a:tcPr marL="80863" marR="80863" marT="40432" marB="40432" anchor="ctr">
                    <a:lnL>
                      <a:noFill/>
                    </a:lnL>
                    <a:lnR>
                      <a:noFill/>
                    </a:lnR>
                    <a:lnT>
                      <a:noFill/>
                    </a:lnT>
                    <a:lnB>
                      <a:noFill/>
                    </a:lnB>
                  </a:tcPr>
                </a:tc>
                <a:tc>
                  <a:txBody>
                    <a:bodyPr/>
                    <a:lstStyle/>
                    <a:p>
                      <a:r>
                        <a:rPr lang="fi-FI" sz="1600"/>
                        <a:t>10 µg / vrk</a:t>
                      </a:r>
                    </a:p>
                  </a:txBody>
                  <a:tcPr marL="80863" marR="80863" marT="40432" marB="40432" anchor="ctr">
                    <a:lnL>
                      <a:noFill/>
                    </a:lnL>
                    <a:lnR>
                      <a:noFill/>
                    </a:lnR>
                    <a:lnT>
                      <a:noFill/>
                    </a:lnT>
                    <a:lnB>
                      <a:noFill/>
                    </a:lnB>
                  </a:tcPr>
                </a:tc>
                <a:tc>
                  <a:txBody>
                    <a:bodyPr/>
                    <a:lstStyle/>
                    <a:p>
                      <a:r>
                        <a:rPr lang="fi-FI" sz="1600" dirty="0"/>
                        <a:t>10 µg/vrk </a:t>
                      </a:r>
                      <a:r>
                        <a:rPr lang="fi-FI" sz="1600" dirty="0" err="1"/>
                        <a:t>ympäri</a:t>
                      </a:r>
                      <a:r>
                        <a:rPr lang="fi-FI" sz="1600" dirty="0"/>
                        <a:t> vuoden</a:t>
                      </a:r>
                    </a:p>
                  </a:txBody>
                  <a:tcPr marL="80863" marR="80863" marT="40432" marB="40432" anchor="ctr">
                    <a:lnL>
                      <a:noFill/>
                    </a:lnL>
                    <a:lnR>
                      <a:noFill/>
                    </a:lnR>
                    <a:lnT>
                      <a:noFill/>
                    </a:lnT>
                    <a:lnB>
                      <a:noFill/>
                    </a:lnB>
                  </a:tcPr>
                </a:tc>
                <a:extLst>
                  <a:ext uri="{0D108BD9-81ED-4DB2-BD59-A6C34878D82A}">
                    <a16:rowId xmlns:a16="http://schemas.microsoft.com/office/drawing/2014/main" val="10008"/>
                  </a:ext>
                </a:extLst>
              </a:tr>
            </a:tbl>
          </a:graphicData>
        </a:graphic>
      </p:graphicFrame>
      <p:sp>
        <p:nvSpPr>
          <p:cNvPr id="5" name="Rectangle 1"/>
          <p:cNvSpPr>
            <a:spLocks noChangeArrowheads="1"/>
          </p:cNvSpPr>
          <p:nvPr/>
        </p:nvSpPr>
        <p:spPr bwMode="auto">
          <a:xfrm>
            <a:off x="1003300" y="808335"/>
            <a:ext cx="76226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3600" b="1" i="0" u="none" strike="noStrike" cap="none" normalizeH="0" baseline="0" dirty="0" smtClean="0">
                <a:ln>
                  <a:noFill/>
                </a:ln>
                <a:solidFill>
                  <a:schemeClr val="tx1"/>
                </a:solidFill>
                <a:effectLst/>
                <a:latin typeface="Arial" panose="020B0604020202020204" pitchFamily="34" charset="0"/>
              </a:rPr>
              <a:t>D-vitamiinilisän saantisuositukset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i-FI" altLang="fi-FI"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29298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Rasvaa kohtuullisesti ja pehmeää rasvaa</a:t>
            </a:r>
            <a:endParaRPr lang="fi-FI" dirty="0"/>
          </a:p>
        </p:txBody>
      </p:sp>
      <p:sp>
        <p:nvSpPr>
          <p:cNvPr id="3" name="Sisällön paikkamerkki 2"/>
          <p:cNvSpPr>
            <a:spLocks noGrp="1"/>
          </p:cNvSpPr>
          <p:nvPr>
            <p:ph idx="1"/>
          </p:nvPr>
        </p:nvSpPr>
        <p:spPr/>
        <p:txBody>
          <a:bodyPr/>
          <a:lstStyle/>
          <a:p>
            <a:pPr>
              <a:defRPr/>
            </a:pPr>
            <a:r>
              <a:rPr lang="fi-FI" altLang="fi-FI" sz="3200" dirty="0" smtClean="0"/>
              <a:t>Määrän </a:t>
            </a:r>
            <a:r>
              <a:rPr lang="fi-FI" altLang="fi-FI" sz="3200" dirty="0"/>
              <a:t>lisäksi kiinnitä huomio laatuun!!!!</a:t>
            </a:r>
          </a:p>
          <a:p>
            <a:pPr>
              <a:defRPr/>
            </a:pPr>
            <a:r>
              <a:rPr lang="fi-FI" altLang="fi-FI" sz="3200" dirty="0"/>
              <a:t>Suosi pehmeitä rasvoja (rypsi- ja oliiviöljy, kasvimargariinit)</a:t>
            </a:r>
          </a:p>
          <a:p>
            <a:pPr>
              <a:defRPr/>
            </a:pPr>
            <a:r>
              <a:rPr lang="fi-FI" altLang="fi-FI" sz="3200" dirty="0"/>
              <a:t>Huomio piilorasva (leivonnaisissa, lihassa ja makkarassa)</a:t>
            </a:r>
          </a:p>
          <a:p>
            <a:endParaRPr lang="fi-FI" dirty="0"/>
          </a:p>
        </p:txBody>
      </p:sp>
    </p:spTree>
    <p:extLst>
      <p:ext uri="{BB962C8B-B14F-4D97-AF65-F5344CB8AC3E}">
        <p14:creationId xmlns:p14="http://schemas.microsoft.com/office/powerpoint/2010/main" val="18747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Hunaja ja kaneli</a:t>
            </a:r>
            <a:endParaRPr lang="fi-FI" dirty="0"/>
          </a:p>
        </p:txBody>
      </p:sp>
      <p:sp>
        <p:nvSpPr>
          <p:cNvPr id="3" name="Sisällön paikkamerkki 2"/>
          <p:cNvSpPr>
            <a:spLocks noGrp="1"/>
          </p:cNvSpPr>
          <p:nvPr>
            <p:ph idx="1"/>
          </p:nvPr>
        </p:nvSpPr>
        <p:spPr/>
        <p:txBody>
          <a:bodyPr/>
          <a:lstStyle/>
          <a:p>
            <a:r>
              <a:rPr lang="fi-FI" altLang="fi-FI" sz="2800" dirty="0"/>
              <a:t>Hunajapakkauksissa on varoitusmerkintä, jonka mukaan tuotetta ei suositella alle 1-vuotiaille. </a:t>
            </a:r>
          </a:p>
          <a:p>
            <a:r>
              <a:rPr lang="fi-FI" altLang="fi-FI" sz="2800" dirty="0"/>
              <a:t>Hunaja on kuumentamatonta elävää ravintoa, joten siinä saattaa esiintyä </a:t>
            </a:r>
            <a:r>
              <a:rPr lang="fi-FI" altLang="fi-FI" sz="2800" dirty="0" err="1"/>
              <a:t>Clostridium</a:t>
            </a:r>
            <a:r>
              <a:rPr lang="fi-FI" altLang="fi-FI" sz="2800" dirty="0"/>
              <a:t> </a:t>
            </a:r>
            <a:r>
              <a:rPr lang="fi-FI" altLang="fi-FI" sz="2800" dirty="0" err="1"/>
              <a:t>botulinum</a:t>
            </a:r>
            <a:r>
              <a:rPr lang="fi-FI" altLang="fi-FI" sz="2800" dirty="0"/>
              <a:t> -bakteerin itiöitä.</a:t>
            </a:r>
          </a:p>
          <a:p>
            <a:r>
              <a:rPr lang="fi-FI" altLang="fi-FI" sz="2800" dirty="0"/>
              <a:t>Kaneli sisältää </a:t>
            </a:r>
            <a:r>
              <a:rPr lang="fi-FI" altLang="fi-FI" sz="2800" dirty="0" err="1"/>
              <a:t>kumariinia</a:t>
            </a:r>
            <a:r>
              <a:rPr lang="fi-FI" altLang="fi-FI" sz="2800" dirty="0"/>
              <a:t> (maksamyrkyllinen aine). 50 kg henkilö voi syödä turvallisesti 1 tl kanelia päivässä</a:t>
            </a:r>
          </a:p>
          <a:p>
            <a:endParaRPr lang="fi-FI" dirty="0"/>
          </a:p>
        </p:txBody>
      </p:sp>
    </p:spTree>
    <p:extLst>
      <p:ext uri="{BB962C8B-B14F-4D97-AF65-F5344CB8AC3E}">
        <p14:creationId xmlns:p14="http://schemas.microsoft.com/office/powerpoint/2010/main" val="2125472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406400" y="114300"/>
            <a:ext cx="8636000" cy="6124754"/>
          </a:xfrm>
          <a:prstGeom prst="rect">
            <a:avLst/>
          </a:prstGeom>
        </p:spPr>
        <p:txBody>
          <a:bodyPr wrap="square">
            <a:spAutoFit/>
          </a:bodyPr>
          <a:lstStyle/>
          <a:p>
            <a:r>
              <a:rPr lang="fi-FI" altLang="fi-FI" sz="2800" dirty="0"/>
              <a:t>Raskaana oleville ei enää suositella ja lakritsi- ja salmiakkimakeisten syöntiä 2016</a:t>
            </a:r>
          </a:p>
          <a:p>
            <a:endParaRPr lang="fi-FI" altLang="fi-FI" sz="2800" dirty="0"/>
          </a:p>
          <a:p>
            <a:r>
              <a:rPr lang="fi-FI" altLang="fi-FI" sz="2800" dirty="0"/>
              <a:t>Suosituksen perusteissa todetaan, että lakritsin sisältämän </a:t>
            </a:r>
            <a:r>
              <a:rPr lang="fi-FI" altLang="fi-FI" sz="2800" dirty="0" err="1"/>
              <a:t>glykyrritsiinin</a:t>
            </a:r>
            <a:r>
              <a:rPr lang="fi-FI" altLang="fi-FI" sz="2800" dirty="0"/>
              <a:t> turvallisesta käyttömäärästä ei ole tietoa: ”Korkea </a:t>
            </a:r>
            <a:r>
              <a:rPr lang="fi-FI" altLang="fi-FI" sz="2800" dirty="0" err="1"/>
              <a:t>glykyrritsiinipitoisuus</a:t>
            </a:r>
            <a:r>
              <a:rPr lang="fi-FI" altLang="fi-FI" sz="2800" dirty="0"/>
              <a:t> nostaa verenpainetta, lisää turvotusta, voi aiheuttaa keskenmenovaaran ja on mahdollisesti yhteydessä lapsen kehityshäiriöihin.”</a:t>
            </a:r>
          </a:p>
          <a:p>
            <a:r>
              <a:rPr lang="fi-FI" altLang="fi-FI" sz="2800" dirty="0"/>
              <a:t>Pieniä satunnaisia annoksia ei kuitenkaan pidetä edelleenkään haitallisena.</a:t>
            </a:r>
          </a:p>
          <a:p>
            <a:endParaRPr lang="fi-FI" altLang="fi-FI" sz="2800" dirty="0"/>
          </a:p>
          <a:p>
            <a:r>
              <a:rPr lang="fi-FI" altLang="fi-FI" sz="2800" dirty="0"/>
              <a:t>Aiemmissa suosituksissa (2004) , enintään 50 grammaan päivässä.</a:t>
            </a:r>
          </a:p>
        </p:txBody>
      </p:sp>
    </p:spTree>
    <p:extLst>
      <p:ext uri="{BB962C8B-B14F-4D97-AF65-F5344CB8AC3E}">
        <p14:creationId xmlns:p14="http://schemas.microsoft.com/office/powerpoint/2010/main" val="831437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Juomat</a:t>
            </a:r>
            <a:endParaRPr lang="fi-FI" dirty="0"/>
          </a:p>
        </p:txBody>
      </p:sp>
      <p:sp>
        <p:nvSpPr>
          <p:cNvPr id="3" name="Sisällön paikkamerkki 2"/>
          <p:cNvSpPr>
            <a:spLocks noGrp="1"/>
          </p:cNvSpPr>
          <p:nvPr>
            <p:ph idx="1"/>
          </p:nvPr>
        </p:nvSpPr>
        <p:spPr/>
        <p:txBody>
          <a:bodyPr/>
          <a:lstStyle/>
          <a:p>
            <a:r>
              <a:rPr lang="fi-FI" altLang="fi-FI" sz="3200" dirty="0"/>
              <a:t>Paras </a:t>
            </a:r>
            <a:r>
              <a:rPr lang="fi-FI" altLang="fi-FI" sz="3200" u="sng" dirty="0"/>
              <a:t>janojuoma on vesi</a:t>
            </a:r>
          </a:p>
          <a:p>
            <a:r>
              <a:rPr lang="fi-FI" altLang="fi-FI" sz="3200" u="sng" dirty="0"/>
              <a:t>Ateriajuomana rasvaton maito</a:t>
            </a:r>
          </a:p>
          <a:p>
            <a:r>
              <a:rPr lang="fi-FI" altLang="fi-FI" sz="3200" u="sng" dirty="0"/>
              <a:t>Mehut aterioiden yhteyteen </a:t>
            </a:r>
            <a:r>
              <a:rPr lang="fi-FI" altLang="fi-FI" sz="3200" u="sng" dirty="0">
                <a:sym typeface="Wingdings" panose="05000000000000000000" pitchFamily="2" charset="2"/>
              </a:rPr>
              <a:t> hampaat</a:t>
            </a:r>
          </a:p>
          <a:p>
            <a:r>
              <a:rPr lang="fi-FI" altLang="fi-FI" sz="3200" dirty="0">
                <a:sym typeface="Wingdings" panose="05000000000000000000" pitchFamily="2" charset="2"/>
              </a:rPr>
              <a:t>bentsoehappoa mehuissa, vältä niitä antamasta lapsille</a:t>
            </a:r>
          </a:p>
          <a:p>
            <a:r>
              <a:rPr lang="fi-FI" altLang="fi-FI" sz="3200" dirty="0">
                <a:sym typeface="Wingdings" panose="05000000000000000000" pitchFamily="2" charset="2"/>
              </a:rPr>
              <a:t>Nestehukka kuumina päivinä!</a:t>
            </a:r>
            <a:endParaRPr lang="fi-FI" altLang="fi-FI" sz="3200" dirty="0"/>
          </a:p>
          <a:p>
            <a:endParaRPr lang="fi-FI" dirty="0"/>
          </a:p>
        </p:txBody>
      </p:sp>
    </p:spTree>
    <p:extLst>
      <p:ext uri="{BB962C8B-B14F-4D97-AF65-F5344CB8AC3E}">
        <p14:creationId xmlns:p14="http://schemas.microsoft.com/office/powerpoint/2010/main" val="3653218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Mausteilla makua, niukasti suolaa</a:t>
            </a:r>
            <a:endParaRPr lang="fi-FI" dirty="0"/>
          </a:p>
        </p:txBody>
      </p:sp>
      <p:sp>
        <p:nvSpPr>
          <p:cNvPr id="3" name="Sisällön paikkamerkki 2"/>
          <p:cNvSpPr>
            <a:spLocks noGrp="1"/>
          </p:cNvSpPr>
          <p:nvPr>
            <p:ph idx="1"/>
          </p:nvPr>
        </p:nvSpPr>
        <p:spPr/>
        <p:txBody>
          <a:bodyPr/>
          <a:lstStyle/>
          <a:p>
            <a:r>
              <a:rPr lang="fi-FI" altLang="fi-FI" sz="3200" dirty="0"/>
              <a:t>Suolaa saadaan luontaisesti monista elintarvikkeista</a:t>
            </a:r>
          </a:p>
          <a:p>
            <a:r>
              <a:rPr lang="fi-FI" altLang="fi-FI" sz="3200" dirty="0"/>
              <a:t>Tärkeää vähäsuolainen ruoka</a:t>
            </a:r>
          </a:p>
          <a:p>
            <a:pPr lvl="1"/>
            <a:r>
              <a:rPr lang="fi-FI" altLang="fi-FI" sz="3200" dirty="0"/>
              <a:t>Makuun tottuu muutamassa viikossa</a:t>
            </a:r>
          </a:p>
          <a:p>
            <a:r>
              <a:rPr lang="fi-FI" altLang="fi-FI" sz="3200" dirty="0"/>
              <a:t>Makua ruokiin juureksilla, muilla mausteilla jne. </a:t>
            </a:r>
            <a:r>
              <a:rPr lang="fi-FI" altLang="fi-FI" sz="3200" dirty="0" err="1"/>
              <a:t>vert</a:t>
            </a:r>
            <a:r>
              <a:rPr lang="fi-FI" altLang="fi-FI" sz="3200" dirty="0"/>
              <a:t>. Mausteseokset!!</a:t>
            </a:r>
          </a:p>
          <a:p>
            <a:endParaRPr lang="fi-FI" dirty="0"/>
          </a:p>
        </p:txBody>
      </p:sp>
    </p:spTree>
    <p:extLst>
      <p:ext uri="{BB962C8B-B14F-4D97-AF65-F5344CB8AC3E}">
        <p14:creationId xmlns:p14="http://schemas.microsoft.com/office/powerpoint/2010/main" val="3700804745"/>
      </p:ext>
    </p:extLst>
  </p:cSld>
  <p:clrMapOvr>
    <a:masterClrMapping/>
  </p:clrMapOvr>
</p:sld>
</file>

<file path=ppt/theme/theme1.xml><?xml version="1.0" encoding="utf-8"?>
<a:theme xmlns:a="http://schemas.openxmlformats.org/drawingml/2006/main" name="Pin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63</TotalTime>
  <Words>1226</Words>
  <Application>Microsoft Office PowerPoint</Application>
  <PresentationFormat>Laajakuva</PresentationFormat>
  <Paragraphs>124</Paragraphs>
  <Slides>26</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26</vt:i4>
      </vt:variant>
    </vt:vector>
  </HeadingPairs>
  <TitlesOfParts>
    <vt:vector size="32" baseType="lpstr">
      <vt:lpstr>Arial</vt:lpstr>
      <vt:lpstr>Calibri</vt:lpstr>
      <vt:lpstr>Trebuchet MS</vt:lpstr>
      <vt:lpstr>Wingdings</vt:lpstr>
      <vt:lpstr>Wingdings 3</vt:lpstr>
      <vt:lpstr>Pinta</vt:lpstr>
      <vt:lpstr>Leikki- ja alakouluikäisten lasten ruokasuositukset 2016</vt:lpstr>
      <vt:lpstr>Leikki- ja alakouluikäisten lasten ruoka </vt:lpstr>
      <vt:lpstr>PowerPoint-esitys</vt:lpstr>
      <vt:lpstr>PowerPoint-esitys</vt:lpstr>
      <vt:lpstr>PowerPoint-esitys</vt:lpstr>
      <vt:lpstr>PowerPoint-esitys</vt:lpstr>
      <vt:lpstr>Lapsi taitojen oppijana </vt:lpstr>
      <vt:lpstr>PowerPoint-esitys</vt:lpstr>
      <vt:lpstr>PowerPoint-esitys</vt:lpstr>
      <vt:lpstr>Suositukset päivähoito- ja kouluruokailuun </vt:lpstr>
      <vt:lpstr>PowerPoint-esitys</vt:lpstr>
      <vt:lpstr>Ruokailu päivähoidossa </vt:lpstr>
      <vt:lpstr>Yhteisöllistä ravitsemuskasvatusta </vt:lpstr>
      <vt:lpstr>PowerPoint-esitys</vt:lpstr>
      <vt:lpstr>Leikki-ikäiselle leipää</vt:lpstr>
      <vt:lpstr>Kasviksia, marjoja ja hedelmiä</vt:lpstr>
      <vt:lpstr>Liha, kala, muna</vt:lpstr>
      <vt:lpstr>Maksaruoat</vt:lpstr>
      <vt:lpstr>Makkara</vt:lpstr>
      <vt:lpstr>Maito ja maitovalmisteet</vt:lpstr>
      <vt:lpstr>PowerPoint-esitys</vt:lpstr>
      <vt:lpstr>Rasvaa kohtuullisesti ja pehmeää rasvaa</vt:lpstr>
      <vt:lpstr>Hunaja ja kaneli</vt:lpstr>
      <vt:lpstr>PowerPoint-esitys</vt:lpstr>
      <vt:lpstr>Juomat</vt:lpstr>
      <vt:lpstr>Mausteilla makua, niukasti suolaa</vt:lpstr>
    </vt:vector>
  </TitlesOfParts>
  <Company>Espoon seudun koulutsukuntayhtymä Omnia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Leikki- ja alakouluikäisten lasten ruokasuositukset 2016</dc:title>
  <dc:creator>Raila Häyrinen</dc:creator>
  <cp:lastModifiedBy>Raila Häyrinen</cp:lastModifiedBy>
  <cp:revision>11</cp:revision>
  <dcterms:created xsi:type="dcterms:W3CDTF">2016-01-29T06:32:08Z</dcterms:created>
  <dcterms:modified xsi:type="dcterms:W3CDTF">2017-10-24T13:47:38Z</dcterms:modified>
</cp:coreProperties>
</file>