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61" r:id="rId4"/>
    <p:sldId id="257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0ADA-D40C-4A6C-A35E-8F957C5891A5}" type="datetimeFigureOut">
              <a:rPr lang="fi-FI" smtClean="0"/>
              <a:t>16.9.2013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775F-72EE-4B8A-AE64-BBAB54B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2135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0ADA-D40C-4A6C-A35E-8F957C5891A5}" type="datetimeFigureOut">
              <a:rPr lang="fi-FI" smtClean="0"/>
              <a:t>16.9.2013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775F-72EE-4B8A-AE64-BBAB54B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1334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0ADA-D40C-4A6C-A35E-8F957C5891A5}" type="datetimeFigureOut">
              <a:rPr lang="fi-FI" smtClean="0"/>
              <a:t>16.9.2013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775F-72EE-4B8A-AE64-BBAB54B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8670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0ADA-D40C-4A6C-A35E-8F957C5891A5}" type="datetimeFigureOut">
              <a:rPr lang="fi-FI" smtClean="0"/>
              <a:t>16.9.2013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775F-72EE-4B8A-AE64-BBAB54B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2738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0ADA-D40C-4A6C-A35E-8F957C5891A5}" type="datetimeFigureOut">
              <a:rPr lang="fi-FI" smtClean="0"/>
              <a:t>16.9.2013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775F-72EE-4B8A-AE64-BBAB54B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3969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0ADA-D40C-4A6C-A35E-8F957C5891A5}" type="datetimeFigureOut">
              <a:rPr lang="fi-FI" smtClean="0"/>
              <a:t>16.9.2013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775F-72EE-4B8A-AE64-BBAB54B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318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0ADA-D40C-4A6C-A35E-8F957C5891A5}" type="datetimeFigureOut">
              <a:rPr lang="fi-FI" smtClean="0"/>
              <a:t>16.9.2013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775F-72EE-4B8A-AE64-BBAB54B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4685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0ADA-D40C-4A6C-A35E-8F957C5891A5}" type="datetimeFigureOut">
              <a:rPr lang="fi-FI" smtClean="0"/>
              <a:t>16.9.2013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775F-72EE-4B8A-AE64-BBAB54B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5395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0ADA-D40C-4A6C-A35E-8F957C5891A5}" type="datetimeFigureOut">
              <a:rPr lang="fi-FI" smtClean="0"/>
              <a:t>16.9.2013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775F-72EE-4B8A-AE64-BBAB54B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0706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0ADA-D40C-4A6C-A35E-8F957C5891A5}" type="datetimeFigureOut">
              <a:rPr lang="fi-FI" smtClean="0"/>
              <a:t>16.9.2013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775F-72EE-4B8A-AE64-BBAB54B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7737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0ADA-D40C-4A6C-A35E-8F957C5891A5}" type="datetimeFigureOut">
              <a:rPr lang="fi-FI" smtClean="0"/>
              <a:t>16.9.2013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775F-72EE-4B8A-AE64-BBAB54B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2717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40ADA-D40C-4A6C-A35E-8F957C5891A5}" type="datetimeFigureOut">
              <a:rPr lang="fi-FI" smtClean="0"/>
              <a:t>16.9.2013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6775F-72EE-4B8A-AE64-BBAB54B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1469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Asiakaspalvelu ja työyhteisössä toimiminen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mtClean="0"/>
              <a:t>Kipa </a:t>
            </a:r>
            <a:r>
              <a:rPr lang="fi-FI" dirty="0" smtClean="0"/>
              <a:t>2013</a:t>
            </a:r>
            <a:endParaRPr lang="fi-FI" dirty="0"/>
          </a:p>
          <a:p>
            <a:r>
              <a:rPr lang="fi-FI" dirty="0" err="1" smtClean="0"/>
              <a:t>Omnian</a:t>
            </a:r>
            <a:r>
              <a:rPr lang="fi-FI" dirty="0" smtClean="0"/>
              <a:t> aikuisopisto</a:t>
            </a:r>
          </a:p>
        </p:txBody>
      </p:sp>
    </p:spTree>
    <p:extLst>
      <p:ext uri="{BB962C8B-B14F-4D97-AF65-F5344CB8AC3E}">
        <p14:creationId xmlns:p14="http://schemas.microsoft.com/office/powerpoint/2010/main" val="61919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Tyytymättömän palvelu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Kuuntele, lopeta muut työt</a:t>
            </a:r>
          </a:p>
          <a:p>
            <a:pPr eaLnBrk="1" hangingPunct="1"/>
            <a:r>
              <a:rPr lang="fi-FI" smtClean="0"/>
              <a:t>Tee kysymyksiä –älä intä, vähättele, epäile</a:t>
            </a:r>
          </a:p>
          <a:p>
            <a:pPr eaLnBrk="1" hangingPunct="1"/>
            <a:r>
              <a:rPr lang="fi-FI" smtClean="0"/>
              <a:t>Aloita myötätunnon ilmauksella</a:t>
            </a:r>
          </a:p>
          <a:p>
            <a:pPr eaLnBrk="1" hangingPunct="1"/>
            <a:r>
              <a:rPr lang="fi-FI" smtClean="0"/>
              <a:t>Jos hän ei halua keskustella kanssasi, niin kysy kenet hän haluaisi selvittämään asiaa</a:t>
            </a:r>
          </a:p>
          <a:p>
            <a:pPr eaLnBrk="1" hangingPunct="1"/>
            <a:r>
              <a:rPr lang="fi-FI" smtClean="0"/>
              <a:t>Rauhoita kärsivällisesti – käytä aikaa, ole rehellinen</a:t>
            </a:r>
          </a:p>
        </p:txBody>
      </p:sp>
    </p:spTree>
    <p:extLst>
      <p:ext uri="{BB962C8B-B14F-4D97-AF65-F5344CB8AC3E}">
        <p14:creationId xmlns:p14="http://schemas.microsoft.com/office/powerpoint/2010/main" val="4797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.. Tyytymättömän palvelu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mtClean="0"/>
              <a:t>Säilytä salassapitovelvollisuus ja suojaa hänen intimiteettiään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/>
              <a:t>Tarjoa korjausta nopeasti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/>
              <a:t>Selvitä valitustie, tarjoudu auttamaan valituksen laadinnassa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/>
              <a:t>Älä syytä muita, vei palaute myöhemmin asianomaiselle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/>
              <a:t>Pahoittele tapahtunutta ja kiitä palautteesta</a:t>
            </a:r>
          </a:p>
        </p:txBody>
      </p:sp>
    </p:spTree>
    <p:extLst>
      <p:ext uri="{BB962C8B-B14F-4D97-AF65-F5344CB8AC3E}">
        <p14:creationId xmlns:p14="http://schemas.microsoft.com/office/powerpoint/2010/main" val="58116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Epäluuloinen asiakas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Älä keskustele arveluttavista asioista asiakkaan kuullen</a:t>
            </a:r>
          </a:p>
          <a:p>
            <a:pPr eaLnBrk="1" hangingPunct="1"/>
            <a:r>
              <a:rPr lang="fi-FI" smtClean="0"/>
              <a:t>Muista sanat, ilmeet, eleet</a:t>
            </a:r>
          </a:p>
        </p:txBody>
      </p:sp>
    </p:spTree>
    <p:extLst>
      <p:ext uri="{BB962C8B-B14F-4D97-AF65-F5344CB8AC3E}">
        <p14:creationId xmlns:p14="http://schemas.microsoft.com/office/powerpoint/2010/main" val="39871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Suuttunut asiakas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Mikä saa asiakkaan suuttumaan ?</a:t>
            </a:r>
          </a:p>
          <a:p>
            <a:pPr lvl="1" eaLnBrk="1" hangingPunct="1"/>
            <a:r>
              <a:rPr lang="fi-FI" smtClean="0"/>
              <a:t>Tavoite jää saavuttamatta normaalikeinoin </a:t>
            </a:r>
            <a:r>
              <a:rPr lang="fi-FI" smtClean="0">
                <a:sym typeface="Wingdings" pitchFamily="2" charset="2"/>
              </a:rPr>
              <a:t> turhauma</a:t>
            </a:r>
          </a:p>
          <a:p>
            <a:pPr lvl="2" eaLnBrk="1" hangingPunct="1"/>
            <a:r>
              <a:rPr lang="fi-FI" smtClean="0"/>
              <a:t>Halutaan korvaus</a:t>
            </a:r>
          </a:p>
          <a:p>
            <a:pPr lvl="2" eaLnBrk="1" hangingPunct="1"/>
            <a:r>
              <a:rPr lang="fi-FI" smtClean="0"/>
              <a:t>Primitiivireaktio (alkeellinen käyttäytyminen, ihminen menettää harkintakykynsä)</a:t>
            </a:r>
          </a:p>
        </p:txBody>
      </p:sp>
    </p:spTree>
    <p:extLst>
      <p:ext uri="{BB962C8B-B14F-4D97-AF65-F5344CB8AC3E}">
        <p14:creationId xmlns:p14="http://schemas.microsoft.com/office/powerpoint/2010/main" val="412472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.. Suuttunut asiakas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z="2800" smtClean="0"/>
              <a:t>Miten tilanteessa pitäisi menetellä ?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smtClean="0"/>
              <a:t>Ole rauhallinen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smtClean="0"/>
              <a:t>Älä vähättele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smtClean="0"/>
              <a:t>Älä päästä suuttunutta asiakasta   </a:t>
            </a:r>
            <a:r>
              <a:rPr lang="fi-FI" sz="2400" smtClean="0">
                <a:sym typeface="Wingdings" pitchFamily="2" charset="2"/>
              </a:rPr>
              <a:t> huhut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smtClean="0">
                <a:sym typeface="Wingdings" pitchFamily="2" charset="2"/>
              </a:rPr>
              <a:t>Anna asiakkaan purkaa kiukkunsa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smtClean="0">
                <a:sym typeface="Wingdings" pitchFamily="2" charset="2"/>
              </a:rPr>
              <a:t>Osoita ymmärrystä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smtClean="0">
                <a:sym typeface="Wingdings" pitchFamily="2" charset="2"/>
              </a:rPr>
              <a:t>Pahoittele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smtClean="0">
                <a:sym typeface="Wingdings" pitchFamily="2" charset="2"/>
              </a:rPr>
              <a:t>Ole kiitollinen palautteesta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smtClean="0">
                <a:sym typeface="Wingdings" pitchFamily="2" charset="2"/>
              </a:rPr>
              <a:t>Miten korvataan ?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fi-FI" sz="2400" smtClean="0"/>
              <a:t>ASIAKASPALVELUTAITO TULEE ESIIN SUUTTUNEEN ASIAKKAAN PALVELUSSA !</a:t>
            </a:r>
          </a:p>
        </p:txBody>
      </p:sp>
    </p:spTree>
    <p:extLst>
      <p:ext uri="{BB962C8B-B14F-4D97-AF65-F5344CB8AC3E}">
        <p14:creationId xmlns:p14="http://schemas.microsoft.com/office/powerpoint/2010/main" val="386292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Työntekijän oikeudet ja velvollisuudet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3806707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Työntekijän oikeudet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smtClean="0"/>
              <a:t>	- TES:n tai VES:n mukaiseen palkkaan</a:t>
            </a:r>
            <a:br>
              <a:rPr lang="fi-FI" smtClean="0"/>
            </a:br>
            <a:r>
              <a:rPr lang="fi-FI" smtClean="0"/>
              <a:t>- lakien ja sopimusten antamaan suojaan</a:t>
            </a:r>
            <a:br>
              <a:rPr lang="fi-FI" smtClean="0"/>
            </a:br>
            <a:r>
              <a:rPr lang="fi-FI" smtClean="0"/>
              <a:t>- järjestäytymiseen</a:t>
            </a:r>
            <a:br>
              <a:rPr lang="fi-FI" smtClean="0"/>
            </a:br>
            <a:r>
              <a:rPr lang="fi-FI" smtClean="0"/>
              <a:t>- terveelliseen ja turvalliseen työympäristöön</a:t>
            </a:r>
          </a:p>
          <a:p>
            <a:pPr eaLnBrk="1" hangingPunct="1"/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7693616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Työntekijän velvollisuudet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fi-FI" smtClean="0"/>
          </a:p>
          <a:p>
            <a:pPr eaLnBrk="1" hangingPunct="1">
              <a:buFontTx/>
              <a:buNone/>
            </a:pPr>
            <a:r>
              <a:rPr lang="fi-FI" smtClean="0"/>
              <a:t>	- suorittaa työ huolellisesti</a:t>
            </a:r>
            <a:br>
              <a:rPr lang="fi-FI" smtClean="0"/>
            </a:br>
            <a:r>
              <a:rPr lang="fi-FI" smtClean="0"/>
              <a:t>- noudattaa työnjohdon ohjeita</a:t>
            </a:r>
            <a:br>
              <a:rPr lang="fi-FI" smtClean="0"/>
            </a:br>
            <a:r>
              <a:rPr lang="fi-FI" smtClean="0"/>
              <a:t>- kieltäytyä työnantajan kanssa kilpailevasta toiminnasta</a:t>
            </a:r>
            <a:br>
              <a:rPr lang="fi-FI" smtClean="0"/>
            </a:br>
            <a:r>
              <a:rPr lang="fi-FI" smtClean="0"/>
              <a:t>- pitää liike- ja ammattisalaisuus</a:t>
            </a:r>
            <a:br>
              <a:rPr lang="fi-FI" smtClean="0"/>
            </a:br>
            <a:r>
              <a:rPr lang="fi-FI" smtClean="0"/>
              <a:t>- ottaa huomioon työnantajan etu</a:t>
            </a:r>
          </a:p>
        </p:txBody>
      </p:sp>
    </p:spTree>
    <p:extLst>
      <p:ext uri="{BB962C8B-B14F-4D97-AF65-F5344CB8AC3E}">
        <p14:creationId xmlns:p14="http://schemas.microsoft.com/office/powerpoint/2010/main" val="406477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Työnantajan oikeudet ja velvollisuudet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6163753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b="1" smtClean="0"/>
              <a:t>Työnantajan oikeudet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b="1" smtClean="0"/>
              <a:t>Oikeus</a:t>
            </a:r>
            <a:r>
              <a:rPr lang="fi-FI" smtClean="0"/>
              <a:t> </a:t>
            </a:r>
          </a:p>
          <a:p>
            <a:pPr eaLnBrk="1" hangingPunct="1"/>
            <a:r>
              <a:rPr lang="fi-FI" smtClean="0"/>
              <a:t>- ottaa työhön</a:t>
            </a:r>
            <a:br>
              <a:rPr lang="fi-FI" smtClean="0"/>
            </a:br>
            <a:r>
              <a:rPr lang="fi-FI" smtClean="0"/>
              <a:t>- johtaa työtä</a:t>
            </a:r>
            <a:br>
              <a:rPr lang="fi-FI" smtClean="0"/>
            </a:br>
            <a:r>
              <a:rPr lang="fi-FI" smtClean="0"/>
              <a:t>- irtisanoa ja purkaa työsopimus</a:t>
            </a:r>
            <a:endParaRPr lang="fi-FI" b="1" smtClean="0"/>
          </a:p>
        </p:txBody>
      </p:sp>
    </p:spTree>
    <p:extLst>
      <p:ext uri="{BB962C8B-B14F-4D97-AF65-F5344CB8AC3E}">
        <p14:creationId xmlns:p14="http://schemas.microsoft.com/office/powerpoint/2010/main" val="3571105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Vuorovaikutus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Vuorovaikutuksesta 7% muodostuu sanoista, 38% äänenkäytöstä ja 55% eleistä. </a:t>
            </a:r>
            <a:br>
              <a:rPr lang="fi-FI" dirty="0"/>
            </a:br>
            <a:r>
              <a:rPr lang="fi-FI" dirty="0"/>
              <a:t>Siis yhteensä 93% kommunikoinnista tapahtuu kehojemme välityksellä!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8842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i-FI" sz="4000" b="1" smtClean="0"/>
              <a:t/>
            </a:r>
            <a:br>
              <a:rPr lang="fi-FI" sz="4000" b="1" smtClean="0"/>
            </a:br>
            <a:r>
              <a:rPr lang="fi-FI" sz="4000" b="1" smtClean="0"/>
              <a:t>Työnantajan velvollisuudet</a:t>
            </a:r>
            <a:br>
              <a:rPr lang="fi-FI" sz="4000" b="1" smtClean="0"/>
            </a:br>
            <a:endParaRPr lang="fi-FI" sz="4000" b="1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- noudattaa lakeja ja sopimuksia</a:t>
            </a:r>
            <a:br>
              <a:rPr lang="fi-FI" smtClean="0"/>
            </a:br>
            <a:r>
              <a:rPr lang="fi-FI" smtClean="0"/>
              <a:t>- kohdella työntekijöitä tasapuolisesti</a:t>
            </a:r>
            <a:br>
              <a:rPr lang="fi-FI" smtClean="0"/>
            </a:br>
            <a:r>
              <a:rPr lang="fi-FI" smtClean="0"/>
              <a:t>- huolehtia työturvallisuudesta</a:t>
            </a:r>
            <a:br>
              <a:rPr lang="fi-FI" smtClean="0"/>
            </a:br>
            <a:r>
              <a:rPr lang="fi-FI" smtClean="0"/>
              <a:t>- antaa työntekijälle kirjallinen selvitys työnteon keskeisistä ehdoista</a:t>
            </a:r>
            <a:br>
              <a:rPr lang="fi-FI" smtClean="0"/>
            </a:br>
            <a:r>
              <a:rPr lang="fi-FI" smtClean="0"/>
              <a:t>- edistää hyvää työilmapiiriä, työntekijän työssä suoriutumista ja ammatillista kehitystä</a:t>
            </a:r>
          </a:p>
        </p:txBody>
      </p:sp>
    </p:spTree>
    <p:extLst>
      <p:ext uri="{BB962C8B-B14F-4D97-AF65-F5344CB8AC3E}">
        <p14:creationId xmlns:p14="http://schemas.microsoft.com/office/powerpoint/2010/main" val="28148135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.. Työyhteisössä toimiminen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Ole huomaavainen</a:t>
            </a:r>
          </a:p>
          <a:p>
            <a:pPr lvl="1" eaLnBrk="1" hangingPunct="1"/>
            <a:r>
              <a:rPr lang="fi-FI" smtClean="0"/>
              <a:t>Siivousvaunut seinän viereen</a:t>
            </a:r>
          </a:p>
          <a:p>
            <a:pPr lvl="1" eaLnBrk="1" hangingPunct="1"/>
            <a:r>
              <a:rPr lang="fi-FI" smtClean="0"/>
              <a:t>Tiloissa liikkuvat pääsevät kulkemaan esteettä ja turvallisesti</a:t>
            </a:r>
          </a:p>
          <a:p>
            <a:pPr lvl="1" eaLnBrk="1" hangingPunct="1"/>
            <a:r>
              <a:rPr lang="fi-FI" smtClean="0"/>
              <a:t>Mainitse selvästi, jossa lattia voi olla liukas</a:t>
            </a:r>
          </a:p>
          <a:p>
            <a:pPr lvl="1" eaLnBrk="1" hangingPunct="1"/>
            <a:r>
              <a:rPr lang="fi-FI" smtClean="0"/>
              <a:t>Mainitse selvästi, että käytävällä voi kävellä vaikka juuri olet sitä siivoamassa</a:t>
            </a:r>
          </a:p>
          <a:p>
            <a:pPr lvl="1" eaLnBrk="1" hangingPunct="1"/>
            <a:r>
              <a:rPr lang="fi-FI" smtClean="0"/>
              <a:t>Myös jos olet tekemässä vahaamista, niin kerro selvästi koska tilassa voi asioida</a:t>
            </a:r>
          </a:p>
          <a:p>
            <a:pPr lvl="1" eaLnBrk="1" hangingPunct="1"/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7417619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.. Työyhteisössä toimiminen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mtClean="0"/>
              <a:t>Puhelinkäyttäytyminen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/>
              <a:t>Esittele itsesi, tervehdi, selkeä puhetapa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/>
              <a:t>Pidä puhelin </a:t>
            </a:r>
          </a:p>
          <a:p>
            <a:pPr lvl="2" eaLnBrk="1" hangingPunct="1">
              <a:lnSpc>
                <a:spcPct val="90000"/>
              </a:lnSpc>
            </a:pPr>
            <a:r>
              <a:rPr lang="fi-FI" smtClean="0"/>
              <a:t>suljettuna, kun keskustelet asiakkaan kanssa</a:t>
            </a:r>
          </a:p>
          <a:p>
            <a:pPr lvl="2" eaLnBrk="1" hangingPunct="1">
              <a:lnSpc>
                <a:spcPct val="90000"/>
              </a:lnSpc>
            </a:pPr>
            <a:r>
              <a:rPr lang="fi-FI" smtClean="0"/>
              <a:t>Äänettömänä, kun työskentelet kohteessa jossa on asiakkaita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/>
              <a:t>Muista tarkistaa viestit ja vastata niihin ensi tilassa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/>
              <a:t>Yksityispuhelut ei kuulu hyviin tapoihin asiakaskohteessa</a:t>
            </a:r>
          </a:p>
          <a:p>
            <a:pPr lvl="2" eaLnBrk="1" hangingPunct="1">
              <a:lnSpc>
                <a:spcPct val="90000"/>
              </a:lnSpc>
            </a:pPr>
            <a:endParaRPr lang="fi-FI" smtClean="0"/>
          </a:p>
          <a:p>
            <a:pPr lvl="1" eaLnBrk="1" hangingPunct="1">
              <a:lnSpc>
                <a:spcPct val="90000"/>
              </a:lnSpc>
            </a:pPr>
            <a:endParaRPr lang="fi-FI" smtClean="0"/>
          </a:p>
          <a:p>
            <a:pPr lvl="1" eaLnBrk="1" hangingPunct="1">
              <a:lnSpc>
                <a:spcPct val="90000"/>
              </a:lnSpc>
            </a:pPr>
            <a:endParaRPr lang="fi-FI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fi-FI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7714631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.. Työyhteisössä toimiminen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Kun keskustelet asiakkaan kanssa katso häntä kasvoihin</a:t>
            </a:r>
          </a:p>
          <a:p>
            <a:pPr eaLnBrk="1" hangingPunct="1"/>
            <a:r>
              <a:rPr lang="fi-FI" smtClean="0"/>
              <a:t>puhu selvästi</a:t>
            </a:r>
          </a:p>
          <a:p>
            <a:pPr eaLnBrk="1" hangingPunct="1"/>
            <a:r>
              <a:rPr lang="fi-FI" smtClean="0"/>
              <a:t>Älä tule liian lähelle asiakasta</a:t>
            </a:r>
          </a:p>
          <a:p>
            <a:pPr eaLnBrk="1" hangingPunct="1"/>
            <a:r>
              <a:rPr lang="fi-FI" smtClean="0"/>
              <a:t>Hyvä tiedottaminen poistaa monta pulmaa</a:t>
            </a:r>
          </a:p>
        </p:txBody>
      </p:sp>
    </p:spTree>
    <p:extLst>
      <p:ext uri="{BB962C8B-B14F-4D97-AF65-F5344CB8AC3E}">
        <p14:creationId xmlns:p14="http://schemas.microsoft.com/office/powerpoint/2010/main" val="3703262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Ammattilainen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• huolehtii siisteydestään, työvaatetuksestaan</a:t>
            </a:r>
          </a:p>
          <a:p>
            <a:r>
              <a:rPr lang="fi-FI" dirty="0"/>
              <a:t>ja </a:t>
            </a:r>
            <a:r>
              <a:rPr lang="fi-FI" dirty="0" smtClean="0"/>
              <a:t>työvälineistöstään välittäen </a:t>
            </a:r>
            <a:r>
              <a:rPr lang="fi-FI" dirty="0"/>
              <a:t>ammattimaisen </a:t>
            </a:r>
            <a:r>
              <a:rPr lang="fi-FI" dirty="0" smtClean="0"/>
              <a:t>kuvan itsestään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9793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Ammattilainen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r>
              <a:rPr lang="fi-FI" dirty="0"/>
              <a:t>työskentelee työohjeiden </a:t>
            </a:r>
            <a:r>
              <a:rPr lang="fi-FI" dirty="0" smtClean="0"/>
              <a:t>tai palvelukuvauksen </a:t>
            </a:r>
            <a:r>
              <a:rPr lang="fi-FI" dirty="0"/>
              <a:t>ja sovitun </a:t>
            </a:r>
            <a:r>
              <a:rPr lang="fi-FI" dirty="0" smtClean="0"/>
              <a:t>laadun mukaisesti</a:t>
            </a:r>
          </a:p>
          <a:p>
            <a:r>
              <a:rPr lang="fi-FI" dirty="0" smtClean="0"/>
              <a:t> </a:t>
            </a:r>
            <a:r>
              <a:rPr lang="fi-FI" dirty="0"/>
              <a:t>ottaa huomioon </a:t>
            </a:r>
            <a:r>
              <a:rPr lang="fi-FI" dirty="0" smtClean="0"/>
              <a:t>siivouskohteen toiminnan </a:t>
            </a:r>
            <a:r>
              <a:rPr lang="fi-FI" dirty="0"/>
              <a:t>sekä sisäiset ja </a:t>
            </a:r>
            <a:r>
              <a:rPr lang="fi-FI" dirty="0" smtClean="0"/>
              <a:t>ulkoiset  asiakkaat</a:t>
            </a:r>
          </a:p>
          <a:p>
            <a:r>
              <a:rPr lang="fi-FI" dirty="0" smtClean="0"/>
              <a:t>tietää </a:t>
            </a:r>
            <a:r>
              <a:rPr lang="fi-FI" dirty="0"/>
              <a:t>oman toiminnan tai </a:t>
            </a:r>
            <a:r>
              <a:rPr lang="fi-FI" dirty="0" smtClean="0"/>
              <a:t>työn merkityksen </a:t>
            </a:r>
            <a:r>
              <a:rPr lang="fi-FI" dirty="0"/>
              <a:t>palvelun </a:t>
            </a:r>
            <a:r>
              <a:rPr lang="fi-FI" dirty="0" smtClean="0"/>
              <a:t>kokonaisuuden kannalta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927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Ammattilainen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neuvottelee </a:t>
            </a:r>
            <a:r>
              <a:rPr lang="fi-FI" dirty="0"/>
              <a:t>ja keskustelee </a:t>
            </a:r>
            <a:r>
              <a:rPr lang="fi-FI" dirty="0" smtClean="0"/>
              <a:t>asiakkaan kanssa </a:t>
            </a:r>
            <a:r>
              <a:rPr lang="fi-FI" dirty="0"/>
              <a:t>siivous- ja muihin </a:t>
            </a:r>
            <a:r>
              <a:rPr lang="fi-FI" dirty="0" smtClean="0"/>
              <a:t>palveluihin liittyvistä </a:t>
            </a:r>
            <a:r>
              <a:rPr lang="fi-FI" dirty="0"/>
              <a:t>asioista, </a:t>
            </a:r>
            <a:r>
              <a:rPr lang="fi-FI" dirty="0" smtClean="0"/>
              <a:t>esimerkiksi työjärjestelyt</a:t>
            </a:r>
            <a:r>
              <a:rPr lang="fi-FI" dirty="0"/>
              <a:t>, muutostilanteet ym</a:t>
            </a:r>
            <a:r>
              <a:rPr lang="fi-FI" dirty="0" smtClean="0"/>
              <a:t>.</a:t>
            </a:r>
          </a:p>
          <a:p>
            <a:r>
              <a:rPr lang="fi-FI" dirty="0" smtClean="0"/>
              <a:t>tekee </a:t>
            </a:r>
            <a:r>
              <a:rPr lang="fi-FI" dirty="0"/>
              <a:t>työt asiakaskohteen </a:t>
            </a:r>
            <a:r>
              <a:rPr lang="fi-FI" dirty="0" smtClean="0"/>
              <a:t>edellyttämässä tärkeysjärjestyksessä</a:t>
            </a:r>
          </a:p>
          <a:p>
            <a:r>
              <a:rPr lang="fi-FI" dirty="0" smtClean="0"/>
              <a:t>toimii </a:t>
            </a:r>
            <a:r>
              <a:rPr lang="fi-FI" dirty="0"/>
              <a:t>työssään ja </a:t>
            </a:r>
            <a:r>
              <a:rPr lang="fi-FI" dirty="0" smtClean="0"/>
              <a:t>työyhteisössä tiimin </a:t>
            </a:r>
            <a:r>
              <a:rPr lang="fi-FI" dirty="0"/>
              <a:t>jäsenenä oma-aloitteisesti</a:t>
            </a:r>
            <a:r>
              <a:rPr lang="fi-FI" dirty="0" smtClean="0"/>
              <a:t>,</a:t>
            </a:r>
            <a:r>
              <a:rPr lang="fi-FI" dirty="0"/>
              <a:t> vastuuntuntoisesti ja ystävällisesti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5288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Ammattilainen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noudattaa </a:t>
            </a:r>
            <a:r>
              <a:rPr lang="fi-FI" dirty="0"/>
              <a:t>työyhteisön sääntöjä </a:t>
            </a:r>
            <a:r>
              <a:rPr lang="fi-FI" dirty="0" smtClean="0"/>
              <a:t>ja toimintatapoja</a:t>
            </a:r>
          </a:p>
          <a:p>
            <a:r>
              <a:rPr lang="fi-FI" dirty="0" smtClean="0"/>
              <a:t>työskentelee </a:t>
            </a:r>
            <a:r>
              <a:rPr lang="fi-FI" dirty="0"/>
              <a:t>yhteistyössä </a:t>
            </a:r>
            <a:r>
              <a:rPr lang="fi-FI" dirty="0" smtClean="0"/>
              <a:t>työyhteisön jäsenten kanssa</a:t>
            </a:r>
          </a:p>
          <a:p>
            <a:r>
              <a:rPr lang="fi-FI" dirty="0" smtClean="0"/>
              <a:t>suhtautuu </a:t>
            </a:r>
            <a:r>
              <a:rPr lang="fi-FI" dirty="0"/>
              <a:t>myönteisesti alaan </a:t>
            </a:r>
            <a:r>
              <a:rPr lang="fi-FI" dirty="0" smtClean="0"/>
              <a:t>ja omaan työhönsä</a:t>
            </a:r>
          </a:p>
          <a:p>
            <a:r>
              <a:rPr lang="fi-FI" dirty="0" smtClean="0"/>
              <a:t>suhtautuu </a:t>
            </a:r>
            <a:r>
              <a:rPr lang="fi-FI" dirty="0"/>
              <a:t>myönteisesti alaan </a:t>
            </a:r>
            <a:r>
              <a:rPr lang="fi-FI" dirty="0" smtClean="0"/>
              <a:t>ja omaan </a:t>
            </a:r>
            <a:r>
              <a:rPr lang="fi-FI" dirty="0"/>
              <a:t>työhönsä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3210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Ammattilainen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haluaa </a:t>
            </a:r>
            <a:r>
              <a:rPr lang="fi-FI" dirty="0"/>
              <a:t>oppia muilta ja </a:t>
            </a:r>
            <a:r>
              <a:rPr lang="fi-FI" dirty="0" smtClean="0"/>
              <a:t>kokeilee työssään </a:t>
            </a:r>
            <a:r>
              <a:rPr lang="fi-FI" dirty="0"/>
              <a:t>uusia </a:t>
            </a:r>
            <a:r>
              <a:rPr lang="fi-FI" dirty="0" smtClean="0"/>
              <a:t>asioita</a:t>
            </a:r>
          </a:p>
          <a:p>
            <a:r>
              <a:rPr lang="fi-FI" dirty="0" smtClean="0"/>
              <a:t>keskustelee </a:t>
            </a:r>
            <a:r>
              <a:rPr lang="fi-FI" dirty="0"/>
              <a:t>työstään </a:t>
            </a:r>
            <a:r>
              <a:rPr lang="fi-FI" dirty="0" smtClean="0"/>
              <a:t>ammattimaisesti ja </a:t>
            </a:r>
            <a:r>
              <a:rPr lang="fi-FI" dirty="0"/>
              <a:t>käyttää alan </a:t>
            </a:r>
            <a:r>
              <a:rPr lang="fi-FI" dirty="0" smtClean="0"/>
              <a:t>ammattitermejä</a:t>
            </a:r>
          </a:p>
          <a:p>
            <a:r>
              <a:rPr lang="fi-FI" dirty="0" smtClean="0"/>
              <a:t>hyödyntää </a:t>
            </a:r>
            <a:r>
              <a:rPr lang="fi-FI" dirty="0"/>
              <a:t>työstä saamaansa palautetta</a:t>
            </a:r>
          </a:p>
          <a:p>
            <a:r>
              <a:rPr lang="fi-FI" dirty="0" smtClean="0"/>
              <a:t>käyttää </a:t>
            </a:r>
            <a:r>
              <a:rPr lang="fi-FI" dirty="0"/>
              <a:t>työssään tarvittavaa tietotekniikkaa,</a:t>
            </a:r>
          </a:p>
          <a:p>
            <a:pPr marL="0" indent="0">
              <a:buNone/>
            </a:pPr>
            <a:r>
              <a:rPr lang="fi-FI" dirty="0"/>
              <a:t>esimerkiksi </a:t>
            </a:r>
            <a:r>
              <a:rPr lang="fi-FI" dirty="0" smtClean="0"/>
              <a:t>tilojen varaus</a:t>
            </a:r>
            <a:r>
              <a:rPr lang="fi-FI" dirty="0"/>
              <a:t>, raportointi, tilausten </a:t>
            </a:r>
            <a:r>
              <a:rPr lang="fi-FI" dirty="0" smtClean="0"/>
              <a:t>tekeminen, sähköpostin </a:t>
            </a:r>
            <a:r>
              <a:rPr lang="fi-FI" dirty="0"/>
              <a:t>käyttäminen ym.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2587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Haasteelliset palvelutilanteet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568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Hyvä palvelutilanne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i-FI" smtClean="0"/>
              <a:t>Ensivaikutelma – siisti, huoliteltu ulkoasu,</a:t>
            </a:r>
          </a:p>
          <a:p>
            <a:r>
              <a:rPr lang="fi-FI" smtClean="0"/>
              <a:t>Tervehtiminen ja ystävällinen hymy</a:t>
            </a:r>
          </a:p>
          <a:p>
            <a:pPr lvl="1"/>
            <a:r>
              <a:rPr lang="fi-FI" smtClean="0"/>
              <a:t>Lähestyminen helppoa </a:t>
            </a:r>
          </a:p>
          <a:p>
            <a:r>
              <a:rPr lang="fi-FI" smtClean="0"/>
              <a:t>Asiakkaan kohtaaminen</a:t>
            </a:r>
          </a:p>
          <a:p>
            <a:pPr lvl="1"/>
            <a:r>
              <a:rPr lang="fi-FI" smtClean="0"/>
              <a:t>Katso silmiin, hymyile</a:t>
            </a:r>
          </a:p>
          <a:p>
            <a:pPr lvl="1"/>
            <a:r>
              <a:rPr lang="fi-FI" smtClean="0"/>
              <a:t>Tervehdi</a:t>
            </a:r>
          </a:p>
          <a:p>
            <a:pPr lvl="1"/>
            <a:r>
              <a:rPr lang="fi-FI" smtClean="0"/>
              <a:t>Esittelytilanteessa tervehdi kädestä pitäen napakasti</a:t>
            </a:r>
          </a:p>
          <a:p>
            <a:pPr lvl="1"/>
            <a:r>
              <a:rPr lang="fi-FI" smtClean="0"/>
              <a:t>Teitittely </a:t>
            </a:r>
          </a:p>
        </p:txBody>
      </p:sp>
    </p:spTree>
    <p:extLst>
      <p:ext uri="{BB962C8B-B14F-4D97-AF65-F5344CB8AC3E}">
        <p14:creationId xmlns:p14="http://schemas.microsoft.com/office/powerpoint/2010/main" val="282247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473</Words>
  <Application>Microsoft Office PowerPoint</Application>
  <PresentationFormat>Näytössä katseltava diaesitys (4:3)</PresentationFormat>
  <Paragraphs>107</Paragraphs>
  <Slides>23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24" baseType="lpstr">
      <vt:lpstr>Office-teema</vt:lpstr>
      <vt:lpstr>Asiakaspalvelu ja työyhteisössä toimiminen</vt:lpstr>
      <vt:lpstr>Vuorovaikutus</vt:lpstr>
      <vt:lpstr>Ammattilainen</vt:lpstr>
      <vt:lpstr>Ammattilainen</vt:lpstr>
      <vt:lpstr>Ammattilainen</vt:lpstr>
      <vt:lpstr>Ammattilainen</vt:lpstr>
      <vt:lpstr>Ammattilainen</vt:lpstr>
      <vt:lpstr>Haasteelliset palvelutilanteet</vt:lpstr>
      <vt:lpstr>Hyvä palvelutilanne</vt:lpstr>
      <vt:lpstr>Tyytymättömän palvelu</vt:lpstr>
      <vt:lpstr>.. Tyytymättömän palvelu</vt:lpstr>
      <vt:lpstr>Epäluuloinen asiakas</vt:lpstr>
      <vt:lpstr>Suuttunut asiakas</vt:lpstr>
      <vt:lpstr>.. Suuttunut asiakas</vt:lpstr>
      <vt:lpstr>Työntekijän oikeudet ja velvollisuudet</vt:lpstr>
      <vt:lpstr>Työntekijän oikeudet</vt:lpstr>
      <vt:lpstr>Työntekijän velvollisuudet</vt:lpstr>
      <vt:lpstr>Työnantajan oikeudet ja velvollisuudet</vt:lpstr>
      <vt:lpstr>Työnantajan oikeudet</vt:lpstr>
      <vt:lpstr> Työnantajan velvollisuudet </vt:lpstr>
      <vt:lpstr>.. Työyhteisössä toimiminen </vt:lpstr>
      <vt:lpstr>.. Työyhteisössä toimiminen</vt:lpstr>
      <vt:lpstr>.. Työyhteisössä toimiminen</vt:lpstr>
    </vt:vector>
  </TitlesOfParts>
  <Company>Omnia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Asiakaspalvelu ja työyhteisössä toimiminen</dc:title>
  <dc:creator>Jaana Nisumaa</dc:creator>
  <cp:lastModifiedBy>Jaana Nisumaa</cp:lastModifiedBy>
  <cp:revision>6</cp:revision>
  <dcterms:created xsi:type="dcterms:W3CDTF">2011-09-26T16:59:32Z</dcterms:created>
  <dcterms:modified xsi:type="dcterms:W3CDTF">2013-09-16T10:07:38Z</dcterms:modified>
</cp:coreProperties>
</file>