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0" r:id="rId4"/>
    <p:sldId id="257" r:id="rId5"/>
    <p:sldId id="267" r:id="rId6"/>
    <p:sldId id="259" r:id="rId7"/>
    <p:sldId id="262" r:id="rId8"/>
    <p:sldId id="265" r:id="rId9"/>
    <p:sldId id="264" r:id="rId10"/>
    <p:sldId id="266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3400" cy="685800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0"/>
            <a:ext cx="3124200" cy="675741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01824" y="1817985"/>
            <a:ext cx="7772400" cy="1470025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4000" b="1">
                <a:solidFill>
                  <a:srgbClr val="0357A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99592" y="3260576"/>
            <a:ext cx="7776864" cy="153657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l">
              <a:buNone/>
              <a:defRPr sz="4000">
                <a:solidFill>
                  <a:srgbClr val="0357A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533400" y="6357961"/>
            <a:ext cx="2133600" cy="3651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00ED720-E20D-4446-BFF1-DBCD396AB8C5}" type="datetimeFigureOut">
              <a:rPr lang="fi-FI" smtClean="0"/>
              <a:t>30.3.2015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424" y="5474208"/>
            <a:ext cx="2703576" cy="138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006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792" y="5815584"/>
            <a:ext cx="2045208" cy="1042416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34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3096" y="53752"/>
            <a:ext cx="8153400" cy="1143000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0357A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83096" y="1600201"/>
            <a:ext cx="8153400" cy="4205063"/>
          </a:xfrm>
        </p:spPr>
        <p:txBody>
          <a:bodyPr/>
          <a:lstStyle>
            <a:lvl1pPr marL="342900" indent="-342900">
              <a:buClr>
                <a:srgbClr val="0357A2"/>
              </a:buClr>
              <a:buFont typeface="Wingdings" pitchFamily="2" charset="2"/>
              <a:buChar char="§"/>
              <a:defRPr sz="18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54224" y="6356350"/>
            <a:ext cx="2133600" cy="365125"/>
          </a:xfrm>
        </p:spPr>
        <p:txBody>
          <a:bodyPr/>
          <a:lstStyle/>
          <a:p>
            <a:fld id="{500ED720-E20D-4446-BFF1-DBCD396AB8C5}" type="datetimeFigureOut">
              <a:rPr lang="fi-FI" smtClean="0"/>
              <a:t>30.3.2015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9678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950912" y="274638"/>
            <a:ext cx="8085584" cy="1138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50912" y="1600201"/>
            <a:ext cx="8085584" cy="4493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9509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ED720-E20D-4446-BFF1-DBCD396AB8C5}" type="datetimeFigureOut">
              <a:rPr lang="fi-FI" smtClean="0"/>
              <a:t>30.3.2015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26057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0682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357A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357A2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357A2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357A2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357A2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357A2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68736" y="155679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Asiakaslähtöisten kiinteistöpalvelujen tuottaminen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548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z="3000" dirty="0">
                <a:latin typeface="Arial Narrow" panose="020B0606020202030204" pitchFamily="34" charset="0"/>
              </a:rPr>
              <a:t>Asiakaslähtöisten kiinteistöpalvelujen tuottaminen</a:t>
            </a:r>
            <a:endParaRPr lang="fi-FI" altLang="fi-FI" sz="3000" dirty="0" smtClean="0">
              <a:latin typeface="Arial Narrow" panose="020B0606020202030204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140000"/>
              </a:lnSpc>
              <a:buNone/>
            </a:pPr>
            <a:r>
              <a:rPr lang="fi-FI" altLang="fi-FI" sz="2000" b="1" dirty="0" smtClean="0">
                <a:latin typeface="Arial Narrow" panose="020B0606020202030204" pitchFamily="34" charset="0"/>
              </a:rPr>
              <a:t>Asiakaspalvelun laadusta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2000" dirty="0" smtClean="0">
                <a:latin typeface="Arial Narrow" panose="020B0606020202030204" pitchFamily="34" charset="0"/>
              </a:rPr>
              <a:t>Asiakaspalvelun </a:t>
            </a:r>
            <a:r>
              <a:rPr lang="fi-FI" altLang="fi-FI" sz="2000" dirty="0" smtClean="0">
                <a:latin typeface="Arial Narrow" panose="020B0606020202030204" pitchFamily="34" charset="0"/>
              </a:rPr>
              <a:t>laatua arvioi asiakas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2000" dirty="0" smtClean="0">
                <a:latin typeface="Arial Narrow" panose="020B0606020202030204" pitchFamily="34" charset="0"/>
              </a:rPr>
              <a:t>Laatu muodostuu asiakkaan odotusten ja kokemusten erotuksesta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2000" dirty="0" smtClean="0">
                <a:latin typeface="Arial Narrow" panose="020B0606020202030204" pitchFamily="34" charset="0"/>
              </a:rPr>
              <a:t>Erinomainen palvelu ylittää asiakkaan odotukset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2000" dirty="0" smtClean="0">
                <a:latin typeface="Arial Narrow" panose="020B0606020202030204" pitchFamily="34" charset="0"/>
              </a:rPr>
              <a:t>Jokainen palveluketjuun osallistuva vaikuttaa asiakkaan kokemaan palvelun laatuun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2000" dirty="0" smtClean="0">
                <a:latin typeface="Arial Narrow" panose="020B0606020202030204" pitchFamily="34" charset="0"/>
              </a:rPr>
              <a:t>Asiakkaan tyytyväisyys on ansaittava uudestaan jokaisessa ”totuuden hetkessä”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2000" dirty="0" smtClean="0">
                <a:latin typeface="Arial Narrow" panose="020B0606020202030204" pitchFamily="34" charset="0"/>
              </a:rPr>
              <a:t>Epäonnistunutta palvelun laatua ei voi korjata</a:t>
            </a:r>
          </a:p>
          <a:p>
            <a:pPr eaLnBrk="1" hangingPunct="1">
              <a:lnSpc>
                <a:spcPct val="140000"/>
              </a:lnSpc>
            </a:pPr>
            <a:endParaRPr lang="fi-FI" altLang="fi-FI" sz="2000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58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Asiakaslähtöisten kiinteistöpalvelujen tuottaminen /ammattitaitovaatimukset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/>
              <a:t>Opiskelija tai tutkinnon suorittaja osaa</a:t>
            </a:r>
          </a:p>
          <a:p>
            <a:r>
              <a:rPr lang="fi-FI" sz="1900" dirty="0"/>
              <a:t>selvittää asiakaskohteen palvelusopimuksiin liittyvien palvelu- ja </a:t>
            </a:r>
            <a:r>
              <a:rPr lang="fi-FI" sz="1900" dirty="0" smtClean="0"/>
              <a:t>laatukuvausten </a:t>
            </a:r>
            <a:r>
              <a:rPr lang="fi-FI" sz="1900" dirty="0"/>
              <a:t>sisällöt</a:t>
            </a:r>
          </a:p>
          <a:p>
            <a:r>
              <a:rPr lang="fi-FI" sz="1900" dirty="0"/>
              <a:t>suunnitella työssään kohtaamansa asiakaspalvelutilanteen vaiheet</a:t>
            </a:r>
          </a:p>
          <a:p>
            <a:r>
              <a:rPr lang="fi-FI" sz="1900" dirty="0" smtClean="0"/>
              <a:t>kohdata </a:t>
            </a:r>
            <a:r>
              <a:rPr lang="fi-FI" sz="1900" dirty="0"/>
              <a:t>kiinteistöpalvelujen tuottajan erilaisia asiakkaita ja sidosryhmiä </a:t>
            </a:r>
            <a:r>
              <a:rPr lang="fi-FI" sz="1900" dirty="0" smtClean="0"/>
              <a:t>työssään </a:t>
            </a:r>
            <a:endParaRPr lang="fi-FI" sz="1900" dirty="0"/>
          </a:p>
          <a:p>
            <a:r>
              <a:rPr lang="fi-FI" sz="1900" dirty="0"/>
              <a:t>käyttää eri viestintämenetelmiä ulkoisissa ja sisäisissä asiakaspalvelutilanteissa</a:t>
            </a:r>
          </a:p>
          <a:p>
            <a:r>
              <a:rPr lang="fi-FI" sz="1900" dirty="0" smtClean="0"/>
              <a:t>selvittää </a:t>
            </a:r>
            <a:r>
              <a:rPr lang="fi-FI" sz="1900" dirty="0"/>
              <a:t>asiakkaan tilanteen ja tarjota hänelle palvelusopimuksiin liittyviä </a:t>
            </a:r>
            <a:r>
              <a:rPr lang="fi-FI" sz="1900" dirty="0" smtClean="0"/>
              <a:t>ratkaisuja</a:t>
            </a:r>
            <a:endParaRPr lang="fi-FI" sz="1900" dirty="0"/>
          </a:p>
          <a:p>
            <a:r>
              <a:rPr lang="fi-FI" sz="1900" dirty="0"/>
              <a:t>havainnoida ja tunnistaa kiinteistön viihtyvyyttä, kuntoa, toimivuutta ja </a:t>
            </a:r>
            <a:r>
              <a:rPr lang="fi-FI" sz="1900" dirty="0" smtClean="0"/>
              <a:t>turvallisuutta</a:t>
            </a:r>
            <a:endParaRPr lang="fi-FI" sz="1900" dirty="0"/>
          </a:p>
          <a:p>
            <a:r>
              <a:rPr lang="fi-FI" sz="1900" dirty="0"/>
              <a:t>käynnistää tarvittavia toimenpiteitä kiinteistöpalvelujen tuottajalla ja </a:t>
            </a:r>
            <a:r>
              <a:rPr lang="fi-FI" sz="1900" dirty="0" smtClean="0"/>
              <a:t>tarvittaessa </a:t>
            </a:r>
            <a:r>
              <a:rPr lang="fi-FI" sz="1900" dirty="0"/>
              <a:t>hankkia ulkopuolista apua asiakkaalle</a:t>
            </a:r>
          </a:p>
          <a:p>
            <a:r>
              <a:rPr lang="fi-FI" sz="1900" dirty="0"/>
              <a:t>tunnistaa ja käynnistää tarvittavat toimenpiteet mahdollisten vaara- ja </a:t>
            </a:r>
            <a:r>
              <a:rPr lang="fi-FI" sz="1900" dirty="0" smtClean="0"/>
              <a:t>poikkeustilanteiden </a:t>
            </a:r>
            <a:endParaRPr lang="fi-FI" sz="1900" dirty="0"/>
          </a:p>
          <a:p>
            <a:r>
              <a:rPr lang="fi-FI" sz="1900" dirty="0"/>
              <a:t>ennaltaehkäisemiseksi</a:t>
            </a:r>
          </a:p>
          <a:p>
            <a:r>
              <a:rPr lang="fi-FI" sz="1900" dirty="0"/>
              <a:t>huomioida oman turvallisuutensa kannalta oleelliset </a:t>
            </a:r>
            <a:r>
              <a:rPr lang="fi-FI" sz="1900" dirty="0" smtClean="0"/>
              <a:t>asiat</a:t>
            </a:r>
          </a:p>
          <a:p>
            <a:r>
              <a:rPr lang="fi-FI" sz="1900" dirty="0" smtClean="0"/>
              <a:t>opastaa </a:t>
            </a:r>
            <a:r>
              <a:rPr lang="fi-FI" sz="1900" dirty="0"/>
              <a:t>kiinteistön käyttäjiä tilapäisjärjestelyiden osalta</a:t>
            </a:r>
          </a:p>
          <a:p>
            <a:r>
              <a:rPr lang="fi-FI" sz="1900" dirty="0" smtClean="0"/>
              <a:t>raportoida </a:t>
            </a:r>
            <a:r>
              <a:rPr lang="fi-FI" sz="1900" dirty="0"/>
              <a:t>työnsä tilanteen vaatimalla tavalla.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5886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Asiakaslähtöisten kiinteistöpalvelujen tuottaminen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sz="3200" dirty="0"/>
          </a:p>
          <a:p>
            <a:r>
              <a:rPr lang="fi-FI" sz="4800" dirty="0" smtClean="0"/>
              <a:t>Ketkä ovat asiakkaita tulevassa työssäsi ?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2730062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Asiakaslähtöisten kiinteistöpalvelujen tuottaminen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i-FI" sz="3200" dirty="0" smtClean="0"/>
          </a:p>
          <a:p>
            <a:endParaRPr lang="fi-FI" sz="3200" dirty="0"/>
          </a:p>
          <a:p>
            <a:r>
              <a:rPr lang="fi-FI" sz="4800" dirty="0" smtClean="0"/>
              <a:t>Minkälaisia asiakaspalvelutilanteita uskot tulevassa työssäsi kohtaavasi?</a:t>
            </a:r>
            <a:endParaRPr lang="fi-FI" sz="4800" dirty="0" smtClean="0"/>
          </a:p>
        </p:txBody>
      </p:sp>
    </p:spTree>
    <p:extLst>
      <p:ext uri="{BB962C8B-B14F-4D97-AF65-F5344CB8AC3E}">
        <p14:creationId xmlns:p14="http://schemas.microsoft.com/office/powerpoint/2010/main" val="49855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Asiakaslähtöisten kiinteistöpalvelujen tuottaminen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sz="4800" dirty="0"/>
          </a:p>
          <a:p>
            <a:r>
              <a:rPr lang="fi-FI" sz="4800" dirty="0" smtClean="0"/>
              <a:t>Minkälainen olisi hankala asiakas?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2923300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Asiakaslähtöisten kiinteistöpalvelujen tuottaminen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Millainen on hyvä asiakaspalvelija</a:t>
            </a:r>
            <a:r>
              <a:rPr lang="fi-FI" sz="3600" dirty="0" smtClean="0"/>
              <a:t>?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Omat </a:t>
            </a:r>
            <a:r>
              <a:rPr lang="fi-FI" dirty="0"/>
              <a:t>vahvuudet ja kehitettävät alueet </a:t>
            </a:r>
            <a:r>
              <a:rPr lang="fi-FI" dirty="0" smtClean="0"/>
              <a:t>asiakaspalvelijana ?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- Mielikuvan </a:t>
            </a:r>
            <a:r>
              <a:rPr lang="fi-FI" dirty="0"/>
              <a:t>merkitys </a:t>
            </a:r>
            <a:r>
              <a:rPr lang="fi-FI" dirty="0" smtClean="0"/>
              <a:t>asiakaspalvelussa ?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sz="3600" dirty="0" smtClean="0"/>
              <a:t>Vuorovaikutustaidot asiakaspalvelussa</a:t>
            </a:r>
          </a:p>
          <a:p>
            <a:pPr marL="0" indent="0">
              <a:buNone/>
            </a:pPr>
            <a:r>
              <a:rPr lang="fi-FI" sz="3600" dirty="0"/>
              <a:t/>
            </a:r>
            <a:br>
              <a:rPr lang="fi-FI" sz="3600" dirty="0"/>
            </a:br>
            <a:r>
              <a:rPr lang="fi-FI" sz="1900" dirty="0"/>
              <a:t>- Miten sanon eli äänen merkitys vuorovaikutuksessa</a:t>
            </a:r>
            <a:br>
              <a:rPr lang="fi-FI" sz="1900" dirty="0"/>
            </a:br>
            <a:r>
              <a:rPr lang="fi-FI" sz="1900" dirty="0"/>
              <a:t>- Mitä sanon eli sanan valinnan taito</a:t>
            </a:r>
            <a:br>
              <a:rPr lang="fi-FI" sz="1900" dirty="0"/>
            </a:br>
            <a:r>
              <a:rPr lang="fi-FI" sz="1900" dirty="0"/>
              <a:t>- Mitä kehonkieli viestii asiakkaille?</a:t>
            </a:r>
          </a:p>
        </p:txBody>
      </p:sp>
    </p:spTree>
    <p:extLst>
      <p:ext uri="{BB962C8B-B14F-4D97-AF65-F5344CB8AC3E}">
        <p14:creationId xmlns:p14="http://schemas.microsoft.com/office/powerpoint/2010/main" val="110592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Asiakaslähtöisten kiinteistöpalvelujen </a:t>
            </a:r>
            <a:r>
              <a:rPr lang="fi-FI" dirty="0" smtClean="0"/>
              <a:t>tuottaminen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/>
              <a:t>Vuorovaikutus</a:t>
            </a:r>
          </a:p>
          <a:p>
            <a:r>
              <a:rPr lang="fi-FI" sz="3200" dirty="0" smtClean="0"/>
              <a:t>Vuorovaikutuksesta </a:t>
            </a:r>
            <a:r>
              <a:rPr lang="fi-FI" sz="3200" dirty="0"/>
              <a:t>7% muodostuu sanoista, 38% äänenkäytöstä ja 55% eleistä. </a:t>
            </a:r>
            <a:br>
              <a:rPr lang="fi-FI" sz="3200" dirty="0"/>
            </a:br>
            <a:r>
              <a:rPr lang="fi-FI" sz="3200" dirty="0"/>
              <a:t>Siis yhteensä 93% kommunikoinnista tapahtuu kehojemme välityksellä! </a:t>
            </a:r>
          </a:p>
        </p:txBody>
      </p:sp>
    </p:spTree>
    <p:extLst>
      <p:ext uri="{BB962C8B-B14F-4D97-AF65-F5344CB8AC3E}">
        <p14:creationId xmlns:p14="http://schemas.microsoft.com/office/powerpoint/2010/main" val="334796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Asiakaslähtöisten kiinteistöpalvelujen </a:t>
            </a:r>
            <a:r>
              <a:rPr lang="fi-FI" sz="2800" dirty="0" smtClean="0"/>
              <a:t>tuottaminen</a:t>
            </a:r>
            <a:endParaRPr lang="fi-FI" altLang="fi-FI" sz="3000" dirty="0" smtClean="0">
              <a:latin typeface="Arial Narrow" panose="020B0606020202030204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916832"/>
            <a:ext cx="7772400" cy="41148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fi-FI" sz="1600" b="1" dirty="0"/>
              <a:t>Tyytymättömän</a:t>
            </a:r>
            <a:r>
              <a:rPr lang="fi-FI" altLang="fi-FI" b="1" dirty="0">
                <a:latin typeface="Arial Narrow" panose="020B0606020202030204" pitchFamily="34" charset="0"/>
              </a:rPr>
              <a:t> asiakkaan kohtaaminen</a:t>
            </a:r>
            <a:endParaRPr lang="fi-FI" altLang="fi-FI" sz="1800" b="1" dirty="0" smtClean="0">
              <a:latin typeface="Arial Narrow" panose="020B0606020202030204" pitchFamily="34" charset="0"/>
            </a:endParaRPr>
          </a:p>
          <a:p>
            <a:pPr eaLnBrk="1" hangingPunct="1">
              <a:lnSpc>
                <a:spcPct val="140000"/>
              </a:lnSpc>
            </a:pPr>
            <a:r>
              <a:rPr lang="fi-FI" altLang="fi-FI" sz="1800" dirty="0" smtClean="0">
                <a:latin typeface="Arial Narrow" panose="020B0606020202030204" pitchFamily="34" charset="0"/>
              </a:rPr>
              <a:t>Ota </a:t>
            </a:r>
            <a:r>
              <a:rPr lang="fi-FI" altLang="fi-FI" sz="1800" dirty="0" smtClean="0">
                <a:latin typeface="Arial Narrow" panose="020B0606020202030204" pitchFamily="34" charset="0"/>
              </a:rPr>
              <a:t>vastuu itsellesi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1800" dirty="0" smtClean="0">
                <a:latin typeface="Arial Narrow" panose="020B0606020202030204" pitchFamily="34" charset="0"/>
              </a:rPr>
              <a:t>Hillitse itsesi, älä ota valitusta henkilökohtaisesti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1800" dirty="0" smtClean="0">
                <a:latin typeface="Arial Narrow" panose="020B0606020202030204" pitchFamily="34" charset="0"/>
              </a:rPr>
              <a:t>Ota tyytymätön asiakas haasteena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1800" dirty="0" smtClean="0">
                <a:latin typeface="Arial Narrow" panose="020B0606020202030204" pitchFamily="34" charset="0"/>
              </a:rPr>
              <a:t>Kuuntele, kysele ja osoita myötätuntoa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1800" dirty="0" smtClean="0">
                <a:latin typeface="Arial Narrow" panose="020B0606020202030204" pitchFamily="34" charset="0"/>
              </a:rPr>
              <a:t>Käytä selkeää kieltä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1800" dirty="0" smtClean="0">
                <a:latin typeface="Arial Narrow" panose="020B0606020202030204" pitchFamily="34" charset="0"/>
              </a:rPr>
              <a:t>Älä nolaa asiakasta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1800" dirty="0" smtClean="0">
                <a:latin typeface="Arial Narrow" panose="020B0606020202030204" pitchFamily="34" charset="0"/>
              </a:rPr>
              <a:t>Hyvitä joustavasti ja kiitä palautteesta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1800" dirty="0" smtClean="0">
                <a:latin typeface="Arial Narrow" panose="020B0606020202030204" pitchFamily="34" charset="0"/>
              </a:rPr>
              <a:t>Pyydä anteeksi / pahoittele</a:t>
            </a:r>
          </a:p>
          <a:p>
            <a:pPr eaLnBrk="1" hangingPunct="1">
              <a:lnSpc>
                <a:spcPct val="140000"/>
              </a:lnSpc>
            </a:pPr>
            <a:r>
              <a:rPr lang="fi-FI" altLang="fi-FI" sz="1800" dirty="0" smtClean="0">
                <a:latin typeface="Arial Narrow" panose="020B0606020202030204" pitchFamily="34" charset="0"/>
              </a:rPr>
              <a:t>Käytä </a:t>
            </a:r>
            <a:r>
              <a:rPr lang="fi-FI" altLang="fi-FI" sz="1800" dirty="0" smtClean="0">
                <a:latin typeface="Arial Narrow" panose="020B0606020202030204" pitchFamily="34" charset="0"/>
              </a:rPr>
              <a:t>valitus kehittämiseen 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endParaRPr lang="fi-FI" altLang="fi-FI" sz="1800" b="1" i="1" dirty="0" smtClean="0">
              <a:latin typeface="Arial Narrow" panose="020B0606020202030204" pitchFamily="34" charset="0"/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fi-FI" altLang="fi-FI" sz="2800" dirty="0" smtClean="0"/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5220072" y="4524375"/>
            <a:ext cx="3124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i-FI" altLang="fi-FI" sz="1800" b="1" i="1" dirty="0">
                <a:latin typeface="Arial Narrow" panose="020B0606020202030204" pitchFamily="34" charset="0"/>
                <a:sym typeface="Symbol" panose="05050102010706020507" pitchFamily="18" charset="2"/>
              </a:rPr>
              <a:t>oikein hoidettu reklamaatio </a:t>
            </a:r>
          </a:p>
          <a:p>
            <a:pPr eaLnBrk="1" hangingPunct="1"/>
            <a:r>
              <a:rPr lang="fi-FI" altLang="fi-FI" sz="1800" b="1" i="1" dirty="0">
                <a:latin typeface="Arial Narrow" panose="020B0606020202030204" pitchFamily="34" charset="0"/>
                <a:sym typeface="Symbol" panose="05050102010706020507" pitchFamily="18" charset="2"/>
              </a:rPr>
              <a:t>antaa mahdollisuuden </a:t>
            </a:r>
          </a:p>
          <a:p>
            <a:pPr eaLnBrk="1" hangingPunct="1"/>
            <a:r>
              <a:rPr lang="fi-FI" altLang="fi-FI" sz="1800" b="1" i="1" dirty="0">
                <a:latin typeface="Arial Narrow" panose="020B0606020202030204" pitchFamily="34" charset="0"/>
                <a:sym typeface="Symbol" panose="05050102010706020507" pitchFamily="18" charset="2"/>
              </a:rPr>
              <a:t>asiakassuhteen jatkumiseen ja vahvistaa asiakassuhdetta</a:t>
            </a:r>
          </a:p>
        </p:txBody>
      </p:sp>
      <p:sp>
        <p:nvSpPr>
          <p:cNvPr id="11269" name="AutoShape 6"/>
          <p:cNvSpPr>
            <a:spLocks noChangeArrowheads="1"/>
          </p:cNvSpPr>
          <p:nvPr/>
        </p:nvSpPr>
        <p:spPr bwMode="auto">
          <a:xfrm>
            <a:off x="4027108" y="5377024"/>
            <a:ext cx="914400" cy="3048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18646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Asiakaslähtöisten kiinteistöpalvelujen tuottaminen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000" b="1" dirty="0" smtClean="0"/>
              <a:t>Ammattilainen</a:t>
            </a:r>
          </a:p>
          <a:p>
            <a:r>
              <a:rPr lang="fi-FI" sz="2000" dirty="0" smtClean="0"/>
              <a:t>huolehtii </a:t>
            </a:r>
            <a:r>
              <a:rPr lang="fi-FI" sz="2000" dirty="0"/>
              <a:t>siisteydestään, työvaatetuksestaan</a:t>
            </a:r>
          </a:p>
          <a:p>
            <a:r>
              <a:rPr lang="fi-FI" sz="2000" dirty="0"/>
              <a:t>ja </a:t>
            </a:r>
            <a:r>
              <a:rPr lang="fi-FI" sz="2000" dirty="0" smtClean="0"/>
              <a:t>työvälineistöstään välittäen </a:t>
            </a:r>
            <a:r>
              <a:rPr lang="fi-FI" sz="2000" dirty="0"/>
              <a:t>ammattimaisen </a:t>
            </a:r>
            <a:r>
              <a:rPr lang="fi-FI" sz="2000" dirty="0" smtClean="0"/>
              <a:t>kuvan itsestään</a:t>
            </a:r>
            <a:endParaRPr lang="fi-FI" sz="2000" dirty="0"/>
          </a:p>
          <a:p>
            <a:r>
              <a:rPr lang="fi-FI" sz="2000" dirty="0"/>
              <a:t>neuvottelee ja keskustelee asiakkaan kanssa siivous- ja muihin palveluihin liittyvistä asioista, esimerkiksi työjärjestelyt, muutostilanteet ym.</a:t>
            </a:r>
          </a:p>
          <a:p>
            <a:r>
              <a:rPr lang="fi-FI" sz="2000" dirty="0"/>
              <a:t>tekee työt asiakaskohteen edellyttämässä tärkeysjärjestyksessä</a:t>
            </a:r>
          </a:p>
          <a:p>
            <a:r>
              <a:rPr lang="fi-FI" sz="2000" dirty="0"/>
              <a:t>noudattaa työyhteisön sääntöjä ja toimintatapoja</a:t>
            </a:r>
          </a:p>
          <a:p>
            <a:r>
              <a:rPr lang="fi-FI" sz="2000" dirty="0"/>
              <a:t>työskentelee yhteistyössä työyhteisön jäsenten kanssa</a:t>
            </a:r>
          </a:p>
          <a:p>
            <a:r>
              <a:rPr lang="fi-FI" sz="2000" dirty="0"/>
              <a:t>suhtautuu myönteisesti alaan ja omaan työhönsä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0891443"/>
      </p:ext>
    </p:extLst>
  </p:cSld>
  <p:clrMapOvr>
    <a:masterClrMapping/>
  </p:clrMapOvr>
</p:sld>
</file>

<file path=ppt/theme/theme1.xml><?xml version="1.0" encoding="utf-8"?>
<a:theme xmlns:a="http://schemas.openxmlformats.org/drawingml/2006/main" name="Omnian_aikuisopisto_esity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Omnian_aikuisopisto_esitys</Template>
  <TotalTime>323</TotalTime>
  <Words>313</Words>
  <Application>Microsoft Office PowerPoint</Application>
  <PresentationFormat>Näytössä katseltava diaesitys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Symbol</vt:lpstr>
      <vt:lpstr>Times New Roman</vt:lpstr>
      <vt:lpstr>Wingdings</vt:lpstr>
      <vt:lpstr>Omnian_aikuisopisto_esitys</vt:lpstr>
      <vt:lpstr>Asiakaslähtöisten kiinteistöpalvelujen tuottaminen</vt:lpstr>
      <vt:lpstr>Asiakaslähtöisten kiinteistöpalvelujen tuottaminen /ammattitaitovaatimukset</vt:lpstr>
      <vt:lpstr>Asiakaslähtöisten kiinteistöpalvelujen tuottaminen</vt:lpstr>
      <vt:lpstr>Asiakaslähtöisten kiinteistöpalvelujen tuottaminen</vt:lpstr>
      <vt:lpstr>Asiakaslähtöisten kiinteistöpalvelujen tuottaminen</vt:lpstr>
      <vt:lpstr>Asiakaslähtöisten kiinteistöpalvelujen tuottaminen</vt:lpstr>
      <vt:lpstr>Asiakaslähtöisten kiinteistöpalvelujen tuottaminen</vt:lpstr>
      <vt:lpstr>Asiakaslähtöisten kiinteistöpalvelujen tuottaminen</vt:lpstr>
      <vt:lpstr>Asiakaslähtöisten kiinteistöpalvelujen tuottaminen</vt:lpstr>
      <vt:lpstr>Asiakaslähtöisten kiinteistöpalvelujen tuottaminen</vt:lpstr>
    </vt:vector>
  </TitlesOfParts>
  <Company>Omnia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Työelämä- ja asiakspalvelutaidot</dc:title>
  <dc:creator>Jaana Nisumaa</dc:creator>
  <cp:lastModifiedBy>Jaana Nisumaa</cp:lastModifiedBy>
  <cp:revision>18</cp:revision>
  <dcterms:created xsi:type="dcterms:W3CDTF">2013-09-16T07:58:13Z</dcterms:created>
  <dcterms:modified xsi:type="dcterms:W3CDTF">2015-03-30T10:56:19Z</dcterms:modified>
</cp:coreProperties>
</file>