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311" r:id="rId3"/>
    <p:sldId id="272" r:id="rId4"/>
    <p:sldId id="271" r:id="rId5"/>
    <p:sldId id="269" r:id="rId6"/>
    <p:sldId id="326" r:id="rId7"/>
    <p:sldId id="261" r:id="rId8"/>
    <p:sldId id="274" r:id="rId9"/>
    <p:sldId id="276" r:id="rId10"/>
    <p:sldId id="278" r:id="rId11"/>
    <p:sldId id="279" r:id="rId12"/>
    <p:sldId id="281" r:id="rId13"/>
    <p:sldId id="283" r:id="rId14"/>
    <p:sldId id="290" r:id="rId15"/>
    <p:sldId id="288" r:id="rId16"/>
    <p:sldId id="296" r:id="rId17"/>
    <p:sldId id="328" r:id="rId18"/>
    <p:sldId id="284" r:id="rId19"/>
    <p:sldId id="263" r:id="rId20"/>
    <p:sldId id="286" r:id="rId21"/>
    <p:sldId id="287" r:id="rId22"/>
    <p:sldId id="291" r:id="rId23"/>
    <p:sldId id="303" r:id="rId24"/>
    <p:sldId id="309" r:id="rId25"/>
    <p:sldId id="293" r:id="rId26"/>
    <p:sldId id="294" r:id="rId27"/>
    <p:sldId id="313" r:id="rId28"/>
    <p:sldId id="297" r:id="rId29"/>
    <p:sldId id="258" r:id="rId30"/>
    <p:sldId id="299" r:id="rId31"/>
    <p:sldId id="298" r:id="rId32"/>
    <p:sldId id="300" r:id="rId33"/>
    <p:sldId id="262" r:id="rId34"/>
    <p:sldId id="265" r:id="rId35"/>
    <p:sldId id="302" r:id="rId36"/>
    <p:sldId id="321" r:id="rId37"/>
    <p:sldId id="270" r:id="rId38"/>
    <p:sldId id="266" r:id="rId39"/>
    <p:sldId id="267" r:id="rId40"/>
    <p:sldId id="304" r:id="rId41"/>
    <p:sldId id="305" r:id="rId42"/>
    <p:sldId id="306" r:id="rId43"/>
    <p:sldId id="307" r:id="rId44"/>
    <p:sldId id="310" r:id="rId45"/>
    <p:sldId id="317" r:id="rId46"/>
    <p:sldId id="308" r:id="rId47"/>
    <p:sldId id="319" r:id="rId48"/>
    <p:sldId id="314" r:id="rId49"/>
    <p:sldId id="315" r:id="rId50"/>
    <p:sldId id="301" r:id="rId51"/>
    <p:sldId id="312" r:id="rId52"/>
    <p:sldId id="325" r:id="rId53"/>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42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0F43D6-58EF-46E7-8C60-0F8170AC1F38}" type="datetimeFigureOut">
              <a:rPr lang="fi-FI" smtClean="0"/>
              <a:pPr/>
              <a:t>25.2.2013</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361C4D-0A32-49D3-8F1F-4EFF133A85E6}" type="slidenum">
              <a:rPr lang="fi-FI" smtClean="0"/>
              <a:pPr/>
              <a:t>‹#›</a:t>
            </a:fld>
            <a:endParaRPr lang="fi-FI"/>
          </a:p>
        </p:txBody>
      </p:sp>
    </p:spTree>
    <p:extLst>
      <p:ext uri="{BB962C8B-B14F-4D97-AF65-F5344CB8AC3E}">
        <p14:creationId xmlns:p14="http://schemas.microsoft.com/office/powerpoint/2010/main" val="1126964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65F37A2-0F07-49CD-B190-B80AC9AF0C92}" type="slidenum">
              <a:rPr lang="fi-FI"/>
              <a:pPr/>
              <a:t>3</a:t>
            </a:fld>
            <a:endParaRPr lang="fi-FI"/>
          </a:p>
        </p:txBody>
      </p:sp>
      <p:sp>
        <p:nvSpPr>
          <p:cNvPr id="79873"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79874"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fi-F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6CB86C-1305-4AFB-822C-F6C160752D0B}" type="slidenum">
              <a:rPr lang="fi-FI"/>
              <a:pPr/>
              <a:t>22</a:t>
            </a:fld>
            <a:endParaRPr lang="fi-FI"/>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fi-FI"/>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1E05255-3E90-4D81-9785-EDB116AA49EA}" type="slidenum">
              <a:rPr lang="fi-FI"/>
              <a:pPr/>
              <a:t>36</a:t>
            </a:fld>
            <a:endParaRPr lang="fi-FI"/>
          </a:p>
        </p:txBody>
      </p:sp>
      <p:sp>
        <p:nvSpPr>
          <p:cNvPr id="82945"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82946"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fi-FI"/>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9A198D-DEC1-42B4-846F-4FB789707B1F}" type="slidenum">
              <a:rPr lang="fi-FI"/>
              <a:pPr/>
              <a:t>47</a:t>
            </a:fld>
            <a:endParaRPr lang="fi-FI"/>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fi-FI"/>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6"/>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078A57-45A3-4879-A025-69E12F7C8948}" type="slidenum">
              <a:rPr lang="fi-FI" smtClean="0"/>
              <a:pPr fontAlgn="base">
                <a:spcBef>
                  <a:spcPct val="0"/>
                </a:spcBef>
                <a:spcAft>
                  <a:spcPct val="0"/>
                </a:spcAft>
                <a:defRPr/>
              </a:pPr>
              <a:t>52</a:t>
            </a:fld>
            <a:endParaRPr lang="fi-FI" smtClean="0"/>
          </a:p>
        </p:txBody>
      </p:sp>
      <p:sp>
        <p:nvSpPr>
          <p:cNvPr id="116739"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p:spPr>
      </p:sp>
      <p:sp>
        <p:nvSpPr>
          <p:cNvPr id="116740"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eaLnBrk="1" hangingPunct="1">
              <a:spcBef>
                <a:spcPct val="0"/>
              </a:spcBef>
            </a:pPr>
            <a:endParaRPr lang="fi-FI"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A0EA778-7F76-44F3-BC23-512C406AF08A}" type="slidenum">
              <a:rPr lang="fi-FI"/>
              <a:pPr/>
              <a:t>4</a:t>
            </a:fld>
            <a:endParaRPr lang="fi-FI"/>
          </a:p>
        </p:txBody>
      </p:sp>
      <p:sp>
        <p:nvSpPr>
          <p:cNvPr id="8396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83970"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fi-F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6"/>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2C4653-CDAC-46EE-8608-FBDD1ECC3DE8}" type="slidenum">
              <a:rPr lang="fi-FI" smtClean="0"/>
              <a:pPr fontAlgn="base">
                <a:spcBef>
                  <a:spcPct val="0"/>
                </a:spcBef>
                <a:spcAft>
                  <a:spcPct val="0"/>
                </a:spcAft>
                <a:defRPr/>
              </a:pPr>
              <a:t>5</a:t>
            </a:fld>
            <a:endParaRPr lang="fi-FI" smtClean="0"/>
          </a:p>
        </p:txBody>
      </p:sp>
      <p:sp>
        <p:nvSpPr>
          <p:cNvPr id="72707"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p:spPr>
      </p:sp>
      <p:sp>
        <p:nvSpPr>
          <p:cNvPr id="72708"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eaLnBrk="1" hangingPunct="1">
              <a:spcBef>
                <a:spcPct val="0"/>
              </a:spcBef>
            </a:pPr>
            <a:endParaRPr lang="fi-FI"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71FE17-7E40-4E0C-B2F3-583FDDBBD78C}" type="slidenum">
              <a:rPr lang="fi-FI"/>
              <a:pPr/>
              <a:t>14</a:t>
            </a:fld>
            <a:endParaRPr lang="fi-FI"/>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fi-F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E4B6ED-F21C-4534-9F05-F897779BCD25}" type="slidenum">
              <a:rPr lang="fi-FI"/>
              <a:pPr/>
              <a:t>15</a:t>
            </a:fld>
            <a:endParaRPr lang="fi-FI"/>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fi-F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6"/>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55A60F-C24F-49C5-ABD8-BCA75ECE8387}" type="slidenum">
              <a:rPr lang="fi-FI" smtClean="0"/>
              <a:pPr fontAlgn="base">
                <a:spcBef>
                  <a:spcPct val="0"/>
                </a:spcBef>
                <a:spcAft>
                  <a:spcPct val="0"/>
                </a:spcAft>
                <a:defRPr/>
              </a:pPr>
              <a:t>16</a:t>
            </a:fld>
            <a:endParaRPr lang="fi-FI" smtClean="0"/>
          </a:p>
        </p:txBody>
      </p:sp>
      <p:sp>
        <p:nvSpPr>
          <p:cNvPr id="81923"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p:spPr>
      </p:sp>
      <p:sp>
        <p:nvSpPr>
          <p:cNvPr id="81924"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eaLnBrk="1" hangingPunct="1">
              <a:spcBef>
                <a:spcPct val="0"/>
              </a:spcBef>
            </a:pPr>
            <a:endParaRPr lang="fi-FI"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C12CCE-AD12-45F3-8EE4-E59B7E3695AB}" type="slidenum">
              <a:rPr lang="fi-FI"/>
              <a:pPr/>
              <a:t>18</a:t>
            </a:fld>
            <a:endParaRPr lang="fi-FI"/>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fi-FI"/>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66F168-02FA-49C5-871A-0F57B4BE26BA}" type="slidenum">
              <a:rPr lang="fi-FI"/>
              <a:pPr/>
              <a:t>20</a:t>
            </a:fld>
            <a:endParaRPr lang="fi-FI"/>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fi-FI"/>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5EC051-FF4E-4DDD-8482-7A0120741F0D}" type="slidenum">
              <a:rPr lang="fi-FI"/>
              <a:pPr/>
              <a:t>21</a:t>
            </a:fld>
            <a:endParaRPr lang="fi-FI"/>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fi-F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B715471A-2D7E-4C65-965E-FAFE8FD558F9}" type="datetimeFigureOut">
              <a:rPr lang="fi-FI" smtClean="0"/>
              <a:pPr/>
              <a:t>25.2.2013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6F3DDB0-08AF-45FF-B104-A18853E9786D}" type="slidenum">
              <a:rPr lang="fi-FI" smtClean="0"/>
              <a:pPr/>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B715471A-2D7E-4C65-965E-FAFE8FD558F9}" type="datetimeFigureOut">
              <a:rPr lang="fi-FI" smtClean="0"/>
              <a:pPr/>
              <a:t>25.2.2013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6F3DDB0-08AF-45FF-B104-A18853E9786D}" type="slidenum">
              <a:rPr lang="fi-FI" smtClean="0"/>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B715471A-2D7E-4C65-965E-FAFE8FD558F9}" type="datetimeFigureOut">
              <a:rPr lang="fi-FI" smtClean="0"/>
              <a:pPr/>
              <a:t>25.2.2013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6F3DDB0-08AF-45FF-B104-A18853E9786D}" type="slidenum">
              <a:rPr lang="fi-FI" smtClean="0"/>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B715471A-2D7E-4C65-965E-FAFE8FD558F9}" type="datetimeFigureOut">
              <a:rPr lang="fi-FI" smtClean="0"/>
              <a:pPr/>
              <a:t>25.2.2013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6F3DDB0-08AF-45FF-B104-A18853E9786D}" type="slidenum">
              <a:rPr lang="fi-FI" smtClean="0"/>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B715471A-2D7E-4C65-965E-FAFE8FD558F9}" type="datetimeFigureOut">
              <a:rPr lang="fi-FI" smtClean="0"/>
              <a:pPr/>
              <a:t>25.2.2013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6F3DDB0-08AF-45FF-B104-A18853E9786D}" type="slidenum">
              <a:rPr lang="fi-FI" smtClean="0"/>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B715471A-2D7E-4C65-965E-FAFE8FD558F9}" type="datetimeFigureOut">
              <a:rPr lang="fi-FI" smtClean="0"/>
              <a:pPr/>
              <a:t>25.2.2013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56F3DDB0-08AF-45FF-B104-A18853E9786D}" type="slidenum">
              <a:rPr lang="fi-FI" smtClean="0"/>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B715471A-2D7E-4C65-965E-FAFE8FD558F9}" type="datetimeFigureOut">
              <a:rPr lang="fi-FI" smtClean="0"/>
              <a:pPr/>
              <a:t>25.2.2013</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56F3DDB0-08AF-45FF-B104-A18853E9786D}" type="slidenum">
              <a:rPr lang="fi-FI" smtClean="0"/>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B715471A-2D7E-4C65-965E-FAFE8FD558F9}" type="datetimeFigureOut">
              <a:rPr lang="fi-FI" smtClean="0"/>
              <a:pPr/>
              <a:t>25.2.2013</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56F3DDB0-08AF-45FF-B104-A18853E9786D}" type="slidenum">
              <a:rPr lang="fi-FI" smtClean="0"/>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B715471A-2D7E-4C65-965E-FAFE8FD558F9}" type="datetimeFigureOut">
              <a:rPr lang="fi-FI" smtClean="0"/>
              <a:pPr/>
              <a:t>25.2.2013</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56F3DDB0-08AF-45FF-B104-A18853E9786D}" type="slidenum">
              <a:rPr lang="fi-FI" smtClean="0"/>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B715471A-2D7E-4C65-965E-FAFE8FD558F9}" type="datetimeFigureOut">
              <a:rPr lang="fi-FI" smtClean="0"/>
              <a:pPr/>
              <a:t>25.2.2013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56F3DDB0-08AF-45FF-B104-A18853E9786D}" type="slidenum">
              <a:rPr lang="fi-FI" smtClean="0"/>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B715471A-2D7E-4C65-965E-FAFE8FD558F9}" type="datetimeFigureOut">
              <a:rPr lang="fi-FI" smtClean="0"/>
              <a:pPr/>
              <a:t>25.2.2013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56F3DDB0-08AF-45FF-B104-A18853E9786D}" type="slidenum">
              <a:rPr lang="fi-FI" smtClean="0"/>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5471A-2D7E-4C65-965E-FAFE8FD558F9}" type="datetimeFigureOut">
              <a:rPr lang="fi-FI" smtClean="0"/>
              <a:pPr/>
              <a:t>25.2.2013</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3DDB0-08AF-45FF-B104-A18853E9786D}" type="slidenum">
              <a:rPr lang="fi-FI" smtClean="0"/>
              <a:pPr/>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tho.fi/tapaturma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ncbi.nlm.nih.gov/pmc/articles/PMC3028599/" TargetMode="Externa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Vanhusten yleisimmät sairaudet</a:t>
            </a:r>
            <a:endParaRPr lang="fi-FI" dirty="0"/>
          </a:p>
        </p:txBody>
      </p:sp>
      <p:sp>
        <p:nvSpPr>
          <p:cNvPr id="3" name="Alaotsikko 2"/>
          <p:cNvSpPr>
            <a:spLocks noGrp="1"/>
          </p:cNvSpPr>
          <p:nvPr>
            <p:ph type="subTitle" idx="1"/>
          </p:nvPr>
        </p:nvSpPr>
        <p:spPr/>
        <p:txBody>
          <a:bodyPr/>
          <a:lstStyle/>
          <a:p>
            <a:r>
              <a:rPr lang="fi-FI" dirty="0" smtClean="0"/>
              <a:t>Heljä Lotvonen, geriatri</a:t>
            </a:r>
          </a:p>
          <a:p>
            <a:r>
              <a:rPr lang="fi-FI" dirty="0" smtClean="0"/>
              <a:t>18.2.2013</a:t>
            </a:r>
          </a:p>
          <a:p>
            <a:r>
              <a:rPr lang="fi-FI" dirty="0" err="1" smtClean="0"/>
              <a:t>Omnia</a:t>
            </a:r>
            <a:endParaRPr lang="fi-FI"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Sairaalajaksolla tapahtui</a:t>
            </a:r>
            <a:endParaRPr lang="fi-FI" dirty="0"/>
          </a:p>
        </p:txBody>
      </p:sp>
      <p:sp>
        <p:nvSpPr>
          <p:cNvPr id="3" name="Sisällön paikkamerkki 2"/>
          <p:cNvSpPr>
            <a:spLocks noGrp="1"/>
          </p:cNvSpPr>
          <p:nvPr>
            <p:ph sz="quarter" idx="1"/>
          </p:nvPr>
        </p:nvSpPr>
        <p:spPr/>
        <p:txBody>
          <a:bodyPr>
            <a:normAutofit fontScale="85000" lnSpcReduction="10000"/>
          </a:bodyPr>
          <a:lstStyle/>
          <a:p>
            <a:r>
              <a:rPr lang="fi-FI" dirty="0" err="1" smtClean="0"/>
              <a:t>MRSA-näytteet</a:t>
            </a:r>
            <a:r>
              <a:rPr lang="fi-FI" dirty="0" smtClean="0"/>
              <a:t> tullessa. Eristys 3 vrk. </a:t>
            </a:r>
          </a:p>
          <a:p>
            <a:r>
              <a:rPr lang="fi-FI" dirty="0" smtClean="0"/>
              <a:t>Haava parani hyvin, tynkä oli kauniin muotoinen.</a:t>
            </a:r>
          </a:p>
          <a:p>
            <a:r>
              <a:rPr lang="fi-FI" dirty="0" smtClean="0"/>
              <a:t>Aluksi pitkään väsynyt, huonokuntoinen, voipunut, haluton, valitteleva. Hidas kuntoutuja.</a:t>
            </a:r>
          </a:p>
          <a:p>
            <a:r>
              <a:rPr lang="fi-FI" dirty="0" err="1" smtClean="0"/>
              <a:t>Moniammatillinen</a:t>
            </a:r>
            <a:r>
              <a:rPr lang="fi-FI" dirty="0" smtClean="0"/>
              <a:t> tiimi: fysioterapeutti, toimintaterapeutti, hoitajat, sosiaalityöntekijä, proteesimestari, lääkärit. Tytär. </a:t>
            </a:r>
          </a:p>
          <a:p>
            <a:r>
              <a:rPr lang="fi-FI" dirty="0" smtClean="0"/>
              <a:t>Vasen nivelrikkoinen polvi hieman haittasi proteesikävelyn opettelua, mutta tottui rasitukseen. Potilas kuntoutui omatoimisesti </a:t>
            </a:r>
            <a:r>
              <a:rPr lang="fi-FI" dirty="0" err="1" smtClean="0"/>
              <a:t>rollaattorin</a:t>
            </a:r>
            <a:r>
              <a:rPr lang="fi-FI" dirty="0" smtClean="0"/>
              <a:t> turvin käveleväksi. </a:t>
            </a:r>
            <a:r>
              <a:rPr lang="fi-FI" dirty="0" err="1" smtClean="0"/>
              <a:t>Tarvii</a:t>
            </a:r>
            <a:r>
              <a:rPr lang="fi-FI" dirty="0" smtClean="0"/>
              <a:t> apua proteesin pukemisessa jalkaan.</a:t>
            </a:r>
          </a:p>
          <a:p>
            <a:endParaRPr lang="fi-FI"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Geriatrinen kuntoutus\29.1-10 003.jpg"/>
          <p:cNvPicPr>
            <a:picLocks noChangeAspect="1" noChangeArrowheads="1"/>
          </p:cNvPicPr>
          <p:nvPr/>
        </p:nvPicPr>
        <p:blipFill>
          <a:blip r:embed="rId2" cstate="print"/>
          <a:srcRect/>
          <a:stretch>
            <a:fillRect/>
          </a:stretch>
        </p:blipFill>
        <p:spPr bwMode="auto">
          <a:xfrm>
            <a:off x="1450975" y="1087438"/>
            <a:ext cx="6242050" cy="468153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Geriatrinen kuntoutus\29.1-10 007.jpg"/>
          <p:cNvPicPr>
            <a:picLocks noChangeAspect="1" noChangeArrowheads="1"/>
          </p:cNvPicPr>
          <p:nvPr/>
        </p:nvPicPr>
        <p:blipFill>
          <a:blip r:embed="rId2" cstate="print"/>
          <a:srcRect/>
          <a:stretch>
            <a:fillRect/>
          </a:stretch>
        </p:blipFill>
        <p:spPr bwMode="auto">
          <a:xfrm>
            <a:off x="1450975" y="1087438"/>
            <a:ext cx="6242050" cy="468153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Huimaustutkimukset</a:t>
            </a:r>
            <a:br>
              <a:rPr lang="fi-FI" dirty="0" smtClean="0"/>
            </a:br>
            <a:r>
              <a:rPr lang="fi-FI" dirty="0" smtClean="0"/>
              <a:t>Miksi Viktoriaa huimaa?</a:t>
            </a:r>
            <a:endParaRPr lang="fi-FI" dirty="0"/>
          </a:p>
        </p:txBody>
      </p:sp>
      <p:sp>
        <p:nvSpPr>
          <p:cNvPr id="3" name="Sisällön paikkamerkki 2"/>
          <p:cNvSpPr>
            <a:spLocks noGrp="1"/>
          </p:cNvSpPr>
          <p:nvPr>
            <p:ph sz="quarter" idx="1"/>
          </p:nvPr>
        </p:nvSpPr>
        <p:spPr/>
        <p:txBody>
          <a:bodyPr>
            <a:normAutofit fontScale="70000" lnSpcReduction="20000"/>
          </a:bodyPr>
          <a:lstStyle/>
          <a:p>
            <a:r>
              <a:rPr lang="fi-FI" dirty="0" smtClean="0"/>
              <a:t>Huimausta oikealle kaatavana, niskakipua. Miksi huimaa?</a:t>
            </a:r>
          </a:p>
          <a:p>
            <a:r>
              <a:rPr lang="fi-FI" dirty="0" smtClean="0"/>
              <a:t>Näkö hieman alentunut E-taululla (0,4/0,5)</a:t>
            </a:r>
          </a:p>
          <a:p>
            <a:r>
              <a:rPr lang="fi-FI" dirty="0" smtClean="0"/>
              <a:t>Niska-hartiaseudun status: lihaskireyden hoito, aktiivinen harjoittelu</a:t>
            </a:r>
          </a:p>
          <a:p>
            <a:r>
              <a:rPr lang="fi-FI" dirty="0" smtClean="0"/>
              <a:t>Lääkityksen optimointi (</a:t>
            </a:r>
            <a:r>
              <a:rPr lang="fi-FI" dirty="0" err="1" smtClean="0"/>
              <a:t>Ormox</a:t>
            </a:r>
            <a:r>
              <a:rPr lang="fi-FI" dirty="0" smtClean="0"/>
              <a:t> </a:t>
            </a:r>
            <a:r>
              <a:rPr lang="fi-FI" dirty="0" err="1" smtClean="0"/>
              <a:t>lop</a:t>
            </a:r>
            <a:r>
              <a:rPr lang="fi-FI" dirty="0" smtClean="0"/>
              <a:t>, kalkkisalpaaja </a:t>
            </a:r>
            <a:r>
              <a:rPr lang="fi-FI" dirty="0" err="1" smtClean="0"/>
              <a:t>lop</a:t>
            </a:r>
            <a:r>
              <a:rPr lang="fi-FI" dirty="0" smtClean="0"/>
              <a:t>, hypertonian parempi </a:t>
            </a:r>
            <a:r>
              <a:rPr lang="fi-FI" dirty="0" err="1" smtClean="0"/>
              <a:t>hoito=ACE-estäjä+beetasalpaaja</a:t>
            </a:r>
            <a:r>
              <a:rPr lang="fi-FI" dirty="0" smtClean="0"/>
              <a:t>, </a:t>
            </a:r>
            <a:r>
              <a:rPr lang="fi-FI" dirty="0" err="1" smtClean="0"/>
              <a:t>Panacod</a:t>
            </a:r>
            <a:r>
              <a:rPr lang="fi-FI" dirty="0" smtClean="0"/>
              <a:t> </a:t>
            </a:r>
            <a:r>
              <a:rPr lang="fi-FI" dirty="0" err="1" smtClean="0"/>
              <a:t>lop</a:t>
            </a:r>
            <a:r>
              <a:rPr lang="fi-FI" dirty="0" smtClean="0"/>
              <a:t> ja vain </a:t>
            </a:r>
            <a:r>
              <a:rPr lang="fi-FI" dirty="0" err="1" smtClean="0"/>
              <a:t>Oxycontin/Oxynorm</a:t>
            </a:r>
            <a:r>
              <a:rPr lang="fi-FI" dirty="0" smtClean="0"/>
              <a:t>. Diabetekseen aloitettiin </a:t>
            </a:r>
            <a:r>
              <a:rPr lang="fi-FI" dirty="0" err="1" smtClean="0"/>
              <a:t>Metformin</a:t>
            </a:r>
            <a:r>
              <a:rPr lang="fi-FI" dirty="0" smtClean="0"/>
              <a:t>).</a:t>
            </a:r>
          </a:p>
          <a:p>
            <a:r>
              <a:rPr lang="fi-FI" dirty="0" err="1" smtClean="0"/>
              <a:t>Navitas</a:t>
            </a:r>
            <a:r>
              <a:rPr lang="fi-FI" dirty="0" smtClean="0"/>
              <a:t>: Aikaisemmin tehty </a:t>
            </a:r>
            <a:r>
              <a:rPr lang="fi-FI" dirty="0" err="1" smtClean="0"/>
              <a:t>Holter</a:t>
            </a:r>
            <a:r>
              <a:rPr lang="fi-FI" dirty="0" smtClean="0"/>
              <a:t>, jossa ei kohtauksia selittävää. Ei siis rytmihäiriöitä taustalla</a:t>
            </a:r>
          </a:p>
          <a:p>
            <a:r>
              <a:rPr lang="fi-FI" dirty="0" smtClean="0"/>
              <a:t>Osastolla sai pari </a:t>
            </a:r>
            <a:r>
              <a:rPr lang="fi-FI" dirty="0" err="1" smtClean="0"/>
              <a:t>TIA-kohtausta</a:t>
            </a:r>
            <a:r>
              <a:rPr lang="fi-FI" dirty="0" smtClean="0"/>
              <a:t>, kesto alle 1 vrk: puhehäiriö, tajunnan häiriö, oikean raajaparin heikkous. Pään </a:t>
            </a:r>
            <a:r>
              <a:rPr lang="fi-FI" dirty="0" err="1" smtClean="0"/>
              <a:t>CT:ssä</a:t>
            </a:r>
            <a:r>
              <a:rPr lang="fi-FI" dirty="0" smtClean="0"/>
              <a:t> vanhan infarktin jälkitila vasemman </a:t>
            </a:r>
            <a:r>
              <a:rPr lang="fi-FI" dirty="0" err="1" smtClean="0"/>
              <a:t>lateraaliventrikkelin</a:t>
            </a:r>
            <a:r>
              <a:rPr lang="fi-FI" dirty="0" smtClean="0"/>
              <a:t> seudussa, runsas </a:t>
            </a:r>
            <a:r>
              <a:rPr lang="fi-FI" dirty="0" err="1" smtClean="0"/>
              <a:t>vaskulaarinen</a:t>
            </a:r>
            <a:r>
              <a:rPr lang="fi-FI" dirty="0" smtClean="0"/>
              <a:t> degeneraatio, isojen suonten kalkkia. Sentraalinen ja </a:t>
            </a:r>
            <a:r>
              <a:rPr lang="fi-FI" dirty="0" err="1" smtClean="0"/>
              <a:t>kortikaalinen</a:t>
            </a:r>
            <a:r>
              <a:rPr lang="fi-FI" dirty="0" smtClean="0"/>
              <a:t> yleinen </a:t>
            </a:r>
            <a:r>
              <a:rPr lang="fi-FI" dirty="0" err="1" smtClean="0"/>
              <a:t>atrofia</a:t>
            </a:r>
            <a:r>
              <a:rPr lang="fi-FI" dirty="0" smtClean="0"/>
              <a:t>. </a:t>
            </a:r>
          </a:p>
          <a:p>
            <a:r>
              <a:rPr lang="fi-FI" dirty="0" err="1" smtClean="0"/>
              <a:t>Lyrica</a:t>
            </a:r>
            <a:r>
              <a:rPr lang="fi-FI" dirty="0" smtClean="0"/>
              <a:t> auttaa aavesärkyihin mutta provosoi heitehuimausta. Särky lieveni, </a:t>
            </a:r>
            <a:r>
              <a:rPr lang="fi-FI" dirty="0" err="1" smtClean="0"/>
              <a:t>Lyrica</a:t>
            </a:r>
            <a:r>
              <a:rPr lang="fi-FI" dirty="0" smtClean="0"/>
              <a:t> lopetettiin. Ja huimaus loppui.</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elake-01a"/>
          <p:cNvPicPr>
            <a:picLocks noChangeAspect="1" noChangeArrowheads="1"/>
          </p:cNvPicPr>
          <p:nvPr/>
        </p:nvPicPr>
        <p:blipFill>
          <a:blip r:embed="rId3" cstate="print"/>
          <a:srcRect/>
          <a:stretch>
            <a:fillRect/>
          </a:stretch>
        </p:blipFill>
        <p:spPr bwMode="auto">
          <a:xfrm>
            <a:off x="2195513" y="1196975"/>
            <a:ext cx="3892550" cy="4679950"/>
          </a:xfrm>
          <a:prstGeom prst="rect">
            <a:avLst/>
          </a:prstGeom>
          <a:noFill/>
        </p:spPr>
      </p:pic>
      <p:sp>
        <p:nvSpPr>
          <p:cNvPr id="48133" name="Text Box 5"/>
          <p:cNvSpPr txBox="1">
            <a:spLocks noChangeArrowheads="1"/>
          </p:cNvSpPr>
          <p:nvPr/>
        </p:nvSpPr>
        <p:spPr bwMode="auto">
          <a:xfrm rot="10698384" flipV="1">
            <a:off x="2268538" y="765175"/>
            <a:ext cx="1150937" cy="457200"/>
          </a:xfrm>
          <a:prstGeom prst="rect">
            <a:avLst/>
          </a:prstGeom>
          <a:noFill/>
          <a:ln w="9525">
            <a:noFill/>
            <a:miter lim="800000"/>
            <a:headEnd/>
            <a:tailEnd/>
          </a:ln>
          <a:effectLst/>
        </p:spPr>
        <p:txBody>
          <a:bodyPr>
            <a:spAutoFit/>
          </a:bodyPr>
          <a:lstStyle/>
          <a:p>
            <a:r>
              <a:rPr lang="fi-FI" sz="1200" b="1">
                <a:latin typeface="Times New Roman" pitchFamily="18" charset="0"/>
              </a:rPr>
              <a:t>keskushermosto</a:t>
            </a:r>
            <a:endParaRPr lang="en-GB" sz="1200" b="1">
              <a:latin typeface="Times New Roman" pitchFamily="18" charset="0"/>
            </a:endParaRPr>
          </a:p>
        </p:txBody>
      </p:sp>
      <p:sp>
        <p:nvSpPr>
          <p:cNvPr id="48134" name="Text Box 6"/>
          <p:cNvSpPr txBox="1">
            <a:spLocks noChangeArrowheads="1"/>
          </p:cNvSpPr>
          <p:nvPr/>
        </p:nvSpPr>
        <p:spPr bwMode="auto">
          <a:xfrm>
            <a:off x="1763713" y="404813"/>
            <a:ext cx="631825" cy="274637"/>
          </a:xfrm>
          <a:prstGeom prst="rect">
            <a:avLst/>
          </a:prstGeom>
          <a:noFill/>
          <a:ln w="9525">
            <a:noFill/>
            <a:miter lim="800000"/>
            <a:headEnd/>
            <a:tailEnd/>
          </a:ln>
          <a:effectLst/>
        </p:spPr>
        <p:txBody>
          <a:bodyPr wrap="none">
            <a:spAutoFit/>
          </a:bodyPr>
          <a:lstStyle/>
          <a:p>
            <a:r>
              <a:rPr lang="fi-FI" sz="1200" b="1">
                <a:latin typeface="Times New Roman" pitchFamily="18" charset="0"/>
              </a:rPr>
              <a:t>psyyke</a:t>
            </a:r>
            <a:endParaRPr lang="en-GB" sz="1200" b="1">
              <a:latin typeface="Times New Roman" pitchFamily="18" charset="0"/>
            </a:endParaRPr>
          </a:p>
        </p:txBody>
      </p:sp>
      <p:sp>
        <p:nvSpPr>
          <p:cNvPr id="48135" name="Text Box 7"/>
          <p:cNvSpPr txBox="1">
            <a:spLocks noChangeArrowheads="1"/>
          </p:cNvSpPr>
          <p:nvPr/>
        </p:nvSpPr>
        <p:spPr bwMode="auto">
          <a:xfrm>
            <a:off x="1258888" y="2492375"/>
            <a:ext cx="504825" cy="274638"/>
          </a:xfrm>
          <a:prstGeom prst="rect">
            <a:avLst/>
          </a:prstGeom>
          <a:noFill/>
          <a:ln w="9525">
            <a:noFill/>
            <a:miter lim="800000"/>
            <a:headEnd/>
            <a:tailEnd/>
          </a:ln>
          <a:effectLst/>
        </p:spPr>
        <p:txBody>
          <a:bodyPr wrap="none">
            <a:spAutoFit/>
          </a:bodyPr>
          <a:lstStyle/>
          <a:p>
            <a:r>
              <a:rPr lang="fi-FI" sz="1200" b="1">
                <a:latin typeface="Times New Roman" pitchFamily="18" charset="0"/>
              </a:rPr>
              <a:t>näkö</a:t>
            </a:r>
            <a:endParaRPr lang="en-GB" sz="1200" b="1">
              <a:latin typeface="Times New Roman" pitchFamily="18" charset="0"/>
            </a:endParaRPr>
          </a:p>
        </p:txBody>
      </p:sp>
      <p:sp>
        <p:nvSpPr>
          <p:cNvPr id="48136" name="Text Box 8"/>
          <p:cNvSpPr txBox="1">
            <a:spLocks noChangeArrowheads="1"/>
          </p:cNvSpPr>
          <p:nvPr/>
        </p:nvSpPr>
        <p:spPr bwMode="auto">
          <a:xfrm>
            <a:off x="5508625" y="1268413"/>
            <a:ext cx="1247775" cy="457200"/>
          </a:xfrm>
          <a:prstGeom prst="rect">
            <a:avLst/>
          </a:prstGeom>
          <a:noFill/>
          <a:ln w="9525">
            <a:noFill/>
            <a:miter lim="800000"/>
            <a:headEnd/>
            <a:tailEnd/>
          </a:ln>
          <a:effectLst/>
        </p:spPr>
        <p:txBody>
          <a:bodyPr wrap="none">
            <a:spAutoFit/>
          </a:bodyPr>
          <a:lstStyle/>
          <a:p>
            <a:r>
              <a:rPr lang="fi-FI" sz="1200" b="1">
                <a:latin typeface="Times New Roman" pitchFamily="18" charset="0"/>
              </a:rPr>
              <a:t>tasapainoelimet </a:t>
            </a:r>
          </a:p>
          <a:p>
            <a:r>
              <a:rPr lang="fi-FI" sz="1200" b="1">
                <a:latin typeface="Times New Roman" pitchFamily="18" charset="0"/>
              </a:rPr>
              <a:t>sisäkorvassa</a:t>
            </a:r>
            <a:endParaRPr lang="en-GB" sz="1200" b="1">
              <a:latin typeface="Times New Roman" pitchFamily="18" charset="0"/>
            </a:endParaRPr>
          </a:p>
        </p:txBody>
      </p:sp>
      <p:sp>
        <p:nvSpPr>
          <p:cNvPr id="48137" name="Text Box 9"/>
          <p:cNvSpPr txBox="1">
            <a:spLocks noChangeArrowheads="1"/>
          </p:cNvSpPr>
          <p:nvPr/>
        </p:nvSpPr>
        <p:spPr bwMode="auto">
          <a:xfrm>
            <a:off x="1054100" y="4224338"/>
            <a:ext cx="777875" cy="457200"/>
          </a:xfrm>
          <a:prstGeom prst="rect">
            <a:avLst/>
          </a:prstGeom>
          <a:noFill/>
          <a:ln w="9525">
            <a:noFill/>
            <a:miter lim="800000"/>
            <a:headEnd/>
            <a:tailEnd/>
          </a:ln>
          <a:effectLst/>
        </p:spPr>
        <p:txBody>
          <a:bodyPr wrap="none">
            <a:spAutoFit/>
          </a:bodyPr>
          <a:lstStyle/>
          <a:p>
            <a:r>
              <a:rPr lang="fi-FI" sz="1200" b="1">
                <a:latin typeface="Times New Roman" pitchFamily="18" charset="0"/>
              </a:rPr>
              <a:t>sinus</a:t>
            </a:r>
          </a:p>
          <a:p>
            <a:r>
              <a:rPr lang="fi-FI" sz="1200" b="1">
                <a:latin typeface="Times New Roman" pitchFamily="18" charset="0"/>
              </a:rPr>
              <a:t>caroticus</a:t>
            </a:r>
            <a:endParaRPr lang="en-GB" sz="1200" b="1">
              <a:latin typeface="Times New Roman" pitchFamily="18" charset="0"/>
            </a:endParaRPr>
          </a:p>
        </p:txBody>
      </p:sp>
      <p:sp>
        <p:nvSpPr>
          <p:cNvPr id="48138" name="Text Box 10"/>
          <p:cNvSpPr txBox="1">
            <a:spLocks noChangeArrowheads="1"/>
          </p:cNvSpPr>
          <p:nvPr/>
        </p:nvSpPr>
        <p:spPr bwMode="auto">
          <a:xfrm>
            <a:off x="3563938" y="765175"/>
            <a:ext cx="1649412" cy="457200"/>
          </a:xfrm>
          <a:prstGeom prst="rect">
            <a:avLst/>
          </a:prstGeom>
          <a:noFill/>
          <a:ln w="9525">
            <a:noFill/>
            <a:miter lim="800000"/>
            <a:headEnd/>
            <a:tailEnd/>
          </a:ln>
          <a:effectLst/>
        </p:spPr>
        <p:txBody>
          <a:bodyPr wrap="none">
            <a:spAutoFit/>
          </a:bodyPr>
          <a:lstStyle/>
          <a:p>
            <a:r>
              <a:rPr lang="fi-FI" sz="1200" b="1">
                <a:latin typeface="Times New Roman" pitchFamily="18" charset="0"/>
              </a:rPr>
              <a:t>aivorunko</a:t>
            </a:r>
          </a:p>
          <a:p>
            <a:r>
              <a:rPr lang="fi-FI" sz="1200" b="1">
                <a:latin typeface="Times New Roman" pitchFamily="18" charset="0"/>
              </a:rPr>
              <a:t>vestibulaaritumakkeet</a:t>
            </a:r>
            <a:endParaRPr lang="en-GB" sz="1200" b="1">
              <a:latin typeface="Times New Roman" pitchFamily="18" charset="0"/>
            </a:endParaRPr>
          </a:p>
        </p:txBody>
      </p:sp>
      <p:sp>
        <p:nvSpPr>
          <p:cNvPr id="48139" name="Text Box 11"/>
          <p:cNvSpPr txBox="1">
            <a:spLocks noChangeArrowheads="1"/>
          </p:cNvSpPr>
          <p:nvPr/>
        </p:nvSpPr>
        <p:spPr bwMode="auto">
          <a:xfrm>
            <a:off x="6011863" y="1844675"/>
            <a:ext cx="1744662" cy="457200"/>
          </a:xfrm>
          <a:prstGeom prst="rect">
            <a:avLst/>
          </a:prstGeom>
          <a:noFill/>
          <a:ln w="9525">
            <a:noFill/>
            <a:miter lim="800000"/>
            <a:headEnd/>
            <a:tailEnd/>
          </a:ln>
          <a:effectLst/>
        </p:spPr>
        <p:txBody>
          <a:bodyPr wrap="none">
            <a:spAutoFit/>
          </a:bodyPr>
          <a:lstStyle/>
          <a:p>
            <a:r>
              <a:rPr lang="fi-FI" sz="1200" b="1">
                <a:latin typeface="Times New Roman" pitchFamily="18" charset="0"/>
              </a:rPr>
              <a:t>autonomisen hermoston</a:t>
            </a:r>
          </a:p>
          <a:p>
            <a:r>
              <a:rPr lang="fi-FI" sz="1200" b="1">
                <a:latin typeface="Times New Roman" pitchFamily="18" charset="0"/>
              </a:rPr>
              <a:t>säätely</a:t>
            </a:r>
            <a:endParaRPr lang="en-GB" sz="1200" b="1">
              <a:latin typeface="Times New Roman" pitchFamily="18" charset="0"/>
            </a:endParaRPr>
          </a:p>
        </p:txBody>
      </p:sp>
      <p:sp>
        <p:nvSpPr>
          <p:cNvPr id="48140" name="Text Box 12"/>
          <p:cNvSpPr txBox="1">
            <a:spLocks noChangeArrowheads="1"/>
          </p:cNvSpPr>
          <p:nvPr/>
        </p:nvSpPr>
        <p:spPr bwMode="auto">
          <a:xfrm>
            <a:off x="881063" y="3460750"/>
            <a:ext cx="1452562" cy="639763"/>
          </a:xfrm>
          <a:prstGeom prst="rect">
            <a:avLst/>
          </a:prstGeom>
          <a:noFill/>
          <a:ln w="9525">
            <a:noFill/>
            <a:miter lim="800000"/>
            <a:headEnd/>
            <a:tailEnd/>
          </a:ln>
          <a:effectLst/>
        </p:spPr>
        <p:txBody>
          <a:bodyPr wrap="none">
            <a:spAutoFit/>
          </a:bodyPr>
          <a:lstStyle/>
          <a:p>
            <a:r>
              <a:rPr lang="fi-FI" sz="1200" b="1">
                <a:latin typeface="Times New Roman" pitchFamily="18" charset="0"/>
              </a:rPr>
              <a:t>sydän-</a:t>
            </a:r>
          </a:p>
          <a:p>
            <a:r>
              <a:rPr lang="fi-FI" sz="1200" b="1">
                <a:latin typeface="Times New Roman" pitchFamily="18" charset="0"/>
              </a:rPr>
              <a:t>ja verenkierto-</a:t>
            </a:r>
          </a:p>
          <a:p>
            <a:r>
              <a:rPr lang="fi-FI" sz="1200" b="1">
                <a:latin typeface="Times New Roman" pitchFamily="18" charset="0"/>
              </a:rPr>
              <a:t>elimistö,verenpaine</a:t>
            </a:r>
            <a:endParaRPr lang="en-GB" sz="1200" b="1">
              <a:latin typeface="Times New Roman" pitchFamily="18" charset="0"/>
            </a:endParaRPr>
          </a:p>
        </p:txBody>
      </p:sp>
      <p:sp>
        <p:nvSpPr>
          <p:cNvPr id="48141" name="Text Box 13"/>
          <p:cNvSpPr txBox="1">
            <a:spLocks noChangeArrowheads="1"/>
          </p:cNvSpPr>
          <p:nvPr/>
        </p:nvSpPr>
        <p:spPr bwMode="auto">
          <a:xfrm>
            <a:off x="5364163" y="2997200"/>
            <a:ext cx="1065212" cy="274638"/>
          </a:xfrm>
          <a:prstGeom prst="rect">
            <a:avLst/>
          </a:prstGeom>
          <a:noFill/>
          <a:ln w="9525">
            <a:noFill/>
            <a:miter lim="800000"/>
            <a:headEnd/>
            <a:tailEnd/>
          </a:ln>
          <a:effectLst/>
        </p:spPr>
        <p:txBody>
          <a:bodyPr wrap="none">
            <a:spAutoFit/>
          </a:bodyPr>
          <a:lstStyle/>
          <a:p>
            <a:r>
              <a:rPr lang="fi-FI" sz="1200" b="1">
                <a:latin typeface="Times New Roman" pitchFamily="18" charset="0"/>
              </a:rPr>
              <a:t>suojarefleksit</a:t>
            </a:r>
            <a:endParaRPr lang="en-GB" sz="1200" b="1">
              <a:latin typeface="Times New Roman" pitchFamily="18" charset="0"/>
            </a:endParaRPr>
          </a:p>
        </p:txBody>
      </p:sp>
      <p:sp>
        <p:nvSpPr>
          <p:cNvPr id="48142" name="Text Box 14"/>
          <p:cNvSpPr txBox="1">
            <a:spLocks noChangeArrowheads="1"/>
          </p:cNvSpPr>
          <p:nvPr/>
        </p:nvSpPr>
        <p:spPr bwMode="auto">
          <a:xfrm>
            <a:off x="852488" y="4640263"/>
            <a:ext cx="1296987" cy="639762"/>
          </a:xfrm>
          <a:prstGeom prst="rect">
            <a:avLst/>
          </a:prstGeom>
          <a:noFill/>
          <a:ln w="9525">
            <a:noFill/>
            <a:miter lim="800000"/>
            <a:headEnd/>
            <a:tailEnd/>
          </a:ln>
          <a:effectLst/>
        </p:spPr>
        <p:txBody>
          <a:bodyPr wrap="none">
            <a:spAutoFit/>
          </a:bodyPr>
          <a:lstStyle/>
          <a:p>
            <a:r>
              <a:rPr lang="fi-FI" sz="1200" b="1">
                <a:latin typeface="Times New Roman" pitchFamily="18" charset="0"/>
              </a:rPr>
              <a:t>päivittäisten</a:t>
            </a:r>
          </a:p>
          <a:p>
            <a:r>
              <a:rPr lang="fi-FI" sz="1200" b="1">
                <a:latin typeface="Times New Roman" pitchFamily="18" charset="0"/>
              </a:rPr>
              <a:t>toimintojen kyky</a:t>
            </a:r>
          </a:p>
          <a:p>
            <a:r>
              <a:rPr lang="fi-FI" sz="1200" b="1">
                <a:latin typeface="Times New Roman" pitchFamily="18" charset="0"/>
              </a:rPr>
              <a:t>ADL</a:t>
            </a:r>
            <a:endParaRPr lang="en-GB" sz="1200" b="1">
              <a:latin typeface="Times New Roman" pitchFamily="18" charset="0"/>
            </a:endParaRPr>
          </a:p>
        </p:txBody>
      </p:sp>
      <p:sp>
        <p:nvSpPr>
          <p:cNvPr id="48143" name="Text Box 15"/>
          <p:cNvSpPr txBox="1">
            <a:spLocks noChangeArrowheads="1"/>
          </p:cNvSpPr>
          <p:nvPr/>
        </p:nvSpPr>
        <p:spPr bwMode="auto">
          <a:xfrm>
            <a:off x="4859338" y="4868863"/>
            <a:ext cx="868362" cy="274637"/>
          </a:xfrm>
          <a:prstGeom prst="rect">
            <a:avLst/>
          </a:prstGeom>
          <a:noFill/>
          <a:ln w="9525">
            <a:noFill/>
            <a:miter lim="800000"/>
            <a:headEnd/>
            <a:tailEnd/>
          </a:ln>
          <a:effectLst/>
        </p:spPr>
        <p:txBody>
          <a:bodyPr wrap="none">
            <a:spAutoFit/>
          </a:bodyPr>
          <a:lstStyle/>
          <a:p>
            <a:r>
              <a:rPr lang="fi-FI" sz="1200" b="1">
                <a:latin typeface="Times New Roman" pitchFamily="18" charset="0"/>
              </a:rPr>
              <a:t>lihaskunto</a:t>
            </a:r>
            <a:endParaRPr lang="en-GB" sz="1200" b="1">
              <a:latin typeface="Times New Roman" pitchFamily="18" charset="0"/>
            </a:endParaRPr>
          </a:p>
        </p:txBody>
      </p:sp>
      <p:sp>
        <p:nvSpPr>
          <p:cNvPr id="48144" name="Text Box 16"/>
          <p:cNvSpPr txBox="1">
            <a:spLocks noChangeArrowheads="1"/>
          </p:cNvSpPr>
          <p:nvPr/>
        </p:nvSpPr>
        <p:spPr bwMode="auto">
          <a:xfrm>
            <a:off x="2195513" y="5232400"/>
            <a:ext cx="1454150" cy="457200"/>
          </a:xfrm>
          <a:prstGeom prst="rect">
            <a:avLst/>
          </a:prstGeom>
          <a:noFill/>
          <a:ln w="9525">
            <a:noFill/>
            <a:miter lim="800000"/>
            <a:headEnd/>
            <a:tailEnd/>
          </a:ln>
          <a:effectLst/>
        </p:spPr>
        <p:txBody>
          <a:bodyPr>
            <a:spAutoFit/>
          </a:bodyPr>
          <a:lstStyle/>
          <a:p>
            <a:r>
              <a:rPr lang="fi-FI" sz="1200" b="1">
                <a:latin typeface="Times New Roman" pitchFamily="18" charset="0"/>
              </a:rPr>
              <a:t>alaraajojen isojen</a:t>
            </a:r>
          </a:p>
          <a:p>
            <a:r>
              <a:rPr lang="fi-FI" sz="1200" b="1">
                <a:latin typeface="Times New Roman" pitchFamily="18" charset="0"/>
              </a:rPr>
              <a:t>nivelten kunto</a:t>
            </a:r>
            <a:endParaRPr lang="en-GB" sz="1200" b="1">
              <a:latin typeface="Times New Roman" pitchFamily="18" charset="0"/>
            </a:endParaRPr>
          </a:p>
        </p:txBody>
      </p:sp>
      <p:sp>
        <p:nvSpPr>
          <p:cNvPr id="48145" name="Text Box 17"/>
          <p:cNvSpPr txBox="1">
            <a:spLocks noChangeArrowheads="1"/>
          </p:cNvSpPr>
          <p:nvPr/>
        </p:nvSpPr>
        <p:spPr bwMode="auto">
          <a:xfrm>
            <a:off x="5065713" y="5445125"/>
            <a:ext cx="446087" cy="274638"/>
          </a:xfrm>
          <a:prstGeom prst="rect">
            <a:avLst/>
          </a:prstGeom>
          <a:noFill/>
          <a:ln w="9525">
            <a:noFill/>
            <a:miter lim="800000"/>
            <a:headEnd/>
            <a:tailEnd/>
          </a:ln>
          <a:effectLst/>
        </p:spPr>
        <p:txBody>
          <a:bodyPr wrap="none">
            <a:spAutoFit/>
          </a:bodyPr>
          <a:lstStyle/>
          <a:p>
            <a:r>
              <a:rPr lang="fi-FI" sz="1200" b="1">
                <a:latin typeface="Times New Roman" pitchFamily="18" charset="0"/>
              </a:rPr>
              <a:t>luut</a:t>
            </a:r>
            <a:endParaRPr lang="en-GB" sz="1200" b="1">
              <a:latin typeface="Times New Roman" pitchFamily="18" charset="0"/>
            </a:endParaRPr>
          </a:p>
        </p:txBody>
      </p:sp>
      <p:sp>
        <p:nvSpPr>
          <p:cNvPr id="48146" name="Text Box 18"/>
          <p:cNvSpPr txBox="1">
            <a:spLocks noChangeArrowheads="1"/>
          </p:cNvSpPr>
          <p:nvPr/>
        </p:nvSpPr>
        <p:spPr bwMode="auto">
          <a:xfrm>
            <a:off x="5580063" y="3357563"/>
            <a:ext cx="982662" cy="639762"/>
          </a:xfrm>
          <a:prstGeom prst="rect">
            <a:avLst/>
          </a:prstGeom>
          <a:noFill/>
          <a:ln w="9525">
            <a:noFill/>
            <a:miter lim="800000"/>
            <a:headEnd/>
            <a:tailEnd/>
          </a:ln>
          <a:effectLst/>
        </p:spPr>
        <p:txBody>
          <a:bodyPr wrap="none">
            <a:spAutoFit/>
          </a:bodyPr>
          <a:lstStyle/>
          <a:p>
            <a:r>
              <a:rPr lang="fi-FI" sz="1200" b="1">
                <a:latin typeface="Times New Roman" pitchFamily="18" charset="0"/>
              </a:rPr>
              <a:t>asentotunto,</a:t>
            </a:r>
          </a:p>
          <a:p>
            <a:r>
              <a:rPr lang="fi-FI" sz="1200" b="1">
                <a:latin typeface="Times New Roman" pitchFamily="18" charset="0"/>
              </a:rPr>
              <a:t>syvätunto,</a:t>
            </a:r>
          </a:p>
          <a:p>
            <a:r>
              <a:rPr lang="fi-FI" sz="1200" b="1">
                <a:latin typeface="Times New Roman" pitchFamily="18" charset="0"/>
              </a:rPr>
              <a:t>hermot</a:t>
            </a:r>
            <a:endParaRPr lang="en-GB" sz="1200" b="1">
              <a:latin typeface="Times New Roman" pitchFamily="18" charset="0"/>
            </a:endParaRPr>
          </a:p>
        </p:txBody>
      </p:sp>
      <p:sp>
        <p:nvSpPr>
          <p:cNvPr id="48147" name="WordArt 19"/>
          <p:cNvSpPr>
            <a:spLocks noChangeArrowheads="1" noChangeShapeType="1" noTextEdit="1"/>
          </p:cNvSpPr>
          <p:nvPr/>
        </p:nvSpPr>
        <p:spPr bwMode="auto">
          <a:xfrm>
            <a:off x="2484438" y="5521325"/>
            <a:ext cx="2900362" cy="1336675"/>
          </a:xfrm>
          <a:prstGeom prst="rect">
            <a:avLst/>
          </a:prstGeom>
        </p:spPr>
        <p:txBody>
          <a:bodyPr wrap="none" fromWordArt="1">
            <a:prstTxWarp prst="textWave1">
              <a:avLst>
                <a:gd name="adj1" fmla="val 13005"/>
                <a:gd name="adj2" fmla="val 0"/>
              </a:avLst>
            </a:prstTxWarp>
          </a:bodyPr>
          <a:lstStyle/>
          <a:p>
            <a:pPr algn="ctr"/>
            <a:r>
              <a:rPr lang="fi-FI" sz="3600" kern="10">
                <a:ln w="9525">
                  <a:noFill/>
                  <a:round/>
                  <a:headEnd/>
                  <a:tailEnd/>
                </a:ln>
                <a:gradFill rotWithShape="0">
                  <a:gsLst>
                    <a:gs pos="0">
                      <a:srgbClr val="9999FF"/>
                    </a:gs>
                    <a:gs pos="100000">
                      <a:srgbClr val="009999"/>
                    </a:gs>
                  </a:gsLst>
                  <a:lin ang="5400000" scaled="1"/>
                </a:gradFill>
                <a:effectLst>
                  <a:outerShdw dist="53882" dir="2700000" algn="ctr" rotWithShape="0">
                    <a:srgbClr val="C0C0C0"/>
                  </a:outerShdw>
                </a:effectLst>
                <a:latin typeface="Times New Roman"/>
                <a:cs typeface="Times New Roman"/>
              </a:rPr>
              <a:t>ympäristö</a:t>
            </a:r>
          </a:p>
        </p:txBody>
      </p:sp>
      <p:sp>
        <p:nvSpPr>
          <p:cNvPr id="48148" name="WordArt 20"/>
          <p:cNvSpPr>
            <a:spLocks noChangeArrowheads="1" noChangeShapeType="1" noTextEdit="1"/>
          </p:cNvSpPr>
          <p:nvPr/>
        </p:nvSpPr>
        <p:spPr bwMode="auto">
          <a:xfrm>
            <a:off x="6877050" y="2781300"/>
            <a:ext cx="1779588" cy="1900238"/>
          </a:xfrm>
          <a:prstGeom prst="rect">
            <a:avLst/>
          </a:prstGeom>
        </p:spPr>
        <p:txBody>
          <a:bodyPr wrap="none" fromWordArt="1">
            <a:prstTxWarp prst="textSlantUp">
              <a:avLst>
                <a:gd name="adj" fmla="val 1880"/>
              </a:avLst>
            </a:prstTxWarp>
          </a:bodyPr>
          <a:lstStyle/>
          <a:p>
            <a:pPr algn="ctr"/>
            <a:r>
              <a:rPr lang="fi-FI" sz="3600" kern="10">
                <a:ln w="9525">
                  <a:solidFill>
                    <a:srgbClr val="000000"/>
                  </a:solidFill>
                  <a:round/>
                  <a:headEnd/>
                  <a:tailEnd/>
                </a:ln>
                <a:solidFill>
                  <a:srgbClr val="000000"/>
                </a:solidFill>
                <a:latin typeface="Arial Black"/>
              </a:rPr>
              <a:t>esteet</a:t>
            </a:r>
          </a:p>
        </p:txBody>
      </p:sp>
      <p:sp>
        <p:nvSpPr>
          <p:cNvPr id="48149" name="WordArt 21" descr="Narrow vertical"/>
          <p:cNvSpPr>
            <a:spLocks noChangeArrowheads="1" noChangeShapeType="1" noTextEdit="1"/>
          </p:cNvSpPr>
          <p:nvPr/>
        </p:nvSpPr>
        <p:spPr bwMode="auto">
          <a:xfrm>
            <a:off x="0" y="1341438"/>
            <a:ext cx="2555875" cy="863600"/>
          </a:xfrm>
          <a:prstGeom prst="rect">
            <a:avLst/>
          </a:prstGeom>
        </p:spPr>
        <p:txBody>
          <a:bodyPr wrap="none" fromWordArt="1">
            <a:prstTxWarp prst="textCurveUp">
              <a:avLst>
                <a:gd name="adj" fmla="val 32986"/>
              </a:avLst>
            </a:prstTxWarp>
          </a:bodyPr>
          <a:lstStyle/>
          <a:p>
            <a:pPr algn="ctr"/>
            <a:r>
              <a:rPr lang="fi-FI"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outerShdw>
                </a:effectLst>
                <a:latin typeface="Arial Black"/>
              </a:rPr>
              <a:t>valaistus</a:t>
            </a:r>
          </a:p>
        </p:txBody>
      </p:sp>
      <p:sp>
        <p:nvSpPr>
          <p:cNvPr id="48150" name="Text Box 22"/>
          <p:cNvSpPr txBox="1">
            <a:spLocks noChangeArrowheads="1"/>
          </p:cNvSpPr>
          <p:nvPr/>
        </p:nvSpPr>
        <p:spPr bwMode="auto">
          <a:xfrm>
            <a:off x="5867400" y="4941888"/>
            <a:ext cx="2132013" cy="822325"/>
          </a:xfrm>
          <a:prstGeom prst="rect">
            <a:avLst/>
          </a:prstGeom>
          <a:noFill/>
          <a:ln w="9525">
            <a:noFill/>
            <a:miter lim="800000"/>
            <a:headEnd/>
            <a:tailEnd/>
          </a:ln>
          <a:effectLst/>
        </p:spPr>
        <p:txBody>
          <a:bodyPr>
            <a:spAutoFit/>
          </a:bodyPr>
          <a:lstStyle/>
          <a:p>
            <a:r>
              <a:rPr lang="fi-FI" sz="2400" b="1">
                <a:latin typeface="Times New Roman" pitchFamily="18" charset="0"/>
              </a:rPr>
              <a:t>LÄÄKKEET</a:t>
            </a:r>
          </a:p>
          <a:p>
            <a:r>
              <a:rPr lang="fi-FI" sz="2400" b="1">
                <a:latin typeface="Times New Roman" pitchFamily="18" charset="0"/>
              </a:rPr>
              <a:t>MINIMIIN</a:t>
            </a:r>
            <a:endParaRPr lang="en-GB" sz="2400" b="1">
              <a:latin typeface="Times New Roman" pitchFamily="18" charset="0"/>
            </a:endParaRPr>
          </a:p>
        </p:txBody>
      </p:sp>
      <p:sp>
        <p:nvSpPr>
          <p:cNvPr id="48151" name="Text Box 23"/>
          <p:cNvSpPr txBox="1">
            <a:spLocks noChangeArrowheads="1"/>
          </p:cNvSpPr>
          <p:nvPr/>
        </p:nvSpPr>
        <p:spPr bwMode="auto">
          <a:xfrm>
            <a:off x="6738938" y="5876925"/>
            <a:ext cx="2405062" cy="457200"/>
          </a:xfrm>
          <a:prstGeom prst="rect">
            <a:avLst/>
          </a:prstGeom>
          <a:noFill/>
          <a:ln w="9525">
            <a:noFill/>
            <a:miter lim="800000"/>
            <a:headEnd/>
            <a:tailEnd/>
          </a:ln>
          <a:effectLst/>
        </p:spPr>
        <p:txBody>
          <a:bodyPr wrap="none">
            <a:spAutoFit/>
          </a:bodyPr>
          <a:lstStyle/>
          <a:p>
            <a:r>
              <a:rPr lang="fi-FI" sz="2400" b="1">
                <a:latin typeface="Times New Roman" pitchFamily="18" charset="0"/>
              </a:rPr>
              <a:t>APUVÄLINEET</a:t>
            </a:r>
            <a:endParaRPr lang="en-GB" sz="2400" b="1">
              <a:latin typeface="Times New Roman" pitchFamily="18" charset="0"/>
            </a:endParaRPr>
          </a:p>
        </p:txBody>
      </p:sp>
      <p:sp>
        <p:nvSpPr>
          <p:cNvPr id="48152" name="Text Box 24"/>
          <p:cNvSpPr txBox="1">
            <a:spLocks noChangeArrowheads="1"/>
          </p:cNvSpPr>
          <p:nvPr/>
        </p:nvSpPr>
        <p:spPr bwMode="auto">
          <a:xfrm>
            <a:off x="6877050" y="6237288"/>
            <a:ext cx="1946275" cy="457200"/>
          </a:xfrm>
          <a:prstGeom prst="rect">
            <a:avLst/>
          </a:prstGeom>
          <a:noFill/>
          <a:ln w="9525">
            <a:noFill/>
            <a:miter lim="800000"/>
            <a:headEnd/>
            <a:tailEnd/>
          </a:ln>
          <a:effectLst/>
        </p:spPr>
        <p:txBody>
          <a:bodyPr wrap="none">
            <a:spAutoFit/>
          </a:bodyPr>
          <a:lstStyle/>
          <a:p>
            <a:r>
              <a:rPr lang="fi-FI" sz="2400" b="1">
                <a:latin typeface="Times New Roman" pitchFamily="18" charset="0"/>
              </a:rPr>
              <a:t>JALKINEET</a:t>
            </a:r>
            <a:endParaRPr lang="en-GB" sz="2400" b="1">
              <a:latin typeface="Times New Roman" pitchFamily="18" charset="0"/>
            </a:endParaRPr>
          </a:p>
        </p:txBody>
      </p:sp>
      <p:sp>
        <p:nvSpPr>
          <p:cNvPr id="48153" name="Text Box 25"/>
          <p:cNvSpPr txBox="1">
            <a:spLocks noChangeArrowheads="1"/>
          </p:cNvSpPr>
          <p:nvPr/>
        </p:nvSpPr>
        <p:spPr bwMode="auto">
          <a:xfrm>
            <a:off x="250825" y="6021388"/>
            <a:ext cx="1625600" cy="457200"/>
          </a:xfrm>
          <a:prstGeom prst="rect">
            <a:avLst/>
          </a:prstGeom>
          <a:noFill/>
          <a:ln w="9525">
            <a:noFill/>
            <a:miter lim="800000"/>
            <a:headEnd/>
            <a:tailEnd/>
          </a:ln>
          <a:effectLst/>
        </p:spPr>
        <p:txBody>
          <a:bodyPr wrap="none">
            <a:spAutoFit/>
          </a:bodyPr>
          <a:lstStyle/>
          <a:p>
            <a:r>
              <a:rPr lang="fi-FI" sz="2400" b="1">
                <a:latin typeface="Times New Roman" pitchFamily="18" charset="0"/>
              </a:rPr>
              <a:t>RAVINTO</a:t>
            </a:r>
            <a:endParaRPr lang="en-GB" sz="2400" b="1">
              <a:latin typeface="Times New Roman" pitchFamily="18" charset="0"/>
            </a:endParaRPr>
          </a:p>
        </p:txBody>
      </p:sp>
      <p:sp>
        <p:nvSpPr>
          <p:cNvPr id="48154" name="Text Box 26"/>
          <p:cNvSpPr txBox="1">
            <a:spLocks noChangeArrowheads="1"/>
          </p:cNvSpPr>
          <p:nvPr/>
        </p:nvSpPr>
        <p:spPr bwMode="auto">
          <a:xfrm>
            <a:off x="7885113" y="4581525"/>
            <a:ext cx="996950" cy="457200"/>
          </a:xfrm>
          <a:prstGeom prst="rect">
            <a:avLst/>
          </a:prstGeom>
          <a:noFill/>
          <a:ln w="9525">
            <a:noFill/>
            <a:miter lim="800000"/>
            <a:headEnd/>
            <a:tailEnd/>
          </a:ln>
          <a:effectLst/>
        </p:spPr>
        <p:txBody>
          <a:bodyPr wrap="none">
            <a:spAutoFit/>
          </a:bodyPr>
          <a:lstStyle/>
          <a:p>
            <a:r>
              <a:rPr lang="fi-FI" sz="2400" b="1">
                <a:solidFill>
                  <a:srgbClr val="FF3300"/>
                </a:solidFill>
                <a:latin typeface="Times New Roman" pitchFamily="18" charset="0"/>
              </a:rPr>
              <a:t>POIS!</a:t>
            </a:r>
            <a:endParaRPr lang="en-GB" sz="2400" b="1">
              <a:solidFill>
                <a:srgbClr val="FF3300"/>
              </a:solidFill>
              <a:latin typeface="Times New Roman" pitchFamily="18" charset="0"/>
            </a:endParaRPr>
          </a:p>
        </p:txBody>
      </p:sp>
      <p:sp>
        <p:nvSpPr>
          <p:cNvPr id="48155" name="WordArt 27"/>
          <p:cNvSpPr>
            <a:spLocks noChangeArrowheads="1" noChangeShapeType="1" noTextEdit="1"/>
          </p:cNvSpPr>
          <p:nvPr/>
        </p:nvSpPr>
        <p:spPr bwMode="auto">
          <a:xfrm>
            <a:off x="4495800" y="6051550"/>
            <a:ext cx="2209800" cy="806450"/>
          </a:xfrm>
          <a:prstGeom prst="rect">
            <a:avLst/>
          </a:prstGeom>
        </p:spPr>
        <p:txBody>
          <a:bodyPr wrap="none" fromWordArt="1">
            <a:prstTxWarp prst="textSlantUp">
              <a:avLst>
                <a:gd name="adj" fmla="val 13944"/>
              </a:avLst>
            </a:prstTxWarp>
          </a:bodyPr>
          <a:lstStyle/>
          <a:p>
            <a:pPr algn="ctr"/>
            <a:r>
              <a:rPr lang="fi-FI" sz="3600" kern="10">
                <a:ln w="9525">
                  <a:solidFill>
                    <a:srgbClr val="000000"/>
                  </a:solidFill>
                  <a:round/>
                  <a:headEnd/>
                  <a:tailEnd/>
                </a:ln>
                <a:solidFill>
                  <a:srgbClr val="000000"/>
                </a:solidFill>
                <a:latin typeface="Arial Black"/>
              </a:rPr>
              <a:t>TURVALLISEKSI</a:t>
            </a:r>
          </a:p>
        </p:txBody>
      </p:sp>
      <p:sp>
        <p:nvSpPr>
          <p:cNvPr id="48156" name="Text Box 28"/>
          <p:cNvSpPr txBox="1">
            <a:spLocks noChangeArrowheads="1"/>
          </p:cNvSpPr>
          <p:nvPr/>
        </p:nvSpPr>
        <p:spPr bwMode="auto">
          <a:xfrm>
            <a:off x="349250" y="5597525"/>
            <a:ext cx="1465263" cy="274638"/>
          </a:xfrm>
          <a:prstGeom prst="rect">
            <a:avLst/>
          </a:prstGeom>
          <a:noFill/>
          <a:ln w="9525">
            <a:noFill/>
            <a:miter lim="800000"/>
            <a:headEnd/>
            <a:tailEnd/>
          </a:ln>
          <a:effectLst/>
        </p:spPr>
        <p:txBody>
          <a:bodyPr wrap="none">
            <a:spAutoFit/>
          </a:bodyPr>
          <a:lstStyle/>
          <a:p>
            <a:r>
              <a:rPr lang="fi-FI" sz="1200" b="1">
                <a:latin typeface="Times New Roman" pitchFamily="18" charset="0"/>
              </a:rPr>
              <a:t>fyysinen aktiivisuus</a:t>
            </a:r>
            <a:endParaRPr lang="en-GB" sz="1200" b="1">
              <a:latin typeface="Times New Roman" pitchFamily="18" charset="0"/>
            </a:endParaRPr>
          </a:p>
        </p:txBody>
      </p:sp>
      <p:sp>
        <p:nvSpPr>
          <p:cNvPr id="48157" name="Text Box 29"/>
          <p:cNvSpPr txBox="1">
            <a:spLocks noChangeArrowheads="1"/>
          </p:cNvSpPr>
          <p:nvPr/>
        </p:nvSpPr>
        <p:spPr bwMode="auto">
          <a:xfrm>
            <a:off x="5146675" y="8542338"/>
            <a:ext cx="1482725" cy="396875"/>
          </a:xfrm>
          <a:prstGeom prst="rect">
            <a:avLst/>
          </a:prstGeom>
          <a:noFill/>
          <a:ln w="9525">
            <a:noFill/>
            <a:miter lim="800000"/>
            <a:headEnd/>
            <a:tailEnd/>
          </a:ln>
          <a:effectLst/>
        </p:spPr>
        <p:txBody>
          <a:bodyPr wrap="none">
            <a:spAutoFit/>
          </a:bodyPr>
          <a:lstStyle/>
          <a:p>
            <a:r>
              <a:rPr lang="fi-FI" sz="1000">
                <a:latin typeface="Times New Roman" pitchFamily="18" charset="0"/>
              </a:rPr>
              <a:t>Heljä Lotvonen</a:t>
            </a:r>
          </a:p>
          <a:p>
            <a:r>
              <a:rPr lang="fi-FI" sz="1000">
                <a:latin typeface="Times New Roman" pitchFamily="18" charset="0"/>
              </a:rPr>
              <a:t>Seija Viinamäki 26.10.04</a:t>
            </a:r>
            <a:endParaRPr lang="en-GB" sz="1000">
              <a:latin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fi-FI"/>
              <a:t>Huimaus</a:t>
            </a:r>
          </a:p>
        </p:txBody>
      </p:sp>
      <p:sp>
        <p:nvSpPr>
          <p:cNvPr id="50179" name="Rectangle 3"/>
          <p:cNvSpPr>
            <a:spLocks noGrp="1" noChangeArrowheads="1"/>
          </p:cNvSpPr>
          <p:nvPr>
            <p:ph sz="quarter" idx="1"/>
          </p:nvPr>
        </p:nvSpPr>
        <p:spPr>
          <a:xfrm>
            <a:off x="457200" y="1341438"/>
            <a:ext cx="8229600" cy="4784725"/>
          </a:xfrm>
        </p:spPr>
        <p:txBody>
          <a:bodyPr/>
          <a:lstStyle/>
          <a:p>
            <a:pPr>
              <a:lnSpc>
                <a:spcPct val="80000"/>
              </a:lnSpc>
              <a:buFontTx/>
              <a:buNone/>
            </a:pPr>
            <a:r>
              <a:rPr lang="fi-FI" sz="2400"/>
              <a:t>	Huimausta aiheuttavat tavallisimmin lääkkeiden sivuvaikutukset, ortostaattinen reaktio, autonomisen hermoston herkkyys, paniikki ja stressi ja sydänperäiset syyt </a:t>
            </a:r>
          </a:p>
          <a:p>
            <a:pPr>
              <a:lnSpc>
                <a:spcPct val="80000"/>
              </a:lnSpc>
              <a:buFontTx/>
              <a:buNone/>
            </a:pPr>
            <a:r>
              <a:rPr lang="fi-FI" sz="2400"/>
              <a:t>	Huimaus on yleisnimitys oireille, voi sisältää mitä tahansa</a:t>
            </a:r>
          </a:p>
          <a:p>
            <a:pPr>
              <a:lnSpc>
                <a:spcPct val="80000"/>
              </a:lnSpc>
              <a:buFontTx/>
              <a:buNone/>
            </a:pPr>
            <a:r>
              <a:rPr lang="fi-FI" sz="2400"/>
              <a:t>	Huimauksen tunne syntyy aistien välittämästä ristiriitaisesta tiedosta tai viestin väärästä tulkinnasta aivoissa</a:t>
            </a:r>
          </a:p>
          <a:p>
            <a:pPr>
              <a:lnSpc>
                <a:spcPct val="80000"/>
              </a:lnSpc>
            </a:pPr>
            <a:r>
              <a:rPr lang="fi-FI" sz="2400"/>
              <a:t>Vanhuksen huimaus on aina monesta syystä</a:t>
            </a:r>
          </a:p>
          <a:p>
            <a:pPr>
              <a:lnSpc>
                <a:spcPct val="80000"/>
              </a:lnSpc>
            </a:pPr>
            <a:r>
              <a:rPr lang="fi-FI" sz="2400"/>
              <a:t>Selvitä:</a:t>
            </a:r>
          </a:p>
          <a:p>
            <a:pPr>
              <a:lnSpc>
                <a:spcPct val="80000"/>
              </a:lnSpc>
              <a:buFontTx/>
              <a:buNone/>
            </a:pPr>
            <a:r>
              <a:rPr lang="fi-FI" sz="2400"/>
              <a:t>	huimauksen laatu, huimauksen alku ja provosoivat tekijät, onko sydänoireita, aikaisemmat huimaukset ja lääkitys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p:txBody>
          <a:bodyPr lIns="90000" tIns="45000" rIns="90000" bIns="45000"/>
          <a:lstStyle/>
          <a:p>
            <a:pPr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fi-FI" sz="1600" smtClean="0"/>
              <a:t>Aivoinfarktin oireita: halvaus (ylä- tai alaraaja tai molemmat, puhehäiriö, huimaus, näköhäiriö, näkökenttäpuutos, neglect, tuntohäiriöitä, nielemisvaikeus, neurologisia puutosoireita, muistin häiriö, suupielen roikkuminen, kävelyn vaikeus. Pienten suonten tukos: lacunainfarktit aiheuttavat vain pieniä, lähes huomaamattomia muutoksia mutta myös invalidisoivat. )</a:t>
            </a:r>
          </a:p>
        </p:txBody>
      </p:sp>
      <p:pic>
        <p:nvPicPr>
          <p:cNvPr id="18435" name="Picture 2"/>
          <p:cNvPicPr>
            <a:picLocks noChangeAspect="1" noChangeArrowheads="1"/>
          </p:cNvPicPr>
          <p:nvPr/>
        </p:nvPicPr>
        <p:blipFill>
          <a:blip r:embed="rId3" cstate="print"/>
          <a:srcRect/>
          <a:stretch>
            <a:fillRect/>
          </a:stretch>
        </p:blipFill>
        <p:spPr bwMode="auto">
          <a:xfrm>
            <a:off x="1554163" y="1600200"/>
            <a:ext cx="6034087" cy="4525963"/>
          </a:xfrm>
          <a:prstGeom prst="rect">
            <a:avLst/>
          </a:prstGeom>
          <a:noFill/>
          <a:ln w="9360">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fi-FI" dirty="0" smtClean="0"/>
              <a:t>Miksi verenpainetta mitataan?</a:t>
            </a:r>
            <a:endParaRPr lang="fi-FI" dirty="0"/>
          </a:p>
        </p:txBody>
      </p:sp>
      <p:sp>
        <p:nvSpPr>
          <p:cNvPr id="24579" name="Rectangle 3"/>
          <p:cNvSpPr>
            <a:spLocks noGrp="1" noChangeArrowheads="1"/>
          </p:cNvSpPr>
          <p:nvPr>
            <p:ph type="body" idx="1"/>
          </p:nvPr>
        </p:nvSpPr>
        <p:spPr/>
        <p:txBody>
          <a:bodyPr>
            <a:normAutofit fontScale="92500" lnSpcReduction="10000"/>
          </a:bodyPr>
          <a:lstStyle/>
          <a:p>
            <a:pPr>
              <a:lnSpc>
                <a:spcPct val="90000"/>
              </a:lnSpc>
            </a:pPr>
            <a:r>
              <a:rPr lang="fi-FI" sz="2800" dirty="0" smtClean="0"/>
              <a:t>Verenpainetaudin riski on suomalaisilla </a:t>
            </a:r>
            <a:r>
              <a:rPr lang="fi-FI" sz="2800" dirty="0"/>
              <a:t>geeneissä yli 50%:lla</a:t>
            </a:r>
          </a:p>
          <a:p>
            <a:pPr>
              <a:lnSpc>
                <a:spcPct val="90000"/>
              </a:lnSpc>
            </a:pPr>
            <a:r>
              <a:rPr lang="fi-FI" sz="2800" dirty="0"/>
              <a:t>Ehkäisy: liikunta, normaali paino, vähäsuolainen ruokavalio</a:t>
            </a:r>
          </a:p>
          <a:p>
            <a:pPr>
              <a:lnSpc>
                <a:spcPct val="90000"/>
              </a:lnSpc>
            </a:pPr>
            <a:r>
              <a:rPr lang="fi-FI" sz="2800" dirty="0" err="1"/>
              <a:t>MBO-potilas</a:t>
            </a:r>
            <a:r>
              <a:rPr lang="fi-FI" sz="2800" dirty="0"/>
              <a:t> </a:t>
            </a:r>
            <a:r>
              <a:rPr lang="fi-FI" sz="2800" dirty="0" smtClean="0"/>
              <a:t>riskissä (eli </a:t>
            </a:r>
            <a:r>
              <a:rPr lang="fi-FI" sz="2800" dirty="0" err="1" smtClean="0"/>
              <a:t>keskivartalolihavuus+diabetes+verenpainetauti</a:t>
            </a:r>
            <a:r>
              <a:rPr lang="fi-FI" sz="2800" dirty="0" smtClean="0"/>
              <a:t>)</a:t>
            </a:r>
            <a:endParaRPr lang="fi-FI" sz="2800" dirty="0"/>
          </a:p>
          <a:p>
            <a:pPr>
              <a:lnSpc>
                <a:spcPct val="90000"/>
              </a:lnSpc>
            </a:pPr>
            <a:r>
              <a:rPr lang="fi-FI" sz="2800" dirty="0"/>
              <a:t>Hoito: viimeistään keski-iässä tehokkaasti</a:t>
            </a:r>
          </a:p>
          <a:p>
            <a:pPr>
              <a:lnSpc>
                <a:spcPct val="90000"/>
              </a:lnSpc>
            </a:pPr>
            <a:r>
              <a:rPr lang="fi-FI" sz="2800" dirty="0"/>
              <a:t>Tavoite : alle </a:t>
            </a:r>
            <a:r>
              <a:rPr lang="fi-FI" sz="2800" dirty="0" smtClean="0"/>
              <a:t>140/85. Vanhuksella sallitaan yläpaine 160</a:t>
            </a:r>
            <a:endParaRPr lang="fi-FI" sz="2800" dirty="0"/>
          </a:p>
          <a:p>
            <a:pPr>
              <a:lnSpc>
                <a:spcPct val="90000"/>
              </a:lnSpc>
            </a:pPr>
            <a:r>
              <a:rPr lang="fi-FI" sz="2800" dirty="0"/>
              <a:t>Tavallinen toimenpide mitata RR</a:t>
            </a:r>
          </a:p>
          <a:p>
            <a:pPr>
              <a:lnSpc>
                <a:spcPct val="90000"/>
              </a:lnSpc>
            </a:pPr>
            <a:r>
              <a:rPr lang="fi-FI" sz="2800" dirty="0"/>
              <a:t>Jos mitataan korkea paine, pitää toimia!</a:t>
            </a:r>
          </a:p>
          <a:p>
            <a:pPr>
              <a:lnSpc>
                <a:spcPct val="90000"/>
              </a:lnSpc>
            </a:pPr>
            <a:r>
              <a:rPr lang="fi-FI" sz="2800" dirty="0"/>
              <a:t>Altistaa: </a:t>
            </a:r>
            <a:r>
              <a:rPr lang="fi-FI" sz="2800" dirty="0" smtClean="0"/>
              <a:t>valtimokovettumille</a:t>
            </a:r>
            <a:r>
              <a:rPr lang="fi-FI" sz="2800" dirty="0"/>
              <a:t>, sydäninfarktille, aivoinfarktille, dementialle</a:t>
            </a:r>
          </a:p>
          <a:p>
            <a:pPr>
              <a:lnSpc>
                <a:spcPct val="90000"/>
              </a:lnSpc>
            </a:pPr>
            <a:endParaRPr lang="fi-FI"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922114"/>
          </a:xfrm>
        </p:spPr>
        <p:txBody>
          <a:bodyPr>
            <a:normAutofit fontScale="90000"/>
          </a:bodyPr>
          <a:lstStyle/>
          <a:p>
            <a:r>
              <a:rPr lang="fi-FI" dirty="0"/>
              <a:t>Kaatuminen </a:t>
            </a:r>
            <a:r>
              <a:rPr lang="fi-FI" dirty="0" smtClean="0"/>
              <a:t>– kansantauti</a:t>
            </a:r>
            <a:br>
              <a:rPr lang="fi-FI" dirty="0" smtClean="0"/>
            </a:br>
            <a:r>
              <a:rPr lang="fi-FI" dirty="0" err="1" smtClean="0">
                <a:hlinkClick r:id="rId3"/>
              </a:rPr>
              <a:t>www.thl.fi/tapaturmat</a:t>
            </a:r>
            <a:r>
              <a:rPr lang="fi-FI" dirty="0" smtClean="0"/>
              <a:t>: </a:t>
            </a:r>
            <a:r>
              <a:rPr lang="fi-FI" dirty="0" err="1" smtClean="0"/>
              <a:t>IKINÄ-opas</a:t>
            </a:r>
            <a:r>
              <a:rPr lang="fi-FI" dirty="0" smtClean="0"/>
              <a:t> </a:t>
            </a:r>
            <a:endParaRPr lang="fi-FI" dirty="0"/>
          </a:p>
        </p:txBody>
      </p:sp>
      <p:sp>
        <p:nvSpPr>
          <p:cNvPr id="25603" name="Rectangle 3"/>
          <p:cNvSpPr>
            <a:spLocks noGrp="1" noChangeArrowheads="1"/>
          </p:cNvSpPr>
          <p:nvPr>
            <p:ph sz="quarter" idx="1"/>
          </p:nvPr>
        </p:nvSpPr>
        <p:spPr/>
        <p:txBody>
          <a:bodyPr>
            <a:normAutofit/>
          </a:bodyPr>
          <a:lstStyle/>
          <a:p>
            <a:pPr>
              <a:lnSpc>
                <a:spcPct val="80000"/>
              </a:lnSpc>
            </a:pPr>
            <a:r>
              <a:rPr lang="fi-FI" sz="2000" dirty="0"/>
              <a:t>15% naisista ja 5% miehistä saa elämänsä aikana lonkkamurtuman</a:t>
            </a:r>
          </a:p>
          <a:p>
            <a:pPr>
              <a:lnSpc>
                <a:spcPct val="80000"/>
              </a:lnSpc>
            </a:pPr>
            <a:r>
              <a:rPr lang="fi-FI" sz="2000" dirty="0"/>
              <a:t>50% yli 80-vuotiaista kaatuu joka vuosi</a:t>
            </a:r>
          </a:p>
          <a:p>
            <a:pPr>
              <a:lnSpc>
                <a:spcPct val="80000"/>
              </a:lnSpc>
            </a:pPr>
            <a:r>
              <a:rPr lang="fi-FI" sz="2000" dirty="0"/>
              <a:t>10% kaatumisista aiheuttaa vakavan vamman</a:t>
            </a:r>
          </a:p>
          <a:p>
            <a:pPr>
              <a:lnSpc>
                <a:spcPct val="80000"/>
              </a:lnSpc>
            </a:pPr>
            <a:r>
              <a:rPr lang="fi-FI" sz="2000" dirty="0"/>
              <a:t>Murtuman saaneet naiset ovat </a:t>
            </a:r>
            <a:r>
              <a:rPr lang="fi-FI" sz="2000" dirty="0" err="1"/>
              <a:t>keskim</a:t>
            </a:r>
            <a:r>
              <a:rPr lang="fi-FI" sz="2000" dirty="0"/>
              <a:t>. 80-vuotiaita, miehet 75-vuotiaita </a:t>
            </a:r>
          </a:p>
          <a:p>
            <a:pPr>
              <a:lnSpc>
                <a:spcPct val="80000"/>
              </a:lnSpc>
            </a:pPr>
            <a:r>
              <a:rPr lang="fi-FI" sz="2000" dirty="0"/>
              <a:t>Lonkkamurtumapotilaan sairaalahoitoon kuluu keskimäärin 50 vrk, erikoissairaanhoidon osuus 10 vrk</a:t>
            </a:r>
          </a:p>
          <a:p>
            <a:pPr>
              <a:lnSpc>
                <a:spcPct val="80000"/>
              </a:lnSpc>
            </a:pPr>
            <a:r>
              <a:rPr lang="fi-FI" sz="2000" dirty="0"/>
              <a:t>1. vuoden </a:t>
            </a:r>
            <a:r>
              <a:rPr lang="fi-FI" sz="2000" dirty="0" smtClean="0"/>
              <a:t>murtumahoidon hinta</a:t>
            </a:r>
            <a:r>
              <a:rPr lang="fi-FI" sz="2000" dirty="0"/>
              <a:t>= pikkuauton hinta</a:t>
            </a:r>
          </a:p>
          <a:p>
            <a:pPr>
              <a:lnSpc>
                <a:spcPct val="80000"/>
              </a:lnSpc>
            </a:pPr>
            <a:r>
              <a:rPr lang="fi-FI" sz="2000" dirty="0"/>
              <a:t>Ennen murtumaa kotonaan asuneista 30% päätyy lonkkamurtuman jälkeen vuoden kuluessa pitkäaikaiseen laitoshoitoon. Jos joutuu laitoshoitoon, on 1. vuoden hoidon hinta Mersun </a:t>
            </a:r>
            <a:r>
              <a:rPr lang="fi-FI" sz="2000" dirty="0" smtClean="0"/>
              <a:t>hinta</a:t>
            </a:r>
            <a:endParaRPr lang="fi-FI" sz="2000" dirty="0"/>
          </a:p>
          <a:p>
            <a:pPr>
              <a:lnSpc>
                <a:spcPct val="80000"/>
              </a:lnSpc>
            </a:pPr>
            <a:r>
              <a:rPr lang="fi-FI" sz="2000" dirty="0"/>
              <a:t>Puolet kaatumisista tapahtuu kotona</a:t>
            </a:r>
          </a:p>
          <a:p>
            <a:pPr>
              <a:lnSpc>
                <a:spcPct val="80000"/>
              </a:lnSpc>
            </a:pPr>
            <a:r>
              <a:rPr lang="fi-FI" sz="2000" dirty="0"/>
              <a:t>Kaatuminen SELITETÄÄN kompastumisella tai liukastumisella</a:t>
            </a:r>
          </a:p>
          <a:p>
            <a:pPr>
              <a:lnSpc>
                <a:spcPct val="80000"/>
              </a:lnSpc>
            </a:pPr>
            <a:r>
              <a:rPr lang="fi-FI" sz="2000" dirty="0"/>
              <a:t>kaatuilijoista ¼ arvelee kaatuneensa huimauksen </a:t>
            </a:r>
            <a:r>
              <a:rPr lang="fi-FI" sz="2000" dirty="0" smtClean="0"/>
              <a:t>tähden</a:t>
            </a:r>
          </a:p>
          <a:p>
            <a:pPr>
              <a:lnSpc>
                <a:spcPct val="80000"/>
              </a:lnSpc>
            </a:pPr>
            <a:r>
              <a:rPr lang="fi-FI" sz="2000" dirty="0" smtClean="0"/>
              <a:t>30 % kaatumisista voidaan estää interventiolla eli kaatumisanalyysillä ja riskien vähentämisellä</a:t>
            </a:r>
            <a:endParaRPr lang="fi-FI"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Heikot jalat"/>
          <p:cNvPicPr>
            <a:picLocks noChangeAspect="1" noChangeArrowheads="1"/>
          </p:cNvPicPr>
          <p:nvPr/>
        </p:nvPicPr>
        <p:blipFill>
          <a:blip r:embed="rId2" cstate="print"/>
          <a:srcRect/>
          <a:stretch>
            <a:fillRect/>
          </a:stretch>
        </p:blipFill>
        <p:spPr bwMode="auto">
          <a:xfrm>
            <a:off x="1187450" y="1773238"/>
            <a:ext cx="6938963" cy="237648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sisällysluettelo</a:t>
            </a:r>
            <a:endParaRPr lang="fi-FI" dirty="0"/>
          </a:p>
        </p:txBody>
      </p:sp>
      <p:sp>
        <p:nvSpPr>
          <p:cNvPr id="3" name="Sisällön paikkamerkki 2"/>
          <p:cNvSpPr>
            <a:spLocks noGrp="1"/>
          </p:cNvSpPr>
          <p:nvPr>
            <p:ph idx="1"/>
          </p:nvPr>
        </p:nvSpPr>
        <p:spPr>
          <a:xfrm>
            <a:off x="457200" y="1196752"/>
            <a:ext cx="8229600" cy="4929411"/>
          </a:xfrm>
        </p:spPr>
        <p:txBody>
          <a:bodyPr>
            <a:normAutofit fontScale="62500" lnSpcReduction="20000"/>
          </a:bodyPr>
          <a:lstStyle/>
          <a:p>
            <a:r>
              <a:rPr lang="fi-FI" dirty="0" err="1" smtClean="0"/>
              <a:t>Monisairastavuus</a:t>
            </a:r>
            <a:endParaRPr lang="fi-FI" dirty="0" smtClean="0"/>
          </a:p>
          <a:p>
            <a:r>
              <a:rPr lang="fi-FI" dirty="0" smtClean="0"/>
              <a:t>Elämänlaatukysymykset</a:t>
            </a:r>
          </a:p>
          <a:p>
            <a:r>
              <a:rPr lang="fi-FI" dirty="0" smtClean="0"/>
              <a:t>Toimintakyky</a:t>
            </a:r>
          </a:p>
          <a:p>
            <a:r>
              <a:rPr lang="fi-FI" dirty="0" smtClean="0"/>
              <a:t>Huimaus</a:t>
            </a:r>
          </a:p>
          <a:p>
            <a:r>
              <a:rPr lang="fi-FI" dirty="0" smtClean="0"/>
              <a:t>Kaatuilu</a:t>
            </a:r>
          </a:p>
          <a:p>
            <a:r>
              <a:rPr lang="fi-FI" dirty="0" smtClean="0"/>
              <a:t>Diabetes</a:t>
            </a:r>
          </a:p>
          <a:p>
            <a:r>
              <a:rPr lang="fi-FI" dirty="0" smtClean="0"/>
              <a:t>Muistisairaudet</a:t>
            </a:r>
          </a:p>
          <a:p>
            <a:r>
              <a:rPr lang="fi-FI" dirty="0" smtClean="0"/>
              <a:t>Alzheimerin tauti</a:t>
            </a:r>
          </a:p>
          <a:p>
            <a:r>
              <a:rPr lang="fi-FI" dirty="0" smtClean="0"/>
              <a:t>Delirium</a:t>
            </a:r>
          </a:p>
          <a:p>
            <a:r>
              <a:rPr lang="fi-FI" dirty="0" smtClean="0"/>
              <a:t>Hauraus-raihnausoireyhtymä</a:t>
            </a:r>
          </a:p>
          <a:p>
            <a:r>
              <a:rPr lang="fi-FI" dirty="0" smtClean="0"/>
              <a:t>Näkö ja kuulo</a:t>
            </a:r>
          </a:p>
          <a:p>
            <a:r>
              <a:rPr lang="fi-FI" dirty="0" smtClean="0"/>
              <a:t>Masennus</a:t>
            </a:r>
          </a:p>
          <a:p>
            <a:r>
              <a:rPr lang="fi-FI" dirty="0" smtClean="0"/>
              <a:t>Nivelrikko</a:t>
            </a:r>
          </a:p>
          <a:p>
            <a:r>
              <a:rPr lang="fi-FI" dirty="0" smtClean="0"/>
              <a:t>Osteoporoosi</a:t>
            </a:r>
          </a:p>
          <a:p>
            <a:r>
              <a:rPr lang="fi-FI" dirty="0" smtClean="0"/>
              <a:t>Virtsatulehdus</a:t>
            </a:r>
          </a:p>
          <a:p>
            <a:r>
              <a:rPr lang="fi-FI" dirty="0" smtClean="0"/>
              <a:t>Syöpä</a:t>
            </a:r>
            <a:endParaRPr lang="fi-FI"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fi-FI"/>
              <a:t>Kaatumisen syyt</a:t>
            </a:r>
          </a:p>
        </p:txBody>
      </p:sp>
      <p:sp>
        <p:nvSpPr>
          <p:cNvPr id="76803" name="Rectangle 3"/>
          <p:cNvSpPr>
            <a:spLocks noGrp="1" noChangeArrowheads="1"/>
          </p:cNvSpPr>
          <p:nvPr>
            <p:ph sz="quarter" idx="1"/>
          </p:nvPr>
        </p:nvSpPr>
        <p:spPr/>
        <p:txBody>
          <a:bodyPr/>
          <a:lstStyle/>
          <a:p>
            <a:r>
              <a:rPr lang="fi-FI" dirty="0"/>
              <a:t>kävelyn ja tasapainon ongelma 17%</a:t>
            </a:r>
          </a:p>
          <a:p>
            <a:r>
              <a:rPr lang="fi-FI" dirty="0"/>
              <a:t>huimaus 13 %</a:t>
            </a:r>
          </a:p>
          <a:p>
            <a:r>
              <a:rPr lang="fi-FI" dirty="0"/>
              <a:t>lyyhistyminen 9%</a:t>
            </a:r>
          </a:p>
          <a:p>
            <a:r>
              <a:rPr lang="fi-FI" dirty="0"/>
              <a:t>sekavuus 5%</a:t>
            </a:r>
          </a:p>
          <a:p>
            <a:r>
              <a:rPr lang="fi-FI" dirty="0"/>
              <a:t>huono näkö 25% </a:t>
            </a:r>
            <a:endParaRPr lang="fi-FI" dirty="0" smtClean="0"/>
          </a:p>
          <a:p>
            <a:r>
              <a:rPr lang="fi-FI" dirty="0" smtClean="0"/>
              <a:t>Jos käyttää 10 tai useampaa lääkevalmistetta, on yli 8-kertainen riski saada lonkkamurtuma</a:t>
            </a:r>
            <a:endParaRPr lang="fi-FI"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fi-FI"/>
              <a:t>Kaatumisen pelko</a:t>
            </a:r>
          </a:p>
        </p:txBody>
      </p:sp>
      <p:sp>
        <p:nvSpPr>
          <p:cNvPr id="31747" name="Rectangle 3"/>
          <p:cNvSpPr>
            <a:spLocks noGrp="1" noChangeArrowheads="1"/>
          </p:cNvSpPr>
          <p:nvPr>
            <p:ph sz="quarter" idx="1"/>
          </p:nvPr>
        </p:nvSpPr>
        <p:spPr/>
        <p:txBody>
          <a:bodyPr>
            <a:normAutofit/>
          </a:bodyPr>
          <a:lstStyle/>
          <a:p>
            <a:pPr>
              <a:lnSpc>
                <a:spcPct val="90000"/>
              </a:lnSpc>
            </a:pPr>
            <a:r>
              <a:rPr lang="fi-FI" sz="2400" dirty="0" err="1"/>
              <a:t>VAS-mittarilla</a:t>
            </a:r>
            <a:r>
              <a:rPr lang="fi-FI" sz="2400" dirty="0"/>
              <a:t> mitattavissa kuinka turvallisin mielin voi: käydä kylvyssä, ottaa tavaroita kaapeista, kävellä talon ympäri, valmistaa aterian, nousta sängystä, nousta autosta, kävellä ruuhkaisessa kaupassa, kulkea ihmisvilinässä, vastata puhelimeen tai avata ovi, päästä ylös tuolista, pukeutua ja peseytyä, käydä WC:ssä</a:t>
            </a:r>
          </a:p>
          <a:p>
            <a:pPr>
              <a:lnSpc>
                <a:spcPct val="90000"/>
              </a:lnSpc>
            </a:pPr>
            <a:r>
              <a:rPr lang="fi-FI" sz="2400" dirty="0" err="1"/>
              <a:t>Bertera</a:t>
            </a:r>
            <a:r>
              <a:rPr lang="fi-FI" sz="2400" dirty="0"/>
              <a:t> et al.: 3578 yli 65 v: kaatumisia 24%, pelko 22%</a:t>
            </a:r>
          </a:p>
          <a:p>
            <a:pPr>
              <a:lnSpc>
                <a:spcPct val="90000"/>
              </a:lnSpc>
            </a:pPr>
            <a:r>
              <a:rPr lang="fi-FI" sz="2400" dirty="0" err="1"/>
              <a:t>Post-fall</a:t>
            </a:r>
            <a:r>
              <a:rPr lang="fi-FI" sz="2400" dirty="0"/>
              <a:t> </a:t>
            </a:r>
            <a:r>
              <a:rPr lang="fi-FI" sz="2400" dirty="0" err="1"/>
              <a:t>syndrome</a:t>
            </a:r>
            <a:r>
              <a:rPr lang="fi-FI" sz="2400" dirty="0"/>
              <a:t> (</a:t>
            </a:r>
            <a:r>
              <a:rPr lang="fi-FI" sz="2400" dirty="0" err="1"/>
              <a:t>Tinetti</a:t>
            </a:r>
            <a:r>
              <a:rPr lang="fi-FI" sz="2400" dirty="0"/>
              <a:t> et al.)</a:t>
            </a:r>
          </a:p>
          <a:p>
            <a:pPr>
              <a:lnSpc>
                <a:spcPct val="90000"/>
              </a:lnSpc>
            </a:pPr>
            <a:r>
              <a:rPr lang="fi-FI" sz="2400" dirty="0"/>
              <a:t>Liittyy: Itseluottamuksen menetys, masennus, ahdistuneisuus, aktiviteetin vähentäminen, sosiaalinen eristäytyminen, yksinäisyys, toimintakyvyn lasku, avun tarpeen lisääntyminen, elämän laatu </a:t>
            </a:r>
            <a:r>
              <a:rPr lang="fi-FI" sz="2400" dirty="0" smtClean="0"/>
              <a:t>alenee -&gt; ja tästähän seuraa noidankehä</a:t>
            </a:r>
            <a:endParaRPr lang="fi-FI"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a:bodyPr>
          <a:lstStyle/>
          <a:p>
            <a:r>
              <a:rPr lang="fi-FI"/>
              <a:t>Aivojen tiedonkäsittely muuttuu</a:t>
            </a:r>
          </a:p>
        </p:txBody>
      </p:sp>
      <p:sp>
        <p:nvSpPr>
          <p:cNvPr id="68611" name="Rectangle 3"/>
          <p:cNvSpPr>
            <a:spLocks noGrp="1" noChangeArrowheads="1"/>
          </p:cNvSpPr>
          <p:nvPr>
            <p:ph sz="quarter" idx="1"/>
          </p:nvPr>
        </p:nvSpPr>
        <p:spPr/>
        <p:txBody>
          <a:bodyPr>
            <a:normAutofit/>
          </a:bodyPr>
          <a:lstStyle/>
          <a:p>
            <a:r>
              <a:rPr lang="fi-FI" sz="2800"/>
              <a:t>viestien käsittely hidastuu</a:t>
            </a:r>
          </a:p>
          <a:p>
            <a:r>
              <a:rPr lang="fi-FI" sz="2800"/>
              <a:t>aivoverisuonien rappeuma, aivoinfarktin jälkitila</a:t>
            </a:r>
          </a:p>
          <a:p>
            <a:r>
              <a:rPr lang="fi-FI" sz="2800"/>
              <a:t>muistisairaudet (Alzheimerin tauti, Lewyn kappale-tauti, Parkinsonin tauti, verisuoniperäinen tai näiden yhdistelmät)</a:t>
            </a:r>
          </a:p>
          <a:p>
            <a:r>
              <a:rPr lang="fi-FI" sz="2800"/>
              <a:t>dementiapotilaan riski kaatua on 3-kertainen</a:t>
            </a:r>
          </a:p>
          <a:p>
            <a:r>
              <a:rPr lang="fi-FI" sz="2800"/>
              <a:t>masennus hidastaa reagointia ja vähentää motivaatiota</a:t>
            </a:r>
          </a:p>
          <a:p>
            <a:endParaRPr lang="fi-FI" sz="28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www.ea.fi/image.php?img=914&amp;s=200"/>
          <p:cNvPicPr>
            <a:picLocks noChangeAspect="1" noChangeArrowheads="1"/>
          </p:cNvPicPr>
          <p:nvPr/>
        </p:nvPicPr>
        <p:blipFill>
          <a:blip r:embed="rId2" cstate="print"/>
          <a:srcRect/>
          <a:stretch>
            <a:fillRect/>
          </a:stretch>
        </p:blipFill>
        <p:spPr bwMode="auto">
          <a:xfrm>
            <a:off x="899592" y="1268759"/>
            <a:ext cx="3024336" cy="4114743"/>
          </a:xfrm>
          <a:prstGeom prst="rect">
            <a:avLst/>
          </a:prstGeom>
          <a:noFill/>
        </p:spPr>
      </p:pic>
      <p:pic>
        <p:nvPicPr>
          <p:cNvPr id="60420" name="Picture 4" descr="http://t3.gstatic.com/images?q=tbn:ANd9GcQ-ikG-ODo7acIhQHciubVOVq7DiHNkzOpsz8HLTpqTk-Vnm6TV"/>
          <p:cNvPicPr>
            <a:picLocks noChangeAspect="1" noChangeArrowheads="1"/>
          </p:cNvPicPr>
          <p:nvPr/>
        </p:nvPicPr>
        <p:blipFill>
          <a:blip r:embed="rId3" cstate="print"/>
          <a:srcRect/>
          <a:stretch>
            <a:fillRect/>
          </a:stretch>
        </p:blipFill>
        <p:spPr bwMode="auto">
          <a:xfrm>
            <a:off x="5436096" y="764704"/>
            <a:ext cx="2066925" cy="2209801"/>
          </a:xfrm>
          <a:prstGeom prst="rect">
            <a:avLst/>
          </a:prstGeom>
          <a:noFill/>
        </p:spPr>
      </p:pic>
      <p:pic>
        <p:nvPicPr>
          <p:cNvPr id="60422" name="Picture 6" descr="http://t2.gstatic.com/images?q=tbn:ANd9GcQl8f7u-4jH1HKtG_Nwbo_GQ3lBxW1qdt41g7c6Qb5COoyVbnDl"/>
          <p:cNvPicPr>
            <a:picLocks noChangeAspect="1" noChangeArrowheads="1"/>
          </p:cNvPicPr>
          <p:nvPr/>
        </p:nvPicPr>
        <p:blipFill>
          <a:blip r:embed="rId4" cstate="print"/>
          <a:srcRect/>
          <a:stretch>
            <a:fillRect/>
          </a:stretch>
        </p:blipFill>
        <p:spPr bwMode="auto">
          <a:xfrm>
            <a:off x="5364088" y="3861048"/>
            <a:ext cx="3038960" cy="266429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Diabetes aiheuttaa ennenaikaista vanhenemista ja raihnastumista</a:t>
            </a:r>
            <a:endParaRPr lang="fi-FI" dirty="0"/>
          </a:p>
        </p:txBody>
      </p:sp>
      <p:sp>
        <p:nvSpPr>
          <p:cNvPr id="3" name="Sisällön paikkamerkki 2"/>
          <p:cNvSpPr>
            <a:spLocks noGrp="1"/>
          </p:cNvSpPr>
          <p:nvPr>
            <p:ph idx="1"/>
          </p:nvPr>
        </p:nvSpPr>
        <p:spPr/>
        <p:txBody>
          <a:bodyPr>
            <a:normAutofit fontScale="62500" lnSpcReduction="20000"/>
          </a:bodyPr>
          <a:lstStyle/>
          <a:p>
            <a:r>
              <a:rPr lang="fi-FI" dirty="0" smtClean="0"/>
              <a:t>Diabeteksessa plasman glukoosipitoisuus on kroonisesti suurentunut. </a:t>
            </a:r>
            <a:r>
              <a:rPr lang="fi-FI" dirty="0" err="1" smtClean="0"/>
              <a:t>Hyperglykemia</a:t>
            </a:r>
            <a:r>
              <a:rPr lang="fi-FI" dirty="0" smtClean="0"/>
              <a:t> saattaa johtua insuliinin puutteesta tai insuliinin heikentyneestä vaikutuksesta tai molemmista. Tautiin liittyvät äkilliset ja krooniset komplikaatiot vaikuttavat oleellisesti potilaan elämänlaatuun ja ennusteeseen. Tyypin 1 ja 2 diabetes edustavat tautikirjon ääripäitä, ja monilla potilailla on molempien alaryhmien piirteitä.</a:t>
            </a:r>
          </a:p>
          <a:p>
            <a:r>
              <a:rPr lang="fi-FI" dirty="0" smtClean="0"/>
              <a:t>Tyypin 2 diabeetikoiden kuolinsyistä 80 % liittyy sydän- ja verisuonitauteihin. Viktorialla diabetes ja siihen liittyvä valtimotauti oli vaikuttamassa haavan huonoon paranemiseen. Se johti amputaatioon.</a:t>
            </a:r>
          </a:p>
          <a:p>
            <a:r>
              <a:rPr lang="fi-FI" dirty="0" smtClean="0"/>
              <a:t>Hoidon ohjauksen tavoitteena on ylläpitää ja parantaa elämänlaatua sekä estää diabeteksen komplikaatioita. </a:t>
            </a:r>
            <a:r>
              <a:rPr lang="fi-FI" dirty="0" err="1" smtClean="0"/>
              <a:t>Moniammatillista</a:t>
            </a:r>
            <a:r>
              <a:rPr lang="fi-FI" dirty="0" smtClean="0"/>
              <a:t> yhteistyötä suositellaan ja ryhmäohjausta voidaan hyödyntää. Päävastuu hoidosta on diabeetikolla itsellään. Plasman glukoosin omamittaukset ovat oleellinen ja välttämätön osa diabeteksen hoitoa.</a:t>
            </a:r>
          </a:p>
          <a:p>
            <a:r>
              <a:rPr lang="fi-FI" dirty="0" smtClean="0"/>
              <a:t>Diabetes aiheuttaa myös rappeutumista silmänpohjissa, munuaisissa, ääreishermoissa, aivohermosoluissa</a:t>
            </a:r>
            <a:endParaRPr lang="fi-FI"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sz="2800" dirty="0" smtClean="0"/>
              <a:t>Miksi on valitteleva, huomionhakuinen, alavireinen, huonosti puhuttuja muistava, miksi puhuu useita kertoja samoja asioita?</a:t>
            </a:r>
            <a:endParaRPr lang="fi-FI" sz="2800" dirty="0"/>
          </a:p>
        </p:txBody>
      </p:sp>
      <p:sp>
        <p:nvSpPr>
          <p:cNvPr id="3" name="Sisällön paikkamerkki 2"/>
          <p:cNvSpPr>
            <a:spLocks noGrp="1"/>
          </p:cNvSpPr>
          <p:nvPr>
            <p:ph sz="quarter" idx="1"/>
          </p:nvPr>
        </p:nvSpPr>
        <p:spPr/>
        <p:txBody>
          <a:bodyPr>
            <a:normAutofit fontScale="85000" lnSpcReduction="20000"/>
          </a:bodyPr>
          <a:lstStyle/>
          <a:p>
            <a:r>
              <a:rPr lang="fi-FI" dirty="0" smtClean="0"/>
              <a:t>Onkohan rouva Viktorialla muistin ongelmaa?</a:t>
            </a:r>
          </a:p>
          <a:p>
            <a:r>
              <a:rPr lang="fi-FI" dirty="0" smtClean="0"/>
              <a:t>MMSE 19/30 </a:t>
            </a:r>
          </a:p>
          <a:p>
            <a:r>
              <a:rPr lang="fi-FI" dirty="0" smtClean="0"/>
              <a:t>Kysely muistihäiriöpotilaan läheiselle: Muistin heikkenemistä ja muutosta 2-3 v aikana. Vaikea muistaa perheeseen liittyviä asioita, äsken tapahtuneita, käytyjä keskusteluja, päivää ja aikaa, rahan arvoa, tavaroiden paikkaa kotona, kodinkoneiden käyttö käynyt vaikeaksi, asioiden suunnittelu ja arviointi vaikeampaa. Kyselee ja puhuu samoja asioita uudelleen, toiminta hieman hidastunut.</a:t>
            </a:r>
          </a:p>
          <a:p>
            <a:r>
              <a:rPr lang="fi-FI" dirty="0" smtClean="0"/>
              <a:t>Siis: on muutoksia. </a:t>
            </a:r>
          </a:p>
          <a:p>
            <a:r>
              <a:rPr lang="fi-FI" dirty="0" smtClean="0"/>
              <a:t>Mistä muutokset johtuvat?</a:t>
            </a:r>
            <a:endParaRPr lang="fi-FI"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Onko Alzheimerin tauti?</a:t>
            </a:r>
            <a:endParaRPr lang="fi-FI" dirty="0"/>
          </a:p>
        </p:txBody>
      </p:sp>
      <p:sp>
        <p:nvSpPr>
          <p:cNvPr id="3" name="Sisällön paikkamerkki 2"/>
          <p:cNvSpPr>
            <a:spLocks noGrp="1"/>
          </p:cNvSpPr>
          <p:nvPr>
            <p:ph sz="quarter" idx="1"/>
          </p:nvPr>
        </p:nvSpPr>
        <p:spPr/>
        <p:txBody>
          <a:bodyPr>
            <a:normAutofit fontScale="70000" lnSpcReduction="20000"/>
          </a:bodyPr>
          <a:lstStyle/>
          <a:p>
            <a:r>
              <a:rPr lang="fi-FI" dirty="0" smtClean="0"/>
              <a:t>Ns. </a:t>
            </a:r>
            <a:r>
              <a:rPr lang="fi-FI" dirty="0" err="1" smtClean="0"/>
              <a:t>muistilabrapaketti</a:t>
            </a:r>
            <a:r>
              <a:rPr lang="fi-FI" dirty="0" smtClean="0"/>
              <a:t>: </a:t>
            </a:r>
            <a:r>
              <a:rPr lang="fi-FI" dirty="0" err="1" smtClean="0"/>
              <a:t>pvk</a:t>
            </a:r>
            <a:r>
              <a:rPr lang="fi-FI" dirty="0" smtClean="0"/>
              <a:t>, Na, K, </a:t>
            </a:r>
            <a:r>
              <a:rPr lang="fi-FI" dirty="0" err="1" smtClean="0"/>
              <a:t>krea</a:t>
            </a:r>
            <a:r>
              <a:rPr lang="fi-FI" dirty="0" smtClean="0"/>
              <a:t>, Alat, </a:t>
            </a:r>
            <a:r>
              <a:rPr lang="fi-FI" dirty="0" err="1" smtClean="0"/>
              <a:t>gluk</a:t>
            </a:r>
            <a:r>
              <a:rPr lang="fi-FI" dirty="0" smtClean="0"/>
              <a:t>, b12-vit, TSH, </a:t>
            </a:r>
            <a:r>
              <a:rPr lang="fi-FI" dirty="0" err="1" smtClean="0"/>
              <a:t>Ca-ion</a:t>
            </a:r>
            <a:r>
              <a:rPr lang="fi-FI" dirty="0" smtClean="0"/>
              <a:t>, virtsanäyte. </a:t>
            </a:r>
          </a:p>
          <a:p>
            <a:r>
              <a:rPr lang="fi-FI" dirty="0" smtClean="0"/>
              <a:t>Sekoittavia tekijöitä: pitkä sairaalassa olo, paljon sairautta ja </a:t>
            </a:r>
            <a:r>
              <a:rPr lang="fi-FI" dirty="0" err="1" smtClean="0"/>
              <a:t>immobilisaatio</a:t>
            </a:r>
            <a:r>
              <a:rPr lang="fi-FI" dirty="0" smtClean="0"/>
              <a:t>, epävarmuus omasta tulevaisuudesta. Masennusta. Ajoittain lähimuisti pelaa hyvin jos on motivoitunut.</a:t>
            </a:r>
          </a:p>
          <a:p>
            <a:r>
              <a:rPr lang="fi-FI" dirty="0" smtClean="0"/>
              <a:t>Pään </a:t>
            </a:r>
            <a:r>
              <a:rPr lang="fi-FI" dirty="0" err="1" smtClean="0"/>
              <a:t>CT:ssä</a:t>
            </a:r>
            <a:r>
              <a:rPr lang="fi-FI" dirty="0" smtClean="0"/>
              <a:t> </a:t>
            </a:r>
            <a:r>
              <a:rPr lang="fi-FI" dirty="0" err="1" smtClean="0"/>
              <a:t>atrofiaa</a:t>
            </a:r>
            <a:r>
              <a:rPr lang="fi-FI" dirty="0" smtClean="0"/>
              <a:t> ja </a:t>
            </a:r>
            <a:r>
              <a:rPr lang="fi-FI" dirty="0" err="1" smtClean="0"/>
              <a:t>vaskulaarisia</a:t>
            </a:r>
            <a:r>
              <a:rPr lang="fi-FI" dirty="0" smtClean="0"/>
              <a:t> löydöksiä, aivoinfarkti. </a:t>
            </a:r>
          </a:p>
          <a:p>
            <a:r>
              <a:rPr lang="fi-FI" dirty="0" err="1" smtClean="0"/>
              <a:t>Dg</a:t>
            </a:r>
            <a:r>
              <a:rPr lang="fi-FI" dirty="0" smtClean="0"/>
              <a:t>: ainakin verisuoniperäinen muistisairaus. Aika näyttää, onko Alzheimerin tautia myös.</a:t>
            </a:r>
          </a:p>
          <a:p>
            <a:r>
              <a:rPr lang="fi-FI" dirty="0" smtClean="0"/>
              <a:t>Masennus, koettu trauma ja pitkä sairaalassaolo altistavat muistiheikkoudelle.</a:t>
            </a:r>
          </a:p>
          <a:p>
            <a:r>
              <a:rPr lang="fi-FI" dirty="0" smtClean="0"/>
              <a:t>Verisuoniperäiset </a:t>
            </a:r>
            <a:r>
              <a:rPr lang="fi-FI" dirty="0" err="1" smtClean="0"/>
              <a:t>rappeumamuutokset</a:t>
            </a:r>
            <a:r>
              <a:rPr lang="fi-FI" dirty="0" smtClean="0"/>
              <a:t> altistavat depressiolle.</a:t>
            </a:r>
          </a:p>
          <a:p>
            <a:r>
              <a:rPr lang="fi-FI" dirty="0" smtClean="0"/>
              <a:t>Lääkitystä ei aloitettu, koska potilas virkistyi kuntoutumisen myötä, ja samalla muistin toiminnat kohentuivat. Jatkoasuminen on turvallista ja toimivaa, vaikka muistin vaikeutta olisikin. </a:t>
            </a:r>
            <a:endParaRPr lang="fi-FI"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Onko joku muu muistisairaus?</a:t>
            </a:r>
            <a:endParaRPr lang="fi-FI" dirty="0"/>
          </a:p>
        </p:txBody>
      </p:sp>
      <p:sp>
        <p:nvSpPr>
          <p:cNvPr id="3" name="Sisällön paikkamerkki 2"/>
          <p:cNvSpPr>
            <a:spLocks noGrp="1"/>
          </p:cNvSpPr>
          <p:nvPr>
            <p:ph idx="1"/>
          </p:nvPr>
        </p:nvSpPr>
        <p:spPr>
          <a:xfrm>
            <a:off x="457200" y="1268760"/>
            <a:ext cx="8229600" cy="4857403"/>
          </a:xfrm>
        </p:spPr>
        <p:txBody>
          <a:bodyPr>
            <a:normAutofit fontScale="70000" lnSpcReduction="20000"/>
          </a:bodyPr>
          <a:lstStyle/>
          <a:p>
            <a:r>
              <a:rPr lang="fi-FI" dirty="0" smtClean="0"/>
              <a:t>Alzheimerin taudille on tyypillistä hiljalleen etenevä muistin toimintojen vaikeutuminen. Erityisesti tapahtumamuisti, mieleen painamisen vaikeus, tuoreiden tapahtumien unohtaminen, luonteen muutos ja käytösoireet (masennus, apatia, passivoituminen, harhaiset ajatukset ja luulot, estottomuuden lisääntyminen, nimien ja sanojen löytämisen vaikeus ) on tyypillistä</a:t>
            </a:r>
          </a:p>
          <a:p>
            <a:r>
              <a:rPr lang="fi-FI" dirty="0" err="1" smtClean="0"/>
              <a:t>Lewyn</a:t>
            </a:r>
            <a:r>
              <a:rPr lang="fi-FI" dirty="0" smtClean="0"/>
              <a:t> kappale-taudille tyypillistä on näköharhat, harhaluulot, taudin oireiden aaltoilu, jäykistynyt kävely, Parkinsonin taudin tyyppinen liikkumisen oireisto, herkkyys monille lääkkeille</a:t>
            </a:r>
          </a:p>
          <a:p>
            <a:r>
              <a:rPr lang="fi-FI" dirty="0" smtClean="0"/>
              <a:t>Verisuoniperäisessä muistisairaudessa on aivokuvassa aivoinfarktin jälkitila tai verisuoniperäistä rappeutumista ja usein altistavana sairautena diabetes, verenpainetauti tai sepelvaltimotauti. Tällaisella ihmisellä vanhat luonteenpiirteet korostuvat, tulee masennustaipumusta ja </a:t>
            </a:r>
            <a:r>
              <a:rPr lang="fi-FI" dirty="0" err="1" smtClean="0"/>
              <a:t>kankeutuu</a:t>
            </a:r>
            <a:r>
              <a:rPr lang="fi-FI" dirty="0" smtClean="0"/>
              <a:t>: ”vanha jäärä”</a:t>
            </a:r>
            <a:endParaRPr lang="fi-FI"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Potilastapaus: Risto K. 81 v</a:t>
            </a:r>
            <a:endParaRPr lang="fi-FI" dirty="0"/>
          </a:p>
        </p:txBody>
      </p:sp>
      <p:sp>
        <p:nvSpPr>
          <p:cNvPr id="3" name="Sisällön paikkamerkki 2"/>
          <p:cNvSpPr>
            <a:spLocks noGrp="1"/>
          </p:cNvSpPr>
          <p:nvPr>
            <p:ph idx="1"/>
          </p:nvPr>
        </p:nvSpPr>
        <p:spPr>
          <a:xfrm>
            <a:off x="457200" y="1268760"/>
            <a:ext cx="8229600" cy="5112568"/>
          </a:xfrm>
        </p:spPr>
        <p:txBody>
          <a:bodyPr>
            <a:normAutofit fontScale="62500" lnSpcReduction="20000"/>
          </a:bodyPr>
          <a:lstStyle/>
          <a:p>
            <a:pPr>
              <a:buNone/>
            </a:pPr>
            <a:r>
              <a:rPr lang="fi-FI" dirty="0" smtClean="0"/>
              <a:t>-    Jorvin päivystykseen jalattomuuden ja kaatuilun takia. Ystävätär hälytti ambulanssin</a:t>
            </a:r>
          </a:p>
          <a:p>
            <a:pPr>
              <a:buFontTx/>
              <a:buChar char="-"/>
            </a:pPr>
            <a:r>
              <a:rPr lang="fi-FI" dirty="0" smtClean="0"/>
              <a:t>Ns. päivystystutkimuspaketti: </a:t>
            </a:r>
            <a:r>
              <a:rPr lang="fi-FI" dirty="0" err="1" smtClean="0"/>
              <a:t>labrat+virtsa</a:t>
            </a:r>
            <a:r>
              <a:rPr lang="fi-FI" dirty="0" smtClean="0"/>
              <a:t>, ekg, </a:t>
            </a:r>
            <a:r>
              <a:rPr lang="fi-FI" dirty="0" err="1" smtClean="0"/>
              <a:t>thorax-rtg</a:t>
            </a:r>
            <a:r>
              <a:rPr lang="fi-FI" dirty="0" smtClean="0"/>
              <a:t>: virtsassa </a:t>
            </a:r>
            <a:r>
              <a:rPr lang="fi-FI" dirty="0" err="1" smtClean="0"/>
              <a:t>bakt</a:t>
            </a:r>
            <a:r>
              <a:rPr lang="fi-FI" dirty="0" smtClean="0"/>
              <a:t> +, </a:t>
            </a:r>
            <a:r>
              <a:rPr lang="fi-FI" dirty="0" err="1" smtClean="0"/>
              <a:t>leuk</a:t>
            </a:r>
            <a:r>
              <a:rPr lang="fi-FI" dirty="0" smtClean="0"/>
              <a:t> ++ -&gt; munuaistulehdusepäily -&gt; ei kuumetta -&gt; antibiootti suun kautta. Valitti myös kipua vasemman lavan seudussa</a:t>
            </a:r>
          </a:p>
          <a:p>
            <a:pPr>
              <a:buFontTx/>
              <a:buChar char="-"/>
            </a:pPr>
            <a:r>
              <a:rPr lang="fi-FI" dirty="0" smtClean="0"/>
              <a:t>Terveyskeskussairaalaan jatkokuntoutukseen koska ei pärjää kotona. On sekava ja muistamaton</a:t>
            </a:r>
          </a:p>
          <a:p>
            <a:pPr>
              <a:buFontTx/>
              <a:buChar char="-"/>
            </a:pPr>
            <a:r>
              <a:rPr lang="fi-FI" dirty="0" smtClean="0"/>
              <a:t>Osastolle tulee aikaisemmin minulle tuntematon potilas: ”kiinnostavaa saada uusi potilas tutkittavaksi!” – saimme salapoliisitehtävän</a:t>
            </a:r>
          </a:p>
          <a:p>
            <a:pPr>
              <a:buFontTx/>
              <a:buChar char="-"/>
            </a:pPr>
            <a:r>
              <a:rPr lang="fi-FI" dirty="0" err="1" smtClean="0"/>
              <a:t>Moniammatillista</a:t>
            </a:r>
            <a:r>
              <a:rPr lang="fi-FI" dirty="0" smtClean="0"/>
              <a:t> tiimiä tarvitaan: sairaanhoitajat, lähihoitajat, fysioterapeutit, lääkäri ja erikoissairaanhoidon konsultaatiot</a:t>
            </a:r>
          </a:p>
          <a:p>
            <a:pPr>
              <a:buFontTx/>
              <a:buChar char="-"/>
            </a:pPr>
            <a:r>
              <a:rPr lang="fi-FI" dirty="0" err="1" smtClean="0"/>
              <a:t>Tk-sairaalassa</a:t>
            </a:r>
            <a:r>
              <a:rPr lang="fi-FI" dirty="0" smtClean="0"/>
              <a:t>: delirium. Tulee laitojen yli. Hoitajat laittaneet magneettivyön turvaksi, minä hyväksyn toimenpiteen seuraavana päivänä. Tutkin potilaan: ei vastaile kysymyksiin, tai jos vastaa niin väärin, ei osaa kertoa luotettavasti mitään itsestään tai elämästään, on kaiken toiminnan hitaus ja suuri avun tarve. Hälyttää hoitajan kun haluaa WC, syö itse.</a:t>
            </a:r>
          </a:p>
          <a:p>
            <a:pPr>
              <a:buFontTx/>
              <a:buChar char="-"/>
            </a:pPr>
            <a:endParaRPr lang="fi-FI"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Delirium</a:t>
            </a:r>
            <a:endParaRPr lang="fi-FI" dirty="0"/>
          </a:p>
        </p:txBody>
      </p:sp>
      <p:sp>
        <p:nvSpPr>
          <p:cNvPr id="3" name="Sisällön paikkamerkki 2"/>
          <p:cNvSpPr>
            <a:spLocks noGrp="1"/>
          </p:cNvSpPr>
          <p:nvPr>
            <p:ph idx="1"/>
          </p:nvPr>
        </p:nvSpPr>
        <p:spPr/>
        <p:txBody>
          <a:bodyPr>
            <a:normAutofit fontScale="55000" lnSpcReduction="20000"/>
          </a:bodyPr>
          <a:lstStyle/>
          <a:p>
            <a:r>
              <a:rPr lang="fi-FI" dirty="0" smtClean="0"/>
              <a:t>Reservit ehtyy</a:t>
            </a:r>
          </a:p>
          <a:p>
            <a:r>
              <a:rPr lang="fi-FI" dirty="0" smtClean="0"/>
              <a:t>Aivojen laaja-alainen vajaatoiminta</a:t>
            </a:r>
          </a:p>
          <a:p>
            <a:r>
              <a:rPr lang="fi-FI" dirty="0" smtClean="0"/>
              <a:t>Epätavallinen fyysinen tai psyykkinen rasitus</a:t>
            </a:r>
          </a:p>
          <a:p>
            <a:r>
              <a:rPr lang="fi-FI" dirty="0" smtClean="0"/>
              <a:t>Iäkäs leikkauspotilas: vaara 25-50%, lonkkamurtumapotilas yli 50%:lla</a:t>
            </a:r>
          </a:p>
          <a:p>
            <a:r>
              <a:rPr lang="fi-FI" dirty="0" smtClean="0"/>
              <a:t>Tajunnan häiriö, keskittymisen vaikeus, kognition häiriö, kehittyy lyhyessä ajassa, </a:t>
            </a:r>
            <a:r>
              <a:rPr lang="fi-FI" dirty="0" err="1" smtClean="0"/>
              <a:t>fluktuoi</a:t>
            </a:r>
            <a:endParaRPr lang="fi-FI" dirty="0" smtClean="0"/>
          </a:p>
          <a:p>
            <a:r>
              <a:rPr lang="fi-FI" dirty="0" smtClean="0"/>
              <a:t>2/3:lla jää tunnistamatta, erityisesti hiljainen delirium</a:t>
            </a:r>
          </a:p>
          <a:p>
            <a:r>
              <a:rPr lang="fi-FI" dirty="0" smtClean="0"/>
              <a:t>1 v päästä kuolleita 35%, 2 v päästä kuolleita 59%</a:t>
            </a:r>
          </a:p>
          <a:p>
            <a:r>
              <a:rPr lang="fi-FI" dirty="0" smtClean="0"/>
              <a:t>Pidentää sairaalahoitoa, ennakoi dementiaa.</a:t>
            </a:r>
          </a:p>
          <a:p>
            <a:r>
              <a:rPr lang="fi-FI" dirty="0" smtClean="0"/>
              <a:t>Esto: kivun hoito, </a:t>
            </a:r>
            <a:r>
              <a:rPr lang="fi-FI" dirty="0" err="1" smtClean="0"/>
              <a:t>hemodynamiikka</a:t>
            </a:r>
            <a:r>
              <a:rPr lang="fi-FI" dirty="0" smtClean="0"/>
              <a:t>, nestetasapaino, hapetus, uni-valverytmin normaalistaminen, aktiivinen kuntoutus</a:t>
            </a:r>
          </a:p>
          <a:p>
            <a:r>
              <a:rPr lang="fi-FI" dirty="0" smtClean="0"/>
              <a:t>Deliriumin hoito: orientaatio aikaan ja paikkaan, muistuttajat ja kalenterit, tuttujen ihmisten vierailut, näön ja kuulon apuvälineet, hyvä perushoito, virtsaamisesta ja ulostamisesta huolehtiminen, riittävä ravinto, musiikki, hieronta. Jos on hyvin sekava, käytetään rauhoittavia ja psykoosilääkkeitä ja joskus joudutaan sitomaan. Jos sidotaan, niin häntä pitää tarkkailla jatkuvasti, että vointi on hyvä eikä tule tapaturmaa turvavöistä</a:t>
            </a:r>
            <a:endParaRPr lang="fi-FI"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ln/>
        </p:spPr>
        <p:txBody>
          <a:bodyPr lIns="90000" tIns="45000" rIns="90000" bIns="45000">
            <a:normAutofit fontScale="90000"/>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fi-FI" dirty="0"/>
              <a:t>Vanhukselle kertyy paljon erilaisia sairauksia tai oireita</a:t>
            </a:r>
          </a:p>
        </p:txBody>
      </p:sp>
      <p:sp>
        <p:nvSpPr>
          <p:cNvPr id="15362"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90000" tIns="45000" rIns="90000" bIns="45000"/>
          <a:lstStyle/>
          <a:p>
            <a:pPr marL="342900" indent="-341313" hangingPunct="1">
              <a:lnSpc>
                <a:spcPct val="102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i-FI" sz="2400" b="1" dirty="0" err="1" smtClean="0">
                <a:solidFill>
                  <a:srgbClr val="000000"/>
                </a:solidFill>
                <a:latin typeface="Calibri" charset="0"/>
                <a:cs typeface="Arial Unicode MS" charset="0"/>
              </a:rPr>
              <a:t>Komorbiditeetti</a:t>
            </a:r>
            <a:r>
              <a:rPr lang="fi-FI" sz="2400" dirty="0" err="1" smtClean="0">
                <a:solidFill>
                  <a:srgbClr val="000000"/>
                </a:solidFill>
                <a:latin typeface="Calibri" charset="0"/>
                <a:cs typeface="Arial Unicode MS" charset="0"/>
              </a:rPr>
              <a:t>=lisäsairaudet</a:t>
            </a:r>
            <a:r>
              <a:rPr lang="fi-FI" sz="2400" dirty="0">
                <a:solidFill>
                  <a:srgbClr val="000000"/>
                </a:solidFill>
                <a:latin typeface="Calibri" charset="0"/>
                <a:cs typeface="Arial Unicode MS" charset="0"/>
              </a:rPr>
              <a:t>. Muiden sairauksien vaikutus yhden sairauden kulkuun (esim. </a:t>
            </a:r>
            <a:r>
              <a:rPr lang="fi-FI" sz="2400" dirty="0" err="1">
                <a:solidFill>
                  <a:srgbClr val="000000"/>
                </a:solidFill>
                <a:latin typeface="Calibri" charset="0"/>
                <a:cs typeface="Arial Unicode MS" charset="0"/>
              </a:rPr>
              <a:t>DM+perifeerinen</a:t>
            </a:r>
            <a:r>
              <a:rPr lang="fi-FI" sz="2400" dirty="0">
                <a:solidFill>
                  <a:srgbClr val="000000"/>
                </a:solidFill>
                <a:latin typeface="Calibri" charset="0"/>
                <a:cs typeface="Arial Unicode MS" charset="0"/>
              </a:rPr>
              <a:t> valtimosairaus sydämen vajaatoiminnan hoidossa. </a:t>
            </a:r>
            <a:r>
              <a:rPr lang="fi-FI" sz="2400" dirty="0" err="1">
                <a:solidFill>
                  <a:srgbClr val="000000"/>
                </a:solidFill>
                <a:latin typeface="Calibri" charset="0"/>
                <a:cs typeface="Arial Unicode MS" charset="0"/>
              </a:rPr>
              <a:t>Verisuonisairaus+muistisairaus</a:t>
            </a:r>
            <a:r>
              <a:rPr lang="fi-FI" sz="2400" dirty="0">
                <a:solidFill>
                  <a:srgbClr val="000000"/>
                </a:solidFill>
                <a:latin typeface="Calibri" charset="0"/>
                <a:cs typeface="Arial Unicode MS" charset="0"/>
              </a:rPr>
              <a:t> muiden sairauksien hoidossa. Muistisairaus minkä tahansa muun sairauden yhteydessä)</a:t>
            </a:r>
          </a:p>
          <a:p>
            <a:pPr marL="342900" indent="-341313" hangingPunct="1">
              <a:lnSpc>
                <a:spcPct val="102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i-FI" sz="2400" b="1" dirty="0" err="1" smtClean="0">
                <a:solidFill>
                  <a:srgbClr val="000000"/>
                </a:solidFill>
                <a:latin typeface="Calibri" charset="0"/>
                <a:cs typeface="Arial Unicode MS" charset="0"/>
              </a:rPr>
              <a:t>Multimorbiditeetti</a:t>
            </a:r>
            <a:r>
              <a:rPr lang="fi-FI" sz="2400" dirty="0" err="1" smtClean="0">
                <a:solidFill>
                  <a:srgbClr val="000000"/>
                </a:solidFill>
                <a:latin typeface="Calibri" charset="0"/>
                <a:cs typeface="Arial Unicode MS" charset="0"/>
              </a:rPr>
              <a:t>=monisairastavuus</a:t>
            </a:r>
            <a:r>
              <a:rPr lang="fi-FI" sz="2400" dirty="0">
                <a:solidFill>
                  <a:srgbClr val="000000"/>
                </a:solidFill>
                <a:latin typeface="Calibri" charset="0"/>
                <a:cs typeface="Arial Unicode MS" charset="0"/>
              </a:rPr>
              <a:t>. Eri sairauksien yhdistelmät ja niiden vaikutus toisiinsa</a:t>
            </a:r>
            <a:r>
              <a:rPr lang="fi-FI" sz="2400" dirty="0" smtClean="0">
                <a:solidFill>
                  <a:srgbClr val="000000"/>
                </a:solidFill>
                <a:latin typeface="Calibri" charset="0"/>
                <a:cs typeface="Arial Unicode MS" charset="0"/>
              </a:rPr>
              <a:t>.</a:t>
            </a:r>
          </a:p>
          <a:p>
            <a:pPr marL="342900" indent="-341313" hangingPunct="1">
              <a:lnSpc>
                <a:spcPct val="102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i-FI" sz="2400" b="1" dirty="0" err="1" smtClean="0">
                <a:solidFill>
                  <a:srgbClr val="000000"/>
                </a:solidFill>
                <a:latin typeface="Calibri" charset="0"/>
                <a:cs typeface="Arial Unicode MS" charset="0"/>
              </a:rPr>
              <a:t>Compression</a:t>
            </a:r>
            <a:r>
              <a:rPr lang="fi-FI" sz="2400" b="1" dirty="0" smtClean="0">
                <a:solidFill>
                  <a:srgbClr val="000000"/>
                </a:solidFill>
                <a:latin typeface="Calibri" charset="0"/>
                <a:cs typeface="Arial Unicode MS" charset="0"/>
              </a:rPr>
              <a:t> of </a:t>
            </a:r>
            <a:r>
              <a:rPr lang="fi-FI" sz="2400" b="1" dirty="0" err="1" smtClean="0">
                <a:solidFill>
                  <a:srgbClr val="000000"/>
                </a:solidFill>
                <a:latin typeface="Calibri" charset="0"/>
                <a:cs typeface="Arial Unicode MS" charset="0"/>
              </a:rPr>
              <a:t>morbidity=</a:t>
            </a:r>
            <a:r>
              <a:rPr lang="fi-FI" sz="2400" dirty="0" err="1" smtClean="0">
                <a:solidFill>
                  <a:srgbClr val="000000"/>
                </a:solidFill>
                <a:latin typeface="Calibri" charset="0"/>
                <a:cs typeface="Arial Unicode MS" charset="0"/>
              </a:rPr>
              <a:t>sairauksien</a:t>
            </a:r>
            <a:r>
              <a:rPr lang="fi-FI" sz="2400" dirty="0" smtClean="0">
                <a:solidFill>
                  <a:srgbClr val="000000"/>
                </a:solidFill>
                <a:latin typeface="Calibri" charset="0"/>
                <a:cs typeface="Arial Unicode MS" charset="0"/>
              </a:rPr>
              <a:t> pakkaantuminen elinkaaren loppuun (kaksi viimeistä ikävuotta)</a:t>
            </a:r>
            <a:endParaRPr lang="fi-FI" sz="2400" b="1" dirty="0">
              <a:solidFill>
                <a:srgbClr val="000000"/>
              </a:solidFill>
              <a:latin typeface="Calibri" charset="0"/>
              <a:cs typeface="Arial Unicode MS" charset="0"/>
            </a:endParaRPr>
          </a:p>
          <a:p>
            <a:pPr marL="342900" indent="-341313" hangingPunct="1">
              <a:lnSpc>
                <a:spcPct val="102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i-FI" sz="2400" dirty="0">
                <a:solidFill>
                  <a:srgbClr val="000000"/>
                </a:solidFill>
                <a:latin typeface="Calibri" charset="0"/>
                <a:cs typeface="Arial Unicode MS" charset="0"/>
              </a:rPr>
              <a:t>Vanhan sairaudet ovat usein epätyypillisiä, erilaisia kuin nuorilla – tunnistamisen </a:t>
            </a:r>
            <a:r>
              <a:rPr lang="fi-FI" sz="2400" dirty="0" smtClean="0">
                <a:solidFill>
                  <a:srgbClr val="000000"/>
                </a:solidFill>
                <a:latin typeface="Calibri" charset="0"/>
                <a:cs typeface="Arial Unicode MS" charset="0"/>
              </a:rPr>
              <a:t>vaikeus – tarvitaan salapoliisin työtä</a:t>
            </a:r>
            <a:endParaRPr lang="fi-FI" sz="2400" dirty="0">
              <a:solidFill>
                <a:srgbClr val="000000"/>
              </a:solidFill>
              <a:latin typeface="Calibri" charset="0"/>
              <a:cs typeface="Arial Unicode MS"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Delirium, sekavuustila</a:t>
            </a:r>
            <a:endParaRPr lang="fi-FI" dirty="0"/>
          </a:p>
        </p:txBody>
      </p:sp>
      <p:sp>
        <p:nvSpPr>
          <p:cNvPr id="3" name="Sisällön paikkamerkki 2"/>
          <p:cNvSpPr>
            <a:spLocks noGrp="1"/>
          </p:cNvSpPr>
          <p:nvPr>
            <p:ph idx="1"/>
          </p:nvPr>
        </p:nvSpPr>
        <p:spPr>
          <a:xfrm>
            <a:off x="457200" y="1196752"/>
            <a:ext cx="8229600" cy="4929411"/>
          </a:xfrm>
        </p:spPr>
        <p:txBody>
          <a:bodyPr>
            <a:normAutofit fontScale="70000" lnSpcReduction="20000"/>
          </a:bodyPr>
          <a:lstStyle/>
          <a:p>
            <a:pPr>
              <a:buFontTx/>
              <a:buChar char="-"/>
            </a:pPr>
            <a:r>
              <a:rPr lang="fi-FI" b="1" dirty="0" smtClean="0"/>
              <a:t>äkillinen</a:t>
            </a:r>
            <a:r>
              <a:rPr lang="fi-FI" dirty="0" smtClean="0"/>
              <a:t>, tulee 1 t-24 t aikana</a:t>
            </a:r>
          </a:p>
          <a:p>
            <a:pPr>
              <a:buFontTx/>
              <a:buChar char="-"/>
            </a:pPr>
            <a:r>
              <a:rPr lang="fi-FI" dirty="0" smtClean="0"/>
              <a:t>Aiheuttaja: erilaiset elimelliset tekijät, sairaudet, nestetasapainon häiriöt, päihteet, lääkkeet, myrkyt</a:t>
            </a:r>
          </a:p>
          <a:p>
            <a:pPr>
              <a:buFontTx/>
              <a:buChar char="-"/>
            </a:pPr>
            <a:r>
              <a:rPr lang="fi-FI" dirty="0" smtClean="0"/>
              <a:t>Altistaa: korkea ikä, yleistilan heikkous, aikaisemmat aivosairaudet, lääkkeiden tai päihteiden käyttö, näön heikkous, kuulon heikkous</a:t>
            </a:r>
          </a:p>
          <a:p>
            <a:pPr>
              <a:buFontTx/>
              <a:buChar char="-"/>
            </a:pPr>
            <a:r>
              <a:rPr lang="fi-FI" b="1" dirty="0" smtClean="0"/>
              <a:t>Tajunta, tarkkaavuus ja huomiokyky</a:t>
            </a:r>
            <a:r>
              <a:rPr lang="fi-FI" dirty="0" smtClean="0"/>
              <a:t> heikkenee. Ei kykene kohdistamaan huomiota. Ajattelu järjestäytymätöntä, kaoottista. Puhe harhailee. Aistihairahduksia, aistiharhoja eli hallusinaatioita, harhaluuloja eli </a:t>
            </a:r>
            <a:r>
              <a:rPr lang="fi-FI" dirty="0" err="1" smtClean="0"/>
              <a:t>deluusioita</a:t>
            </a:r>
            <a:r>
              <a:rPr lang="fi-FI" dirty="0" smtClean="0"/>
              <a:t>. Uni-valverytmi sekaisin, paikan taju heikko. Muistin ja älyllisten toimintojen häiriö</a:t>
            </a:r>
          </a:p>
          <a:p>
            <a:pPr>
              <a:buFontTx/>
              <a:buChar char="-"/>
            </a:pPr>
            <a:r>
              <a:rPr lang="fi-FI" dirty="0" smtClean="0"/>
              <a:t>Tila </a:t>
            </a:r>
            <a:r>
              <a:rPr lang="fi-FI" b="1" dirty="0" smtClean="0"/>
              <a:t>aaltoilee</a:t>
            </a:r>
            <a:endParaRPr lang="fi-FI" dirty="0" smtClean="0"/>
          </a:p>
          <a:p>
            <a:pPr>
              <a:buFontTx/>
              <a:buChar char="-"/>
            </a:pPr>
            <a:r>
              <a:rPr lang="fi-FI" dirty="0" smtClean="0"/>
              <a:t>Pelkoja, agitaatiota eli levottomuutta, lamaannus</a:t>
            </a:r>
          </a:p>
          <a:p>
            <a:pPr>
              <a:buFontTx/>
              <a:buChar char="-"/>
            </a:pPr>
            <a:r>
              <a:rPr lang="fi-FI" dirty="0" smtClean="0"/>
              <a:t>Autonominen hermosto (syke, hengitys, hikoilu, verenpaine) kiihtyy</a:t>
            </a:r>
          </a:p>
          <a:p>
            <a:pPr>
              <a:buFontTx/>
              <a:buChar char="-"/>
            </a:pPr>
            <a:r>
              <a:rPr lang="fi-FI" dirty="0" smtClean="0"/>
              <a:t>Voi olla delirium aktiivisin levottomuusoirein. Tavallisempi vanhuksilla on hiljainen delirium, että vain makaa sängyn pohjalla harhoissaan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ndhope.org/wp-content/uploads/2012/04/1203229-BrainPhoto-hmed-0155pa_files.grid-10x2.jpg"/>
          <p:cNvPicPr>
            <a:picLocks noChangeAspect="1" noChangeArrowheads="1"/>
          </p:cNvPicPr>
          <p:nvPr/>
        </p:nvPicPr>
        <p:blipFill>
          <a:blip r:embed="rId2" cstate="print"/>
          <a:srcRect/>
          <a:stretch>
            <a:fillRect/>
          </a:stretch>
        </p:blipFill>
        <p:spPr bwMode="auto">
          <a:xfrm>
            <a:off x="107505" y="188640"/>
            <a:ext cx="4920214" cy="3528392"/>
          </a:xfrm>
          <a:prstGeom prst="rect">
            <a:avLst/>
          </a:prstGeom>
          <a:noFill/>
        </p:spPr>
      </p:pic>
      <p:pic>
        <p:nvPicPr>
          <p:cNvPr id="1028" name="Picture 4" descr="http://topnews.in/healthcare/sites/default/files/Brain-Circuits.jpg"/>
          <p:cNvPicPr>
            <a:picLocks noChangeAspect="1" noChangeArrowheads="1"/>
          </p:cNvPicPr>
          <p:nvPr/>
        </p:nvPicPr>
        <p:blipFill>
          <a:blip r:embed="rId3" cstate="print"/>
          <a:srcRect/>
          <a:stretch>
            <a:fillRect/>
          </a:stretch>
        </p:blipFill>
        <p:spPr bwMode="auto">
          <a:xfrm>
            <a:off x="3707904" y="3140968"/>
            <a:ext cx="4762500" cy="3571875"/>
          </a:xfrm>
          <a:prstGeom prst="rect">
            <a:avLst/>
          </a:prstGeom>
          <a:noFill/>
        </p:spPr>
      </p:pic>
      <p:sp>
        <p:nvSpPr>
          <p:cNvPr id="6" name="Tekstikehys 5"/>
          <p:cNvSpPr txBox="1"/>
          <p:nvPr/>
        </p:nvSpPr>
        <p:spPr>
          <a:xfrm>
            <a:off x="5364088" y="620688"/>
            <a:ext cx="3528392" cy="923330"/>
          </a:xfrm>
          <a:prstGeom prst="rect">
            <a:avLst/>
          </a:prstGeom>
          <a:noFill/>
        </p:spPr>
        <p:txBody>
          <a:bodyPr wrap="square" rtlCol="0">
            <a:spAutoFit/>
          </a:bodyPr>
          <a:lstStyle/>
          <a:p>
            <a:r>
              <a:rPr lang="fi-FI" dirty="0" smtClean="0"/>
              <a:t>Deliriumiin liittyy häiriö jossain kohdassa tai laajalti aivojen ratajärjestelmissä</a:t>
            </a:r>
            <a:endParaRPr lang="fi-FI"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Mikä Ristoa vaivaa?</a:t>
            </a:r>
            <a:endParaRPr lang="fi-FI" dirty="0"/>
          </a:p>
        </p:txBody>
      </p:sp>
      <p:sp>
        <p:nvSpPr>
          <p:cNvPr id="3" name="Sisällön paikkamerkki 2"/>
          <p:cNvSpPr>
            <a:spLocks noGrp="1"/>
          </p:cNvSpPr>
          <p:nvPr>
            <p:ph idx="1"/>
          </p:nvPr>
        </p:nvSpPr>
        <p:spPr>
          <a:xfrm>
            <a:off x="457200" y="1268760"/>
            <a:ext cx="8229600" cy="4857403"/>
          </a:xfrm>
        </p:spPr>
        <p:txBody>
          <a:bodyPr>
            <a:normAutofit fontScale="47500" lnSpcReduction="20000"/>
          </a:bodyPr>
          <a:lstStyle/>
          <a:p>
            <a:r>
              <a:rPr lang="fi-FI" dirty="0" smtClean="0"/>
              <a:t>Huolellinen psyykkinen ja somaattinen status sekä kotiolojen selvittely</a:t>
            </a:r>
          </a:p>
          <a:p>
            <a:r>
              <a:rPr lang="fi-FI" dirty="0" smtClean="0"/>
              <a:t>Itse satuilee. Hoitajat kertovat, että hän on leski ja että pari lasta ja ystävätär ovat käyneet katsomassa. </a:t>
            </a:r>
          </a:p>
          <a:p>
            <a:r>
              <a:rPr lang="fi-FI" dirty="0" smtClean="0"/>
              <a:t>Soitto pojalle: ”isä ei enää pärjää kotona!” Lakisääteinen palvelutarpeen arviointikäynti oli tehty kuukausi sitten. Paikalla kotona ystävätär ja poika. He eivät osanneet ilmaista, mikä aiheuttaa avun tarpeen lisääntymisen. Risto itse ei halua mitään ulkopuolista apua. Hän käy itse autolla kaupassa. Poika ei ole varma saako isä tarpeeksi syötyä. Ystävättärellä on sairautta. Poika käy isän luona vain kerran viikossa. Muut lapset eivät pysty ottamaan vastuuta. Asuu omakotitalossa, asunnon siisteys on heikentynyt. Isä on aina halunnut hoitaa itse omat asiansa</a:t>
            </a:r>
          </a:p>
          <a:p>
            <a:r>
              <a:rPr lang="fi-FI" dirty="0" smtClean="0"/>
              <a:t>Status: hidas, jähmeä, tehtävien ymmärtämisen vaikeus neurologisessa testauksessa, toisessa polvessa proteesi. Valittanut kipua toisessa jalassa. Vasemman lonkan nosto rutisee ja on jäykkä, täysi nosto ei onnistu</a:t>
            </a:r>
          </a:p>
          <a:p>
            <a:r>
              <a:rPr lang="fi-FI" dirty="0" smtClean="0"/>
              <a:t>Onko kaatuessa tullut lonkkamurtuma?</a:t>
            </a:r>
          </a:p>
          <a:p>
            <a:r>
              <a:rPr lang="fi-FI" dirty="0" smtClean="0"/>
              <a:t>Lähete lonkan ja lantion </a:t>
            </a:r>
            <a:r>
              <a:rPr lang="fi-FI" dirty="0" err="1" smtClean="0"/>
              <a:t>rtg</a:t>
            </a:r>
            <a:r>
              <a:rPr lang="fi-FI" dirty="0" smtClean="0"/>
              <a:t>: lantion murtuma</a:t>
            </a:r>
          </a:p>
          <a:p>
            <a:r>
              <a:rPr lang="fi-FI" dirty="0" smtClean="0"/>
              <a:t>Laajasti laboratoriokokeita otettu, ns. </a:t>
            </a:r>
            <a:r>
              <a:rPr lang="fi-FI" dirty="0" err="1" smtClean="0"/>
              <a:t>muistilabrapaketti</a:t>
            </a:r>
            <a:r>
              <a:rPr lang="fi-FI" dirty="0" smtClean="0"/>
              <a:t>. Tytär kertonut, että isällä on hoidettu eturauhassyöpä. PSA on nyt normaali.</a:t>
            </a:r>
          </a:p>
          <a:p>
            <a:r>
              <a:rPr lang="fi-FI" dirty="0" smtClean="0"/>
              <a:t>Mitähän lääkkeitä Risto oikeasti syö kotona? Käyttääkö hän alkoholia?</a:t>
            </a:r>
          </a:p>
          <a:p>
            <a:r>
              <a:rPr lang="fi-FI" dirty="0" smtClean="0"/>
              <a:t>Ei auta kuin odotella, hoitaa kipua, syöttää ja juottaa,  odotella että delirium helpottuu,  kuunnella mitä hoitajat kertovat avun tarpeesta ja tehdä muistin selvittelyt myöhemmin</a:t>
            </a:r>
          </a:p>
          <a:p>
            <a:r>
              <a:rPr lang="fi-FI" dirty="0" smtClean="0"/>
              <a:t>Herää epäily muistisairaudesta</a:t>
            </a:r>
          </a:p>
          <a:p>
            <a:r>
              <a:rPr lang="fi-FI" dirty="0" smtClean="0"/>
              <a:t>Kuulo tuntuu hyvältä. Näkökyky on epäselvä kun ei paljon liiku itse</a:t>
            </a:r>
          </a:p>
          <a:p>
            <a:r>
              <a:rPr lang="fi-FI" dirty="0" smtClean="0"/>
              <a:t>Miksi oli virtsatulehdus?</a:t>
            </a:r>
          </a:p>
          <a:p>
            <a:r>
              <a:rPr lang="fi-FI" dirty="0" smtClean="0"/>
              <a:t>Lähete fysioterapiaan – aktiivinen, kuntouttava hoito-ote. Tavoitteena ylös sängystä</a:t>
            </a:r>
            <a:endParaRPr lang="fi-FI"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a:xfrm>
            <a:off x="457200" y="274638"/>
            <a:ext cx="8229600" cy="922114"/>
          </a:xfrm>
        </p:spPr>
        <p:txBody>
          <a:bodyPr/>
          <a:lstStyle/>
          <a:p>
            <a:r>
              <a:rPr lang="fi-FI" dirty="0" smtClean="0"/>
              <a:t>Miksi Risto on kaatuillut?</a:t>
            </a:r>
            <a:endParaRPr lang="fi-FI" dirty="0"/>
          </a:p>
        </p:txBody>
      </p:sp>
      <p:sp>
        <p:nvSpPr>
          <p:cNvPr id="7" name="Sisällön paikkamerkki 6"/>
          <p:cNvSpPr>
            <a:spLocks noGrp="1"/>
          </p:cNvSpPr>
          <p:nvPr>
            <p:ph idx="1"/>
          </p:nvPr>
        </p:nvSpPr>
        <p:spPr>
          <a:xfrm>
            <a:off x="457200" y="1340768"/>
            <a:ext cx="8229600" cy="4785395"/>
          </a:xfrm>
        </p:spPr>
        <p:txBody>
          <a:bodyPr>
            <a:normAutofit lnSpcReduction="10000"/>
          </a:bodyPr>
          <a:lstStyle/>
          <a:p>
            <a:r>
              <a:rPr lang="fi-FI" dirty="0" smtClean="0"/>
              <a:t>Lääkelistalla on </a:t>
            </a:r>
            <a:r>
              <a:rPr lang="fi-FI" dirty="0" err="1" smtClean="0"/>
              <a:t>Opamox</a:t>
            </a:r>
            <a:r>
              <a:rPr lang="fi-FI" dirty="0" smtClean="0"/>
              <a:t> 50 mg tarvittaessa. Hän on uusinut lääkkeen viimeksi syksyllä. Mitään lääkärin kirjauksia ei ole lääkkeen syistä. Tämä on hyvin suuri annos, viipyy vanhuksen elimistössä ainakin vuorokauden, altistaa lihasheikkoudelle ja kaatumisille</a:t>
            </a:r>
          </a:p>
          <a:p>
            <a:r>
              <a:rPr lang="fi-FI" dirty="0" smtClean="0"/>
              <a:t>Lääkelistalla on </a:t>
            </a:r>
            <a:r>
              <a:rPr lang="fi-FI" dirty="0" err="1" smtClean="0"/>
              <a:t>Panacod</a:t>
            </a:r>
            <a:r>
              <a:rPr lang="fi-FI" dirty="0" smtClean="0"/>
              <a:t>. Mihin kipuun hän käyttää </a:t>
            </a:r>
            <a:r>
              <a:rPr lang="fi-FI" dirty="0" err="1" smtClean="0"/>
              <a:t>Panacodia</a:t>
            </a:r>
            <a:r>
              <a:rPr lang="fi-FI" dirty="0" smtClean="0"/>
              <a:t>, joka on morfiinin esiaste ja kodeiini sekoittaa aivotoimintaa. Kipuun nyt </a:t>
            </a:r>
            <a:r>
              <a:rPr lang="fi-FI" dirty="0" err="1" smtClean="0"/>
              <a:t>Panadol</a:t>
            </a:r>
            <a:r>
              <a:rPr lang="fi-FI" dirty="0" smtClean="0"/>
              <a:t> ja </a:t>
            </a:r>
            <a:r>
              <a:rPr lang="fi-FI" dirty="0" err="1" smtClean="0"/>
              <a:t>Celebra</a:t>
            </a:r>
            <a:r>
              <a:rPr lang="fi-FI" dirty="0" smtClean="0"/>
              <a:t>. </a:t>
            </a:r>
            <a:r>
              <a:rPr lang="fi-FI" dirty="0" err="1" smtClean="0"/>
              <a:t>Oxynorm</a:t>
            </a:r>
            <a:r>
              <a:rPr lang="fi-FI" dirty="0" smtClean="0"/>
              <a:t> tarvittaessa </a:t>
            </a:r>
            <a:endParaRPr lang="fi-FI"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fi-FI"/>
              <a:t>Hauraus-raihnausoireyhtymä</a:t>
            </a:r>
          </a:p>
        </p:txBody>
      </p:sp>
      <p:sp>
        <p:nvSpPr>
          <p:cNvPr id="31747" name="Rectangle 3"/>
          <p:cNvSpPr>
            <a:spLocks noGrp="1" noChangeArrowheads="1"/>
          </p:cNvSpPr>
          <p:nvPr>
            <p:ph type="body" idx="1"/>
          </p:nvPr>
        </p:nvSpPr>
        <p:spPr/>
        <p:txBody>
          <a:bodyPr/>
          <a:lstStyle/>
          <a:p>
            <a:pPr>
              <a:lnSpc>
                <a:spcPct val="80000"/>
              </a:lnSpc>
            </a:pPr>
            <a:r>
              <a:rPr lang="fi-FI" sz="2000"/>
              <a:t>Yleinen terveydentilan heikkous jota ei voida suoraan liittää diagnosoituun sairauteen</a:t>
            </a:r>
          </a:p>
          <a:p>
            <a:pPr>
              <a:lnSpc>
                <a:spcPct val="80000"/>
              </a:lnSpc>
            </a:pPr>
            <a:r>
              <a:rPr lang="fi-FI" sz="2000"/>
              <a:t>Stressinsietokyky heikentynyt, joka lisää vajaatoimintojen ja kuoleman riskiä</a:t>
            </a:r>
          </a:p>
          <a:p>
            <a:pPr>
              <a:lnSpc>
                <a:spcPct val="80000"/>
              </a:lnSpc>
            </a:pPr>
            <a:r>
              <a:rPr lang="fi-FI" sz="2000"/>
              <a:t>Lihaksiston, luuston, verenkierron, hormoni- ja immuunijärjestelmän reservien vähentyminen</a:t>
            </a:r>
          </a:p>
          <a:p>
            <a:pPr>
              <a:lnSpc>
                <a:spcPct val="80000"/>
              </a:lnSpc>
            </a:pPr>
            <a:r>
              <a:rPr lang="fi-FI" sz="2000"/>
              <a:t>Tahaton laihtuminen, koettu uupumus, vähäinen fyysinen aktiivisuus, hitaus, lihasheikkous</a:t>
            </a:r>
          </a:p>
          <a:p>
            <a:pPr>
              <a:lnSpc>
                <a:spcPct val="80000"/>
              </a:lnSpc>
            </a:pPr>
            <a:r>
              <a:rPr lang="fi-FI" sz="2000"/>
              <a:t>Altistaa: vähäinen elämänaikainen liikunta, ylensyönti joka aikaansaa valtimokovettumatautia</a:t>
            </a:r>
          </a:p>
          <a:p>
            <a:pPr>
              <a:lnSpc>
                <a:spcPct val="80000"/>
              </a:lnSpc>
            </a:pPr>
            <a:r>
              <a:rPr lang="fi-FI" sz="2000"/>
              <a:t>Hoito ja ehkäisy edellyttävät että oireisto tunnetaan ja sen kehittymiseen puututaan pian. N. 7% yli 65 kotona asuvista. </a:t>
            </a:r>
          </a:p>
          <a:p>
            <a:pPr>
              <a:lnSpc>
                <a:spcPct val="80000"/>
              </a:lnSpc>
            </a:pPr>
            <a:r>
              <a:rPr lang="fi-FI" sz="2000"/>
              <a:t>Hoitomuotoja: ravitsemus (erityisesti proteiinit), lihasmassan ja voiman lisääminen</a:t>
            </a:r>
          </a:p>
          <a:p>
            <a:pPr>
              <a:lnSpc>
                <a:spcPct val="80000"/>
              </a:lnSpc>
            </a:pPr>
            <a:r>
              <a:rPr lang="fi-FI" sz="2000"/>
              <a:t>Tulevaisuudessa lääkkeet?</a:t>
            </a:r>
          </a:p>
          <a:p>
            <a:pPr>
              <a:lnSpc>
                <a:spcPct val="80000"/>
              </a:lnSpc>
            </a:pPr>
            <a:r>
              <a:rPr lang="fi-FI" sz="1400"/>
              <a:t>(Duodecim no 12/2006:Strandberg, Viitanen, Rantanen, Pitkälä)</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 1"/>
          <p:cNvPicPr>
            <a:picLocks noChangeAspect="1" noChangeArrowheads="1"/>
          </p:cNvPicPr>
          <p:nvPr/>
        </p:nvPicPr>
        <p:blipFill>
          <a:blip r:embed="rId2" cstate="print"/>
          <a:srcRect/>
          <a:stretch>
            <a:fillRect/>
          </a:stretch>
        </p:blipFill>
        <p:spPr bwMode="auto">
          <a:xfrm>
            <a:off x="508601" y="386800"/>
            <a:ext cx="7879823" cy="5604073"/>
          </a:xfrm>
          <a:prstGeom prst="rect">
            <a:avLst/>
          </a:prstGeom>
          <a:noFill/>
        </p:spPr>
      </p:pic>
      <p:sp>
        <p:nvSpPr>
          <p:cNvPr id="5" name="Tekstikehys 4"/>
          <p:cNvSpPr txBox="1"/>
          <p:nvPr/>
        </p:nvSpPr>
        <p:spPr>
          <a:xfrm>
            <a:off x="4139952" y="5877272"/>
            <a:ext cx="4104456" cy="1200329"/>
          </a:xfrm>
          <a:prstGeom prst="rect">
            <a:avLst/>
          </a:prstGeom>
          <a:noFill/>
        </p:spPr>
        <p:txBody>
          <a:bodyPr wrap="square" rtlCol="0">
            <a:spAutoFit/>
          </a:bodyPr>
          <a:lstStyle/>
          <a:p>
            <a:r>
              <a:rPr lang="en-US" dirty="0" smtClean="0">
                <a:hlinkClick r:id="rId3"/>
              </a:rPr>
              <a:t>The Frailty Syndrome: Definition and Natural History</a:t>
            </a:r>
            <a:r>
              <a:rPr lang="en-US" dirty="0" smtClean="0"/>
              <a:t> </a:t>
            </a:r>
          </a:p>
          <a:p>
            <a:r>
              <a:rPr lang="en-US" dirty="0" err="1" smtClean="0"/>
              <a:t>Clin</a:t>
            </a:r>
            <a:r>
              <a:rPr lang="en-US" dirty="0" smtClean="0"/>
              <a:t> </a:t>
            </a:r>
            <a:r>
              <a:rPr lang="en-US" dirty="0" err="1" smtClean="0"/>
              <a:t>Geriatr</a:t>
            </a:r>
            <a:r>
              <a:rPr lang="en-US" dirty="0" smtClean="0"/>
              <a:t> Med. 2011 February;27(1):1-15.</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457200" y="274638"/>
            <a:ext cx="8229600" cy="796908"/>
          </a:xfrm>
          <a:ln/>
        </p:spPr>
        <p:txBody>
          <a:bodyPr lIns="90000" tIns="45000" rIns="90000" bIns="45000">
            <a:normAutofit fontScale="90000"/>
          </a:bodyPr>
          <a:lstStyle/>
          <a:p>
            <a:pPr>
              <a:lnSpc>
                <a:spcPct val="15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fi-FI" dirty="0"/>
              <a:t>Ikäihmisen aliravitsemus</a:t>
            </a:r>
          </a:p>
        </p:txBody>
      </p:sp>
      <p:sp>
        <p:nvSpPr>
          <p:cNvPr id="18434" name="Text Box 2"/>
          <p:cNvSpPr txBox="1">
            <a:spLocks noChangeArrowheads="1"/>
          </p:cNvSpPr>
          <p:nvPr/>
        </p:nvSpPr>
        <p:spPr bwMode="auto">
          <a:xfrm>
            <a:off x="457200" y="908720"/>
            <a:ext cx="8229600" cy="5832648"/>
          </a:xfrm>
          <a:prstGeom prst="rect">
            <a:avLst/>
          </a:prstGeom>
          <a:noFill/>
          <a:ln w="9525">
            <a:noFill/>
            <a:round/>
            <a:headEnd/>
            <a:tailEnd/>
          </a:ln>
          <a:effectLst/>
        </p:spPr>
        <p:txBody>
          <a:bodyPr lIns="90000" tIns="45000" rIns="90000" bIns="45000"/>
          <a:lstStyle/>
          <a:p>
            <a:pPr marL="342900" indent="-341313"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i-FI" sz="1600" dirty="0">
                <a:solidFill>
                  <a:srgbClr val="000000"/>
                </a:solidFill>
                <a:latin typeface="Calibri" charset="0"/>
                <a:cs typeface="Arial Unicode MS" charset="0"/>
              </a:rPr>
              <a:t>On yleistä, huonosti tunnistettu</a:t>
            </a:r>
          </a:p>
          <a:p>
            <a:pPr marL="342900" indent="-341313"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i-FI" sz="1600" dirty="0">
                <a:solidFill>
                  <a:srgbClr val="000000"/>
                </a:solidFill>
                <a:latin typeface="Calibri" charset="0"/>
                <a:cs typeface="Arial Unicode MS" charset="0"/>
              </a:rPr>
              <a:t>Riittämätön energian </a:t>
            </a:r>
            <a:r>
              <a:rPr lang="fi-FI" sz="1600" dirty="0" smtClean="0">
                <a:solidFill>
                  <a:srgbClr val="000000"/>
                </a:solidFill>
                <a:latin typeface="Calibri" charset="0"/>
                <a:cs typeface="Arial Unicode MS" charset="0"/>
              </a:rPr>
              <a:t>saanti (alle 30 </a:t>
            </a:r>
            <a:r>
              <a:rPr lang="fi-FI" sz="1600" dirty="0" err="1" smtClean="0">
                <a:solidFill>
                  <a:srgbClr val="000000"/>
                </a:solidFill>
                <a:latin typeface="Calibri" charset="0"/>
                <a:cs typeface="Arial Unicode MS" charset="0"/>
              </a:rPr>
              <a:t>kcal/kg/vrk</a:t>
            </a:r>
            <a:r>
              <a:rPr lang="fi-FI" sz="1600" dirty="0" smtClean="0">
                <a:solidFill>
                  <a:srgbClr val="000000"/>
                </a:solidFill>
                <a:latin typeface="Calibri" charset="0"/>
                <a:cs typeface="Arial Unicode MS" charset="0"/>
              </a:rPr>
              <a:t>)</a:t>
            </a:r>
            <a:endParaRPr lang="fi-FI" sz="1600" dirty="0">
              <a:solidFill>
                <a:srgbClr val="000000"/>
              </a:solidFill>
              <a:latin typeface="Calibri" charset="0"/>
              <a:cs typeface="Arial Unicode MS" charset="0"/>
            </a:endParaRPr>
          </a:p>
          <a:p>
            <a:pPr marL="342900" indent="-341313"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i-FI" sz="1600" dirty="0">
                <a:solidFill>
                  <a:srgbClr val="000000"/>
                </a:solidFill>
                <a:latin typeface="Calibri" charset="0"/>
                <a:cs typeface="Arial Unicode MS" charset="0"/>
              </a:rPr>
              <a:t>Enemmistö työikäisistä on ylipainoisia. Sairastuvuus ja laitoshoidon tarve yleistyy 75 v iässä. Helsinki: laitoksissa 1/3:lla aliravitsemus, 60% kuului riskiryhmään</a:t>
            </a:r>
          </a:p>
          <a:p>
            <a:pPr marL="342900" indent="-341313"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i-FI" sz="1600" dirty="0">
                <a:solidFill>
                  <a:srgbClr val="000000"/>
                </a:solidFill>
                <a:latin typeface="Calibri" charset="0"/>
                <a:cs typeface="Arial Unicode MS" charset="0"/>
              </a:rPr>
              <a:t>MNA (Mini </a:t>
            </a:r>
            <a:r>
              <a:rPr lang="fi-FI" sz="1600" dirty="0" err="1">
                <a:solidFill>
                  <a:srgbClr val="000000"/>
                </a:solidFill>
                <a:latin typeface="Calibri" charset="0"/>
                <a:cs typeface="Arial Unicode MS" charset="0"/>
              </a:rPr>
              <a:t>Nutritional</a:t>
            </a:r>
            <a:r>
              <a:rPr lang="fi-FI" sz="1600" dirty="0">
                <a:solidFill>
                  <a:srgbClr val="000000"/>
                </a:solidFill>
                <a:latin typeface="Calibri" charset="0"/>
                <a:cs typeface="Arial Unicode MS" charset="0"/>
              </a:rPr>
              <a:t> </a:t>
            </a:r>
            <a:r>
              <a:rPr lang="fi-FI" sz="1600" dirty="0" err="1">
                <a:solidFill>
                  <a:srgbClr val="000000"/>
                </a:solidFill>
                <a:latin typeface="Calibri" charset="0"/>
                <a:cs typeface="Arial Unicode MS" charset="0"/>
              </a:rPr>
              <a:t>Assessment</a:t>
            </a:r>
            <a:r>
              <a:rPr lang="fi-FI" sz="1600" dirty="0">
                <a:solidFill>
                  <a:srgbClr val="000000"/>
                </a:solidFill>
                <a:latin typeface="Calibri" charset="0"/>
                <a:cs typeface="Arial Unicode MS" charset="0"/>
              </a:rPr>
              <a:t>): ravitsemustilan arvio. BMI ihanne vanhuksilla 23, mutta pienin kuolleisuus ja sairastavuus on jos BMI on 25-30 (lievä lihavuus). </a:t>
            </a:r>
            <a:r>
              <a:rPr lang="fi-FI" sz="1600" dirty="0" smtClean="0">
                <a:solidFill>
                  <a:srgbClr val="000000"/>
                </a:solidFill>
                <a:latin typeface="Calibri" charset="0"/>
                <a:cs typeface="Arial Unicode MS" charset="0"/>
              </a:rPr>
              <a:t>Arvioidaan lääkitys</a:t>
            </a:r>
            <a:r>
              <a:rPr lang="fi-FI" sz="1600" dirty="0">
                <a:solidFill>
                  <a:srgbClr val="000000"/>
                </a:solidFill>
                <a:latin typeface="Calibri" charset="0"/>
                <a:cs typeface="Arial Unicode MS" charset="0"/>
              </a:rPr>
              <a:t>, aterioiden lukumäärä, aterioiden koostumus, juomat, avun tarve ruokaillessa, olkavarren ja pohkeen </a:t>
            </a:r>
            <a:r>
              <a:rPr lang="fi-FI" sz="1600" dirty="0" smtClean="0">
                <a:solidFill>
                  <a:srgbClr val="000000"/>
                </a:solidFill>
                <a:latin typeface="Calibri" charset="0"/>
                <a:cs typeface="Arial Unicode MS" charset="0"/>
              </a:rPr>
              <a:t>ympärys</a:t>
            </a:r>
            <a:endParaRPr lang="fi-FI" sz="1600" dirty="0">
              <a:solidFill>
                <a:srgbClr val="000000"/>
              </a:solidFill>
              <a:latin typeface="Calibri" charset="0"/>
              <a:cs typeface="Arial Unicode MS" charset="0"/>
            </a:endParaRPr>
          </a:p>
          <a:p>
            <a:pPr marL="342900" indent="-341313"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i-FI" sz="1600" dirty="0">
                <a:solidFill>
                  <a:srgbClr val="000000"/>
                </a:solidFill>
                <a:latin typeface="Calibri" charset="0"/>
                <a:cs typeface="Arial Unicode MS" charset="0"/>
              </a:rPr>
              <a:t>Huono ravitsemustila liittyy: pitkään hoitoaikaan, toimintakyvyn häiriöihin, dementiaan, AVH, ummetukseen, nielemisvaikeuksiin. Entä asioimisen ja kodin ulkopuolella liikkumisen vaikeus? Heikot auttaja-verkostot? Yksinäisyys? Raha ei riitä ruokaan</a:t>
            </a:r>
            <a:r>
              <a:rPr lang="fi-FI" sz="1600" dirty="0" smtClean="0">
                <a:solidFill>
                  <a:srgbClr val="000000"/>
                </a:solidFill>
                <a:latin typeface="Calibri" charset="0"/>
                <a:cs typeface="Arial Unicode MS" charset="0"/>
              </a:rPr>
              <a:t>? Vanhuksen anoreksia? Nuorempi minäkuva, jolloin naisen tavoite on aina vain laihduttaa?</a:t>
            </a:r>
            <a:endParaRPr lang="fi-FI" sz="1600" dirty="0">
              <a:solidFill>
                <a:srgbClr val="000000"/>
              </a:solidFill>
              <a:latin typeface="Calibri" charset="0"/>
              <a:cs typeface="Arial Unicode MS" charset="0"/>
            </a:endParaRPr>
          </a:p>
          <a:p>
            <a:pPr marL="342900" indent="-341313"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i-FI" sz="1600" dirty="0">
                <a:solidFill>
                  <a:srgbClr val="000000"/>
                </a:solidFill>
                <a:latin typeface="Calibri" charset="0"/>
                <a:cs typeface="Arial Unicode MS" charset="0"/>
              </a:rPr>
              <a:t>On myös lihavia aliravittuja. Näitä ei </a:t>
            </a:r>
            <a:r>
              <a:rPr lang="fi-FI" sz="1600" dirty="0" smtClean="0">
                <a:solidFill>
                  <a:srgbClr val="000000"/>
                </a:solidFill>
                <a:latin typeface="Calibri" charset="0"/>
                <a:cs typeface="Arial Unicode MS" charset="0"/>
              </a:rPr>
              <a:t>tunnisteta</a:t>
            </a:r>
            <a:endParaRPr lang="fi-FI" sz="1600" dirty="0">
              <a:solidFill>
                <a:srgbClr val="000000"/>
              </a:solidFill>
              <a:latin typeface="Calibri" charset="0"/>
              <a:cs typeface="Arial Unicode MS" charset="0"/>
            </a:endParaRPr>
          </a:p>
          <a:p>
            <a:pPr marL="342900" indent="-341313"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i-FI" sz="1600" dirty="0">
                <a:solidFill>
                  <a:srgbClr val="000000"/>
                </a:solidFill>
                <a:latin typeface="Calibri" charset="0"/>
                <a:cs typeface="Arial Unicode MS" charset="0"/>
              </a:rPr>
              <a:t>Hoitajien koulutus </a:t>
            </a:r>
            <a:r>
              <a:rPr lang="fi-FI" sz="1600" dirty="0" smtClean="0">
                <a:solidFill>
                  <a:srgbClr val="000000"/>
                </a:solidFill>
                <a:latin typeface="Calibri" charset="0"/>
                <a:cs typeface="Arial Unicode MS" charset="0"/>
              </a:rPr>
              <a:t>–&gt; </a:t>
            </a:r>
            <a:r>
              <a:rPr lang="fi-FI" sz="1600" dirty="0">
                <a:solidFill>
                  <a:srgbClr val="000000"/>
                </a:solidFill>
                <a:latin typeface="Calibri" charset="0"/>
                <a:cs typeface="Arial Unicode MS" charset="0"/>
              </a:rPr>
              <a:t>1 v päästä ravitsemustila oli korjautunut normaaliksi 16%:lla</a:t>
            </a:r>
          </a:p>
          <a:p>
            <a:pPr marL="342900" indent="-341313"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i-FI" sz="1600" dirty="0">
                <a:solidFill>
                  <a:srgbClr val="000000"/>
                </a:solidFill>
                <a:latin typeface="Calibri" charset="0"/>
                <a:cs typeface="Arial Unicode MS" charset="0"/>
              </a:rPr>
              <a:t>Lisäravinteet auttaa, </a:t>
            </a:r>
            <a:r>
              <a:rPr lang="fi-FI" sz="1600" dirty="0" smtClean="0">
                <a:solidFill>
                  <a:srgbClr val="000000"/>
                </a:solidFill>
                <a:latin typeface="Calibri" charset="0"/>
                <a:cs typeface="Arial Unicode MS" charset="0"/>
              </a:rPr>
              <a:t>proteiinia tarvitaan (erityisesti </a:t>
            </a:r>
            <a:r>
              <a:rPr lang="fi-FI" sz="1600" dirty="0" err="1" smtClean="0">
                <a:solidFill>
                  <a:srgbClr val="000000"/>
                </a:solidFill>
                <a:latin typeface="Calibri" charset="0"/>
                <a:cs typeface="Arial Unicode MS" charset="0"/>
              </a:rPr>
              <a:t>lysiinipitoinen</a:t>
            </a:r>
            <a:r>
              <a:rPr lang="fi-FI" sz="1600" dirty="0" smtClean="0">
                <a:solidFill>
                  <a:srgbClr val="000000"/>
                </a:solidFill>
                <a:latin typeface="Calibri" charset="0"/>
                <a:cs typeface="Arial Unicode MS" charset="0"/>
              </a:rPr>
              <a:t> hera-maitovalmiste), energiatiheä </a:t>
            </a:r>
            <a:r>
              <a:rPr lang="fi-FI" sz="1600" dirty="0">
                <a:solidFill>
                  <a:srgbClr val="000000"/>
                </a:solidFill>
                <a:latin typeface="Calibri" charset="0"/>
                <a:cs typeface="Arial Unicode MS" charset="0"/>
              </a:rPr>
              <a:t>ruoka, yksilölliset toiveet, joustovara</a:t>
            </a:r>
          </a:p>
          <a:p>
            <a:pPr marL="342900" indent="-341313"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fi-FI" sz="1600" dirty="0">
              <a:solidFill>
                <a:srgbClr val="000000"/>
              </a:solidFill>
              <a:latin typeface="Calibri" charset="0"/>
              <a:cs typeface="Arial Unicode MS"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fi-FI" smtClean="0"/>
              <a:t>NÄÖN JA KUULON heikentyminen</a:t>
            </a:r>
          </a:p>
        </p:txBody>
      </p:sp>
      <p:sp>
        <p:nvSpPr>
          <p:cNvPr id="12291" name="Rectangle 3"/>
          <p:cNvSpPr>
            <a:spLocks noGrp="1" noChangeArrowheads="1"/>
          </p:cNvSpPr>
          <p:nvPr>
            <p:ph idx="1"/>
          </p:nvPr>
        </p:nvSpPr>
        <p:spPr/>
        <p:txBody>
          <a:bodyPr/>
          <a:lstStyle/>
          <a:p>
            <a:pPr eaLnBrk="1" hangingPunct="1">
              <a:lnSpc>
                <a:spcPct val="80000"/>
              </a:lnSpc>
            </a:pPr>
            <a:r>
              <a:rPr lang="fi-FI" sz="2800" dirty="0" smtClean="0"/>
              <a:t>Ikähuonokuuloisuus</a:t>
            </a:r>
          </a:p>
          <a:p>
            <a:pPr eaLnBrk="1" hangingPunct="1">
              <a:lnSpc>
                <a:spcPct val="80000"/>
              </a:lnSpc>
            </a:pPr>
            <a:r>
              <a:rPr lang="fi-FI" sz="2800" dirty="0" smtClean="0"/>
              <a:t>Kaihi, </a:t>
            </a:r>
            <a:r>
              <a:rPr lang="fi-FI" sz="2800" dirty="0" err="1" smtClean="0"/>
              <a:t>silmänpohjarappeuma</a:t>
            </a:r>
            <a:r>
              <a:rPr lang="fi-FI" sz="2800" dirty="0" smtClean="0"/>
              <a:t>, silmänpainetauti</a:t>
            </a:r>
          </a:p>
          <a:p>
            <a:pPr eaLnBrk="1" hangingPunct="1">
              <a:lnSpc>
                <a:spcPct val="80000"/>
              </a:lnSpc>
            </a:pPr>
            <a:r>
              <a:rPr lang="fi-FI" sz="2800" dirty="0" smtClean="0"/>
              <a:t>On tavallista, että esiintyy samalla henkilöllä</a:t>
            </a:r>
          </a:p>
          <a:p>
            <a:pPr eaLnBrk="1" hangingPunct="1">
              <a:lnSpc>
                <a:spcPct val="80000"/>
              </a:lnSpc>
            </a:pPr>
            <a:r>
              <a:rPr lang="fi-FI" sz="2800" dirty="0" smtClean="0"/>
              <a:t>Sopeutuu niin että ei itse huomaakaan. Täytyy aktiivisesti testata</a:t>
            </a:r>
          </a:p>
          <a:p>
            <a:pPr eaLnBrk="1" hangingPunct="1">
              <a:lnSpc>
                <a:spcPct val="80000"/>
              </a:lnSpc>
            </a:pPr>
            <a:r>
              <a:rPr lang="fi-FI" sz="2800" dirty="0" smtClean="0"/>
              <a:t>Eristää sosiaalisesti, altistaa harhaluuloisuusoireyhtymälle</a:t>
            </a:r>
          </a:p>
          <a:p>
            <a:pPr eaLnBrk="1" hangingPunct="1">
              <a:lnSpc>
                <a:spcPct val="80000"/>
              </a:lnSpc>
            </a:pPr>
            <a:r>
              <a:rPr lang="fi-FI" sz="2800" dirty="0" smtClean="0"/>
              <a:t>Vaikeuttaa omatoimista asioiden hoitoa</a:t>
            </a:r>
          </a:p>
          <a:p>
            <a:pPr eaLnBrk="1" hangingPunct="1">
              <a:lnSpc>
                <a:spcPct val="80000"/>
              </a:lnSpc>
            </a:pPr>
            <a:r>
              <a:rPr lang="fi-FI" sz="2800" dirty="0" smtClean="0"/>
              <a:t>Altistaa tasapainovaikeuksille kun ei saa tukea kuulosta ja näöstä</a:t>
            </a:r>
          </a:p>
          <a:p>
            <a:pPr eaLnBrk="1" hangingPunct="1">
              <a:lnSpc>
                <a:spcPct val="80000"/>
              </a:lnSpc>
            </a:pPr>
            <a:r>
              <a:rPr lang="fi-FI" sz="2800" dirty="0" smtClean="0"/>
              <a:t>Hoito: Apuvälineet, leikkaus, ympäristön muokkaus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fi-FI"/>
              <a:t>Masennus</a:t>
            </a:r>
          </a:p>
        </p:txBody>
      </p:sp>
      <p:sp>
        <p:nvSpPr>
          <p:cNvPr id="25603" name="Rectangle 3"/>
          <p:cNvSpPr>
            <a:spLocks noGrp="1" noChangeArrowheads="1"/>
          </p:cNvSpPr>
          <p:nvPr>
            <p:ph type="body" idx="1"/>
          </p:nvPr>
        </p:nvSpPr>
        <p:spPr>
          <a:xfrm>
            <a:off x="457200" y="1412776"/>
            <a:ext cx="8229600" cy="4713387"/>
          </a:xfrm>
        </p:spPr>
        <p:txBody>
          <a:bodyPr>
            <a:normAutofit lnSpcReduction="10000"/>
          </a:bodyPr>
          <a:lstStyle/>
          <a:p>
            <a:pPr>
              <a:lnSpc>
                <a:spcPct val="80000"/>
              </a:lnSpc>
            </a:pPr>
            <a:r>
              <a:rPr lang="fi-FI" sz="2000" dirty="0"/>
              <a:t>Hyvin yleinen, ei tunnisteta hyvin</a:t>
            </a:r>
          </a:p>
          <a:p>
            <a:pPr>
              <a:lnSpc>
                <a:spcPct val="80000"/>
              </a:lnSpc>
            </a:pPr>
            <a:r>
              <a:rPr lang="fi-FI" sz="2000" dirty="0"/>
              <a:t>Heikentää toimintakykyä ja elämänlaatua</a:t>
            </a:r>
          </a:p>
          <a:p>
            <a:pPr>
              <a:lnSpc>
                <a:spcPct val="80000"/>
              </a:lnSpc>
            </a:pPr>
            <a:r>
              <a:rPr lang="fi-FI" sz="2000" dirty="0" smtClean="0"/>
              <a:t>On altistavat </a:t>
            </a:r>
            <a:r>
              <a:rPr lang="fi-FI" sz="2000" dirty="0"/>
              <a:t>ja laukaisevat tekijät. Integroitu teoria depressioiden synnystä. Epäspesifisiä oirevasteita useille </a:t>
            </a:r>
            <a:r>
              <a:rPr lang="fi-FI" sz="2000" dirty="0" smtClean="0"/>
              <a:t>tekijöille (eli masennukseen liittyvät ruumiin oireet kuten epätyypillinen kipu, sydänoireilu lisääntyy, vatsakipuja jne. )</a:t>
            </a:r>
            <a:endParaRPr lang="fi-FI" sz="2000" dirty="0"/>
          </a:p>
          <a:p>
            <a:pPr>
              <a:lnSpc>
                <a:spcPct val="80000"/>
              </a:lnSpc>
            </a:pPr>
            <a:r>
              <a:rPr lang="fi-FI" sz="2000" dirty="0"/>
              <a:t>Masentunut mieliala, kiinnostuksen ja tarmon puute. </a:t>
            </a:r>
            <a:r>
              <a:rPr lang="fi-FI" sz="2000" dirty="0" smtClean="0"/>
              <a:t>Syyllisyyden ja arvottomuuden tunne. Lisäksi </a:t>
            </a:r>
            <a:r>
              <a:rPr lang="fi-FI" sz="2000" dirty="0"/>
              <a:t>fyysisiä ja kognitiivisia oireita. </a:t>
            </a:r>
            <a:endParaRPr lang="fi-FI" sz="2000" dirty="0" smtClean="0"/>
          </a:p>
          <a:p>
            <a:pPr>
              <a:lnSpc>
                <a:spcPct val="80000"/>
              </a:lnSpc>
            </a:pPr>
            <a:r>
              <a:rPr lang="fi-FI" sz="2000" dirty="0" smtClean="0"/>
              <a:t>Liittyy ahdistuneisuus, ärtyneisyys, paniikki, liika touhuaminen, vihaisuus</a:t>
            </a:r>
            <a:endParaRPr lang="fi-FI" sz="2000" dirty="0"/>
          </a:p>
          <a:p>
            <a:pPr>
              <a:lnSpc>
                <a:spcPct val="80000"/>
              </a:lnSpc>
            </a:pPr>
            <a:r>
              <a:rPr lang="fi-FI" sz="2000" dirty="0"/>
              <a:t>Kognitiivisia oireita: keskittymiskyvyn puute, päätöksenteon vaikeus</a:t>
            </a:r>
          </a:p>
          <a:p>
            <a:pPr>
              <a:lnSpc>
                <a:spcPct val="80000"/>
              </a:lnSpc>
            </a:pPr>
            <a:r>
              <a:rPr lang="fi-FI" sz="2000" dirty="0"/>
              <a:t>Iäkkäillä </a:t>
            </a:r>
            <a:r>
              <a:rPr lang="fi-FI" sz="2000" dirty="0" smtClean="0"/>
              <a:t>masennukseen voi </a:t>
            </a:r>
            <a:r>
              <a:rPr lang="fi-FI" sz="2000" dirty="0"/>
              <a:t>liittyä laaja-alainen kognition heikkeneminen (muistihäiriöitä, oppimisvaikeuksia, keskittymiskyvyn vaikeuksia)</a:t>
            </a:r>
          </a:p>
          <a:p>
            <a:pPr>
              <a:lnSpc>
                <a:spcPct val="80000"/>
              </a:lnSpc>
            </a:pPr>
            <a:r>
              <a:rPr lang="fi-FI" sz="2000" dirty="0"/>
              <a:t>Muistihäiriöisellä voi olla samanaikainen masennus, varsinkin dementian lievässä ja alkavassa vaiheessa</a:t>
            </a:r>
          </a:p>
          <a:p>
            <a:pPr>
              <a:lnSpc>
                <a:spcPct val="80000"/>
              </a:lnSpc>
            </a:pPr>
            <a:r>
              <a:rPr lang="fi-FI" sz="2000" dirty="0"/>
              <a:t>Hoitamaton masennus voi aiheuttaa </a:t>
            </a:r>
            <a:r>
              <a:rPr lang="fi-FI" sz="2000" dirty="0" smtClean="0"/>
              <a:t>dementiaa </a:t>
            </a:r>
            <a:r>
              <a:rPr lang="fi-FI" sz="1400" dirty="0" smtClean="0"/>
              <a:t>(Kivelä </a:t>
            </a:r>
            <a:r>
              <a:rPr lang="fi-FI" sz="1400" dirty="0"/>
              <a:t>ja Räihä. Kirjassa Muistihäiriöt ja dementia)</a:t>
            </a:r>
          </a:p>
          <a:p>
            <a:pPr>
              <a:lnSpc>
                <a:spcPct val="80000"/>
              </a:lnSpc>
            </a:pPr>
            <a:endParaRPr lang="fi-FI" sz="2000" dirty="0" smtClean="0"/>
          </a:p>
          <a:p>
            <a:pPr>
              <a:lnSpc>
                <a:spcPct val="80000"/>
              </a:lnSpc>
            </a:pPr>
            <a:r>
              <a:rPr lang="fi-FI" sz="2000" dirty="0" smtClean="0"/>
              <a:t>Alkoholi on Suomen yleisin masennuslääke</a:t>
            </a:r>
            <a:endParaRPr lang="fi-FI" sz="2000" dirty="0"/>
          </a:p>
          <a:p>
            <a:pPr>
              <a:lnSpc>
                <a:spcPct val="80000"/>
              </a:lnSpc>
            </a:pPr>
            <a:endParaRPr lang="fi-FI" sz="2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fi-FI" dirty="0"/>
              <a:t>Masennuksen hoito</a:t>
            </a:r>
          </a:p>
        </p:txBody>
      </p:sp>
      <p:sp>
        <p:nvSpPr>
          <p:cNvPr id="33795" name="Rectangle 3"/>
          <p:cNvSpPr>
            <a:spLocks noGrp="1" noChangeArrowheads="1"/>
          </p:cNvSpPr>
          <p:nvPr>
            <p:ph type="body" idx="1"/>
          </p:nvPr>
        </p:nvSpPr>
        <p:spPr/>
        <p:txBody>
          <a:bodyPr>
            <a:normAutofit lnSpcReduction="10000"/>
          </a:bodyPr>
          <a:lstStyle/>
          <a:p>
            <a:pPr>
              <a:lnSpc>
                <a:spcPct val="90000"/>
              </a:lnSpc>
            </a:pPr>
            <a:r>
              <a:rPr lang="fi-FI" sz="2400" dirty="0" err="1"/>
              <a:t>Supportiivinen</a:t>
            </a:r>
            <a:r>
              <a:rPr lang="fi-FI" sz="2400" dirty="0"/>
              <a:t> psykoterapia (keskeistä on hyvä jatkuva hoitosuhde). Tärkeää itsetunnon ylläpito, suru ja toivottomuus sallitaan mutta rohkaistaan ja luodaan toivoa. Elämän tarkoituksen löytäminen tavoite. Muistelu, menneen elämän jäsentely. Perheenjäsenten tuki. </a:t>
            </a:r>
            <a:endParaRPr lang="fi-FI" sz="2400" dirty="0" smtClean="0"/>
          </a:p>
          <a:p>
            <a:pPr>
              <a:lnSpc>
                <a:spcPct val="90000"/>
              </a:lnSpc>
            </a:pPr>
            <a:r>
              <a:rPr lang="fi-FI" sz="2400" dirty="0" smtClean="0"/>
              <a:t>Hyvä seura ja ihmissuhteita</a:t>
            </a:r>
          </a:p>
          <a:p>
            <a:pPr>
              <a:lnSpc>
                <a:spcPct val="90000"/>
              </a:lnSpc>
            </a:pPr>
            <a:r>
              <a:rPr lang="fi-FI" sz="2400" dirty="0" smtClean="0"/>
              <a:t>Liikunta</a:t>
            </a:r>
          </a:p>
          <a:p>
            <a:pPr>
              <a:lnSpc>
                <a:spcPct val="90000"/>
              </a:lnSpc>
            </a:pPr>
            <a:r>
              <a:rPr lang="fi-FI" sz="2400" dirty="0" smtClean="0"/>
              <a:t>Riittävä monipuolinen ruoka</a:t>
            </a:r>
            <a:endParaRPr lang="fi-FI" sz="2400" dirty="0"/>
          </a:p>
          <a:p>
            <a:pPr>
              <a:lnSpc>
                <a:spcPct val="90000"/>
              </a:lnSpc>
            </a:pPr>
            <a:r>
              <a:rPr lang="fi-FI" sz="2400" dirty="0" smtClean="0"/>
              <a:t>Lääkehoito</a:t>
            </a:r>
            <a:r>
              <a:rPr lang="fi-FI" sz="2400" dirty="0"/>
              <a:t>: a)unen laatua parantava illalla otettava lääke</a:t>
            </a:r>
          </a:p>
          <a:p>
            <a:pPr>
              <a:lnSpc>
                <a:spcPct val="90000"/>
              </a:lnSpc>
            </a:pPr>
            <a:r>
              <a:rPr lang="fi-FI" sz="2400" dirty="0"/>
              <a:t>b) aktivoiva antidepressiivinen SSRI, </a:t>
            </a:r>
            <a:r>
              <a:rPr lang="fi-FI" sz="2400" dirty="0" err="1"/>
              <a:t>tratsodoni</a:t>
            </a:r>
            <a:r>
              <a:rPr lang="fi-FI" sz="2400" dirty="0"/>
              <a:t>, </a:t>
            </a:r>
            <a:r>
              <a:rPr lang="fi-FI" sz="2400" dirty="0" err="1"/>
              <a:t>mianseriini</a:t>
            </a:r>
            <a:endParaRPr lang="fi-FI" sz="2400" dirty="0"/>
          </a:p>
          <a:p>
            <a:pPr>
              <a:lnSpc>
                <a:spcPct val="90000"/>
              </a:lnSpc>
            </a:pPr>
            <a:r>
              <a:rPr lang="fi-FI" sz="2400" dirty="0"/>
              <a:t>Kirkasvalohoito</a:t>
            </a:r>
          </a:p>
          <a:p>
            <a:pPr>
              <a:lnSpc>
                <a:spcPct val="90000"/>
              </a:lnSpc>
            </a:pPr>
            <a:r>
              <a:rPr lang="fi-FI" sz="2400" dirty="0"/>
              <a:t>Sähköshokkihoito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ln/>
        </p:spPr>
        <p:txBody>
          <a:bodyPr lIns="90000" tIns="4500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fi-FI"/>
              <a:t>Elämänlaatu</a:t>
            </a:r>
          </a:p>
        </p:txBody>
      </p:sp>
      <p:sp>
        <p:nvSpPr>
          <p:cNvPr id="19458" name="Text Box 2"/>
          <p:cNvSpPr txBox="1">
            <a:spLocks noChangeArrowheads="1"/>
          </p:cNvSpPr>
          <p:nvPr/>
        </p:nvSpPr>
        <p:spPr bwMode="auto">
          <a:xfrm>
            <a:off x="457200" y="1285860"/>
            <a:ext cx="8229600" cy="5357850"/>
          </a:xfrm>
          <a:prstGeom prst="rect">
            <a:avLst/>
          </a:prstGeom>
          <a:noFill/>
          <a:ln w="9525">
            <a:noFill/>
            <a:round/>
            <a:headEnd/>
            <a:tailEnd/>
          </a:ln>
          <a:effectLst/>
        </p:spPr>
        <p:txBody>
          <a:bodyPr lIns="90000" tIns="45000" rIns="90000" bIns="45000"/>
          <a:lstStyle/>
          <a:p>
            <a:pPr marL="342900" indent="-341313" hangingPunct="1">
              <a:lnSpc>
                <a:spcPct val="102000"/>
              </a:lnSpc>
              <a:spcBef>
                <a:spcPts val="638"/>
              </a:spcBef>
              <a:spcAft>
                <a:spcPts val="1425"/>
              </a:spcAft>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fi-FI" sz="2200" b="1" dirty="0" smtClean="0">
                <a:solidFill>
                  <a:srgbClr val="000000"/>
                </a:solidFill>
                <a:latin typeface="Calibri" charset="0"/>
                <a:cs typeface="Arial Unicode MS" charset="0"/>
              </a:rPr>
              <a:t>	Objektiiviset</a:t>
            </a:r>
            <a:r>
              <a:rPr lang="fi-FI" sz="2200" dirty="0" smtClean="0">
                <a:solidFill>
                  <a:srgbClr val="000000"/>
                </a:solidFill>
                <a:latin typeface="Calibri" charset="0"/>
                <a:cs typeface="Arial Unicode MS" charset="0"/>
              </a:rPr>
              <a:t> </a:t>
            </a:r>
            <a:r>
              <a:rPr lang="fi-FI" sz="2200" dirty="0">
                <a:solidFill>
                  <a:srgbClr val="000000"/>
                </a:solidFill>
                <a:latin typeface="Calibri" charset="0"/>
                <a:cs typeface="Arial Unicode MS" charset="0"/>
              </a:rPr>
              <a:t>mittarit: </a:t>
            </a:r>
            <a:r>
              <a:rPr lang="fi-FI" sz="2200" dirty="0" smtClean="0">
                <a:solidFill>
                  <a:srgbClr val="000000"/>
                </a:solidFill>
                <a:latin typeface="Calibri" charset="0"/>
                <a:cs typeface="Arial Unicode MS" charset="0"/>
              </a:rPr>
              <a:t>RAND, 15D</a:t>
            </a:r>
            <a:r>
              <a:rPr lang="fi-FI" sz="2200" dirty="0">
                <a:solidFill>
                  <a:srgbClr val="000000"/>
                </a:solidFill>
                <a:latin typeface="Calibri" charset="0"/>
                <a:cs typeface="Arial Unicode MS" charset="0"/>
              </a:rPr>
              <a:t>, </a:t>
            </a:r>
            <a:r>
              <a:rPr lang="fi-FI" sz="2200" dirty="0" smtClean="0">
                <a:solidFill>
                  <a:srgbClr val="000000"/>
                </a:solidFill>
                <a:latin typeface="Calibri" charset="0"/>
                <a:cs typeface="Arial Unicode MS" charset="0"/>
              </a:rPr>
              <a:t>SF-36,  WHOQOL (WHO </a:t>
            </a:r>
            <a:r>
              <a:rPr lang="fi-FI" sz="2200" dirty="0" err="1" smtClean="0">
                <a:solidFill>
                  <a:srgbClr val="000000"/>
                </a:solidFill>
                <a:latin typeface="Calibri" charset="0"/>
                <a:cs typeface="Arial Unicode MS" charset="0"/>
              </a:rPr>
              <a:t>quality</a:t>
            </a:r>
            <a:r>
              <a:rPr lang="fi-FI" sz="2200" dirty="0" smtClean="0">
                <a:solidFill>
                  <a:srgbClr val="000000"/>
                </a:solidFill>
                <a:latin typeface="Calibri" charset="0"/>
                <a:cs typeface="Arial Unicode MS" charset="0"/>
              </a:rPr>
              <a:t> of life), Dementia </a:t>
            </a:r>
            <a:r>
              <a:rPr lang="fi-FI" sz="2200" dirty="0" err="1" smtClean="0">
                <a:solidFill>
                  <a:srgbClr val="000000"/>
                </a:solidFill>
                <a:latin typeface="Calibri" charset="0"/>
                <a:cs typeface="Arial Unicode MS" charset="0"/>
              </a:rPr>
              <a:t>care</a:t>
            </a:r>
            <a:r>
              <a:rPr lang="fi-FI" sz="2200" dirty="0" smtClean="0">
                <a:solidFill>
                  <a:srgbClr val="000000"/>
                </a:solidFill>
                <a:latin typeface="Calibri" charset="0"/>
                <a:cs typeface="Arial Unicode MS" charset="0"/>
              </a:rPr>
              <a:t> </a:t>
            </a:r>
            <a:r>
              <a:rPr lang="fi-FI" sz="2200" dirty="0" err="1" smtClean="0">
                <a:solidFill>
                  <a:srgbClr val="000000"/>
                </a:solidFill>
                <a:latin typeface="Calibri" charset="0"/>
                <a:cs typeface="Arial Unicode MS" charset="0"/>
              </a:rPr>
              <a:t>mapping</a:t>
            </a:r>
            <a:endParaRPr lang="fi-FI" sz="2200" dirty="0">
              <a:solidFill>
                <a:srgbClr val="000000"/>
              </a:solidFill>
              <a:latin typeface="Calibri" charset="0"/>
              <a:cs typeface="Arial Unicode MS" charset="0"/>
            </a:endParaRPr>
          </a:p>
          <a:p>
            <a:pPr marL="342900" indent="-341313" hangingPunct="1">
              <a:lnSpc>
                <a:spcPct val="102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i-FI" sz="2200" b="1" dirty="0" smtClean="0">
                <a:solidFill>
                  <a:srgbClr val="000000"/>
                </a:solidFill>
                <a:latin typeface="Calibri" charset="0"/>
                <a:cs typeface="Arial Unicode MS" charset="0"/>
              </a:rPr>
              <a:t>Subjektiivinen</a:t>
            </a:r>
            <a:r>
              <a:rPr lang="fi-FI" sz="2200" dirty="0" smtClean="0">
                <a:solidFill>
                  <a:srgbClr val="000000"/>
                </a:solidFill>
                <a:latin typeface="Calibri" charset="0"/>
                <a:cs typeface="Arial Unicode MS" charset="0"/>
              </a:rPr>
              <a:t> näkemys – kysytään ”miten sinä koet tämän?”</a:t>
            </a:r>
            <a:endParaRPr lang="fi-FI" sz="2200" dirty="0">
              <a:solidFill>
                <a:srgbClr val="000000"/>
              </a:solidFill>
              <a:latin typeface="Calibri" charset="0"/>
              <a:cs typeface="Arial Unicode MS" charset="0"/>
            </a:endParaRPr>
          </a:p>
          <a:p>
            <a:pPr marL="342900" indent="-341313" hangingPunct="1">
              <a:lnSpc>
                <a:spcPct val="102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i-FI" sz="2200" dirty="0">
                <a:solidFill>
                  <a:srgbClr val="000000"/>
                </a:solidFill>
                <a:latin typeface="Calibri" charset="0"/>
                <a:cs typeface="Arial Unicode MS" charset="0"/>
              </a:rPr>
              <a:t>Fyysinen, sosiaalinen ja psyykkinen hyvinvointi. Lukutaito, ansiotaso, yksilönvapaus, ympäristön saastuneisuus, onnellisuus, terveydentila jne.</a:t>
            </a:r>
          </a:p>
          <a:p>
            <a:pPr marL="342900" indent="-341313" hangingPunct="1">
              <a:lnSpc>
                <a:spcPct val="102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i-FI" sz="2200" dirty="0">
                <a:solidFill>
                  <a:srgbClr val="000000"/>
                </a:solidFill>
                <a:latin typeface="Calibri" charset="0"/>
                <a:cs typeface="Arial Unicode MS" charset="0"/>
              </a:rPr>
              <a:t>Vaikeastikin liikuntarajoitteinen voi sopeutua tilaansa ja olla tyytyväinen elämäänsä</a:t>
            </a:r>
          </a:p>
          <a:p>
            <a:pPr marL="342900" indent="-341313" hangingPunct="1">
              <a:lnSpc>
                <a:spcPct val="102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i-FI" sz="2200" dirty="0">
                <a:solidFill>
                  <a:srgbClr val="000000"/>
                </a:solidFill>
                <a:latin typeface="Calibri" charset="0"/>
                <a:cs typeface="Arial Unicode MS" charset="0"/>
              </a:rPr>
              <a:t>Viimeiset elinvuodet: kuinka tärkeää on elämän laatu? </a:t>
            </a:r>
            <a:r>
              <a:rPr lang="fi-FI" sz="2200" dirty="0" err="1" smtClean="0">
                <a:solidFill>
                  <a:srgbClr val="000000"/>
                </a:solidFill>
                <a:latin typeface="Calibri" charset="0"/>
                <a:cs typeface="Arial Unicode MS" charset="0"/>
              </a:rPr>
              <a:t>Quality</a:t>
            </a:r>
            <a:r>
              <a:rPr lang="fi-FI" sz="2200" dirty="0" smtClean="0">
                <a:solidFill>
                  <a:srgbClr val="000000"/>
                </a:solidFill>
                <a:latin typeface="Calibri" charset="0"/>
                <a:cs typeface="Arial Unicode MS" charset="0"/>
              </a:rPr>
              <a:t> </a:t>
            </a:r>
            <a:r>
              <a:rPr lang="fi-FI" sz="2200" dirty="0" err="1" smtClean="0">
                <a:solidFill>
                  <a:srgbClr val="000000"/>
                </a:solidFill>
                <a:latin typeface="Calibri" charset="0"/>
                <a:cs typeface="Arial Unicode MS" charset="0"/>
              </a:rPr>
              <a:t>adjusted</a:t>
            </a:r>
            <a:r>
              <a:rPr lang="fi-FI" sz="2200" dirty="0" smtClean="0">
                <a:solidFill>
                  <a:srgbClr val="000000"/>
                </a:solidFill>
                <a:latin typeface="Calibri" charset="0"/>
                <a:cs typeface="Arial Unicode MS" charset="0"/>
              </a:rPr>
              <a:t> life </a:t>
            </a:r>
            <a:r>
              <a:rPr lang="fi-FI" sz="2200" dirty="0" err="1" smtClean="0">
                <a:solidFill>
                  <a:srgbClr val="000000"/>
                </a:solidFill>
                <a:latin typeface="Calibri" charset="0"/>
                <a:cs typeface="Arial Unicode MS" charset="0"/>
              </a:rPr>
              <a:t>years</a:t>
            </a:r>
            <a:r>
              <a:rPr lang="fi-FI" sz="2200" dirty="0" smtClean="0">
                <a:solidFill>
                  <a:srgbClr val="000000"/>
                </a:solidFill>
                <a:latin typeface="Calibri" charset="0"/>
                <a:cs typeface="Arial Unicode MS" charset="0"/>
              </a:rPr>
              <a:t> QALY. Onko </a:t>
            </a:r>
            <a:r>
              <a:rPr lang="fi-FI" sz="2200" dirty="0">
                <a:solidFill>
                  <a:srgbClr val="000000"/>
                </a:solidFill>
                <a:latin typeface="Calibri" charset="0"/>
                <a:cs typeface="Arial Unicode MS" charset="0"/>
              </a:rPr>
              <a:t>tavoite olla terve, tarmokas ja vailla </a:t>
            </a:r>
            <a:r>
              <a:rPr lang="fi-FI" sz="2200" dirty="0" smtClean="0">
                <a:solidFill>
                  <a:srgbClr val="000000"/>
                </a:solidFill>
                <a:latin typeface="Calibri" charset="0"/>
                <a:cs typeface="Arial Unicode MS" charset="0"/>
              </a:rPr>
              <a:t>rajoitteita?</a:t>
            </a:r>
            <a:endParaRPr lang="fi-FI" sz="2200" dirty="0">
              <a:solidFill>
                <a:srgbClr val="000000"/>
              </a:solidFill>
              <a:latin typeface="Calibri" charset="0"/>
              <a:cs typeface="Arial Unicode MS" charset="0"/>
            </a:endParaRPr>
          </a:p>
          <a:p>
            <a:pPr marL="342900" indent="-341313" hangingPunct="1">
              <a:lnSpc>
                <a:spcPct val="102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i-FI" sz="2200" dirty="0">
                <a:solidFill>
                  <a:srgbClr val="000000"/>
                </a:solidFill>
                <a:latin typeface="Calibri" charset="0"/>
                <a:cs typeface="Arial Unicode MS" charset="0"/>
              </a:rPr>
              <a:t>Terveysperusteinen </a:t>
            </a:r>
            <a:r>
              <a:rPr lang="fi-FI" sz="2200" dirty="0" smtClean="0">
                <a:solidFill>
                  <a:srgbClr val="000000"/>
                </a:solidFill>
                <a:latin typeface="Calibri" charset="0"/>
                <a:cs typeface="Arial Unicode MS" charset="0"/>
              </a:rPr>
              <a:t>elämänlaatu: </a:t>
            </a:r>
            <a:r>
              <a:rPr lang="fi-FI" sz="2200" dirty="0" err="1" smtClean="0">
                <a:solidFill>
                  <a:srgbClr val="000000"/>
                </a:solidFill>
                <a:latin typeface="Calibri" charset="0"/>
                <a:cs typeface="Arial Unicode MS" charset="0"/>
              </a:rPr>
              <a:t>health</a:t>
            </a:r>
            <a:r>
              <a:rPr lang="fi-FI" sz="2200" dirty="0" smtClean="0">
                <a:solidFill>
                  <a:srgbClr val="000000"/>
                </a:solidFill>
                <a:latin typeface="Calibri" charset="0"/>
                <a:cs typeface="Arial Unicode MS" charset="0"/>
              </a:rPr>
              <a:t> </a:t>
            </a:r>
            <a:r>
              <a:rPr lang="fi-FI" sz="2200" dirty="0" err="1" smtClean="0">
                <a:solidFill>
                  <a:srgbClr val="000000"/>
                </a:solidFill>
                <a:latin typeface="Calibri" charset="0"/>
                <a:cs typeface="Arial Unicode MS" charset="0"/>
              </a:rPr>
              <a:t>related</a:t>
            </a:r>
            <a:r>
              <a:rPr lang="fi-FI" sz="2200" dirty="0" smtClean="0">
                <a:solidFill>
                  <a:srgbClr val="000000"/>
                </a:solidFill>
                <a:latin typeface="Calibri" charset="0"/>
                <a:cs typeface="Arial Unicode MS" charset="0"/>
              </a:rPr>
              <a:t> </a:t>
            </a:r>
            <a:r>
              <a:rPr lang="fi-FI" sz="2200" dirty="0" err="1" smtClean="0">
                <a:solidFill>
                  <a:srgbClr val="000000"/>
                </a:solidFill>
                <a:latin typeface="Calibri" charset="0"/>
                <a:cs typeface="Arial Unicode MS" charset="0"/>
              </a:rPr>
              <a:t>quality</a:t>
            </a:r>
            <a:r>
              <a:rPr lang="fi-FI" sz="2200" dirty="0" smtClean="0">
                <a:solidFill>
                  <a:srgbClr val="000000"/>
                </a:solidFill>
                <a:latin typeface="Calibri" charset="0"/>
                <a:cs typeface="Arial Unicode MS" charset="0"/>
              </a:rPr>
              <a:t> of life HRQL</a:t>
            </a:r>
            <a:endParaRPr lang="fi-FI" sz="2200" dirty="0">
              <a:solidFill>
                <a:srgbClr val="000000"/>
              </a:solidFill>
              <a:latin typeface="Calibri" charset="0"/>
              <a:cs typeface="Arial Unicode MS" charset="0"/>
            </a:endParaRPr>
          </a:p>
          <a:p>
            <a:pPr marL="342900" indent="-341313" hangingPunct="1">
              <a:lnSpc>
                <a:spcPct val="102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fi-FI" sz="2200" dirty="0">
              <a:solidFill>
                <a:srgbClr val="000000"/>
              </a:solidFill>
              <a:latin typeface="Calibri" charset="0"/>
              <a:cs typeface="Arial Unicode MS"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sz="3200" dirty="0" smtClean="0"/>
              <a:t>Ristolta löytyi vasemman lonkan pitkälle edennyt nivelrikko, kipeä oikea nivelrikkopolvi sekä vasempaan polveen tehty leikkaus</a:t>
            </a:r>
            <a:endParaRPr lang="fi-FI" sz="3200" dirty="0"/>
          </a:p>
        </p:txBody>
      </p:sp>
      <p:sp>
        <p:nvSpPr>
          <p:cNvPr id="3" name="Sisällön paikkamerkki 2"/>
          <p:cNvSpPr>
            <a:spLocks noGrp="1"/>
          </p:cNvSpPr>
          <p:nvPr>
            <p:ph idx="1"/>
          </p:nvPr>
        </p:nvSpPr>
        <p:spPr/>
        <p:txBody>
          <a:bodyPr>
            <a:normAutofit fontScale="92500" lnSpcReduction="10000"/>
          </a:bodyPr>
          <a:lstStyle/>
          <a:p>
            <a:r>
              <a:rPr lang="fi-FI" dirty="0" smtClean="0"/>
              <a:t>Nivelrikkoa on lähes kaikilla yli 65 v:lla, vaivoja on noin puolella jossain vaiheessa</a:t>
            </a:r>
          </a:p>
          <a:p>
            <a:r>
              <a:rPr lang="fi-FI" dirty="0" smtClean="0"/>
              <a:t>Yleisimmin: Polvet, lonkat, isovarpaan tyvi, kyynärpäät, olkalisäke-solisluunivel, olkanivelet, sormien pikkunivelet</a:t>
            </a:r>
          </a:p>
          <a:p>
            <a:r>
              <a:rPr lang="fi-FI" dirty="0" smtClean="0"/>
              <a:t>Altistavat tekijät: geenit, tapaturma, nivelen kuormitus, lihavuus</a:t>
            </a:r>
          </a:p>
          <a:p>
            <a:r>
              <a:rPr lang="fi-FI" dirty="0" smtClean="0"/>
              <a:t>Oire: kipu, starttivaikeus, rasituskivut, paksuneminen, liikerajoitus, jäykkyys. Risto kävelee ontuen ja tukee vahvasti </a:t>
            </a:r>
            <a:r>
              <a:rPr lang="fi-FI" dirty="0" err="1" smtClean="0"/>
              <a:t>rollaattoriin</a:t>
            </a:r>
            <a:endParaRPr lang="fi-FI" dirty="0" smtClean="0"/>
          </a:p>
          <a:p>
            <a:endParaRPr lang="fi-FI"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1.gstatic.com/images?q=tbn:ANd9GcThdKRyEVBRGWLhiSPRiaxmSqzrSWC_ug05CJd2GsIiNWyx99to"/>
          <p:cNvPicPr>
            <a:picLocks noChangeAspect="1" noChangeArrowheads="1"/>
          </p:cNvPicPr>
          <p:nvPr/>
        </p:nvPicPr>
        <p:blipFill>
          <a:blip r:embed="rId2" cstate="print"/>
          <a:srcRect/>
          <a:stretch>
            <a:fillRect/>
          </a:stretch>
        </p:blipFill>
        <p:spPr bwMode="auto">
          <a:xfrm>
            <a:off x="3419872" y="1340768"/>
            <a:ext cx="3448232" cy="4809378"/>
          </a:xfrm>
          <a:prstGeom prst="rect">
            <a:avLst/>
          </a:prstGeom>
          <a:noFill/>
        </p:spPr>
      </p:pic>
      <p:sp>
        <p:nvSpPr>
          <p:cNvPr id="6" name="Tekstikehys 5"/>
          <p:cNvSpPr txBox="1"/>
          <p:nvPr/>
        </p:nvSpPr>
        <p:spPr>
          <a:xfrm>
            <a:off x="467544" y="404664"/>
            <a:ext cx="2808312" cy="707886"/>
          </a:xfrm>
          <a:prstGeom prst="rect">
            <a:avLst/>
          </a:prstGeom>
          <a:noFill/>
        </p:spPr>
        <p:txBody>
          <a:bodyPr wrap="square" rtlCol="0">
            <a:spAutoFit/>
          </a:bodyPr>
          <a:lstStyle/>
          <a:p>
            <a:r>
              <a:rPr lang="fi-FI" sz="2000" b="1" dirty="0" smtClean="0"/>
              <a:t>Rusto ja sen alainen luu vaurioituu</a:t>
            </a:r>
            <a:endParaRPr lang="fi-FI" sz="2000" b="1" dirty="0"/>
          </a:p>
        </p:txBody>
      </p:sp>
      <p:sp>
        <p:nvSpPr>
          <p:cNvPr id="7" name="Tekstikehys 6"/>
          <p:cNvSpPr txBox="1"/>
          <p:nvPr/>
        </p:nvSpPr>
        <p:spPr>
          <a:xfrm>
            <a:off x="539552" y="1556792"/>
            <a:ext cx="2664296" cy="923330"/>
          </a:xfrm>
          <a:prstGeom prst="rect">
            <a:avLst/>
          </a:prstGeom>
          <a:noFill/>
        </p:spPr>
        <p:txBody>
          <a:bodyPr wrap="square" rtlCol="0">
            <a:spAutoFit/>
          </a:bodyPr>
          <a:lstStyle/>
          <a:p>
            <a:r>
              <a:rPr lang="fi-FI" dirty="0" smtClean="0"/>
              <a:t>Rusto vaurioituu, pehmenee ja sen pintaan tulee halkeamia</a:t>
            </a:r>
            <a:endParaRPr lang="fi-FI" dirty="0"/>
          </a:p>
        </p:txBody>
      </p:sp>
      <p:sp>
        <p:nvSpPr>
          <p:cNvPr id="8" name="Tekstikehys 7"/>
          <p:cNvSpPr txBox="1"/>
          <p:nvPr/>
        </p:nvSpPr>
        <p:spPr>
          <a:xfrm>
            <a:off x="467544" y="2852936"/>
            <a:ext cx="2592288" cy="1754326"/>
          </a:xfrm>
          <a:prstGeom prst="rect">
            <a:avLst/>
          </a:prstGeom>
          <a:noFill/>
        </p:spPr>
        <p:txBody>
          <a:bodyPr wrap="square" rtlCol="0">
            <a:spAutoFit/>
          </a:bodyPr>
          <a:lstStyle/>
          <a:p>
            <a:r>
              <a:rPr lang="fi-FI" dirty="0" smtClean="0"/>
              <a:t>Ruston vesipitoisuus lisääntyy, sidekudossäikeet hajoavat ja </a:t>
            </a:r>
            <a:r>
              <a:rPr lang="fi-FI" dirty="0" err="1" smtClean="0"/>
              <a:t>proteoglykaanipitoisuus</a:t>
            </a:r>
            <a:r>
              <a:rPr lang="fi-FI" dirty="0" smtClean="0"/>
              <a:t> vähenee</a:t>
            </a:r>
            <a:endParaRPr lang="fi-FI" dirty="0"/>
          </a:p>
        </p:txBody>
      </p:sp>
      <p:sp>
        <p:nvSpPr>
          <p:cNvPr id="9" name="Tekstikehys 8"/>
          <p:cNvSpPr txBox="1"/>
          <p:nvPr/>
        </p:nvSpPr>
        <p:spPr>
          <a:xfrm>
            <a:off x="467544" y="4941168"/>
            <a:ext cx="2736304" cy="1200329"/>
          </a:xfrm>
          <a:prstGeom prst="rect">
            <a:avLst/>
          </a:prstGeom>
          <a:noFill/>
        </p:spPr>
        <p:txBody>
          <a:bodyPr wrap="square" rtlCol="0">
            <a:spAutoFit/>
          </a:bodyPr>
          <a:lstStyle/>
          <a:p>
            <a:r>
              <a:rPr lang="fi-FI" dirty="0" smtClean="0"/>
              <a:t>Rustovauriota lisää valkosoluista vapautuvat </a:t>
            </a:r>
            <a:r>
              <a:rPr lang="fi-FI" dirty="0" err="1" smtClean="0"/>
              <a:t>proteaasit</a:t>
            </a:r>
            <a:r>
              <a:rPr lang="fi-FI" dirty="0" smtClean="0"/>
              <a:t> ja </a:t>
            </a:r>
            <a:r>
              <a:rPr lang="fi-FI" dirty="0" err="1" smtClean="0"/>
              <a:t>kollagenaasit</a:t>
            </a:r>
            <a:r>
              <a:rPr lang="fi-FI" dirty="0" smtClean="0"/>
              <a:t> = tulehdusmuutosta</a:t>
            </a:r>
            <a:endParaRPr lang="fi-FI" dirty="0"/>
          </a:p>
        </p:txBody>
      </p:sp>
      <p:sp>
        <p:nvSpPr>
          <p:cNvPr id="10" name="Tekstikehys 9"/>
          <p:cNvSpPr txBox="1"/>
          <p:nvPr/>
        </p:nvSpPr>
        <p:spPr>
          <a:xfrm>
            <a:off x="3491880" y="332656"/>
            <a:ext cx="3528392" cy="646331"/>
          </a:xfrm>
          <a:prstGeom prst="rect">
            <a:avLst/>
          </a:prstGeom>
          <a:noFill/>
        </p:spPr>
        <p:txBody>
          <a:bodyPr wrap="square" rtlCol="0">
            <a:spAutoFit/>
          </a:bodyPr>
          <a:lstStyle/>
          <a:p>
            <a:r>
              <a:rPr lang="fi-FI" dirty="0" smtClean="0"/>
              <a:t>Ruston kimmoisuus vähenee, mikä lisää luuhun kohdistuvaa rasitusta</a:t>
            </a:r>
            <a:endParaRPr lang="fi-FI" dirty="0"/>
          </a:p>
        </p:txBody>
      </p:sp>
      <p:sp>
        <p:nvSpPr>
          <p:cNvPr id="11" name="Tekstikehys 10"/>
          <p:cNvSpPr txBox="1"/>
          <p:nvPr/>
        </p:nvSpPr>
        <p:spPr>
          <a:xfrm>
            <a:off x="7092280" y="1268760"/>
            <a:ext cx="1872208" cy="1754326"/>
          </a:xfrm>
          <a:prstGeom prst="rect">
            <a:avLst/>
          </a:prstGeom>
          <a:noFill/>
        </p:spPr>
        <p:txBody>
          <a:bodyPr wrap="square" rtlCol="0">
            <a:spAutoFit/>
          </a:bodyPr>
          <a:lstStyle/>
          <a:p>
            <a:r>
              <a:rPr lang="fi-FI" dirty="0" smtClean="0"/>
              <a:t>Luun verenkierto muuttuu, tulee laskimoturvotusta, luu reagoi muodostamalla uutta luuta</a:t>
            </a:r>
            <a:endParaRPr lang="fi-FI" dirty="0"/>
          </a:p>
        </p:txBody>
      </p:sp>
      <p:sp>
        <p:nvSpPr>
          <p:cNvPr id="12" name="Tekstikehys 11"/>
          <p:cNvSpPr txBox="1"/>
          <p:nvPr/>
        </p:nvSpPr>
        <p:spPr>
          <a:xfrm>
            <a:off x="7164288" y="3429000"/>
            <a:ext cx="1728192" cy="646331"/>
          </a:xfrm>
          <a:prstGeom prst="rect">
            <a:avLst/>
          </a:prstGeom>
          <a:noFill/>
        </p:spPr>
        <p:txBody>
          <a:bodyPr wrap="square" rtlCol="0">
            <a:spAutoFit/>
          </a:bodyPr>
          <a:lstStyle/>
          <a:p>
            <a:r>
              <a:rPr lang="fi-FI" dirty="0" smtClean="0"/>
              <a:t>Muutokset nivelkapselissa</a:t>
            </a:r>
            <a:endParaRPr lang="fi-FI" dirty="0"/>
          </a:p>
        </p:txBody>
      </p:sp>
      <p:sp>
        <p:nvSpPr>
          <p:cNvPr id="13" name="Tekstikehys 12"/>
          <p:cNvSpPr txBox="1"/>
          <p:nvPr/>
        </p:nvSpPr>
        <p:spPr>
          <a:xfrm>
            <a:off x="7092280" y="4581128"/>
            <a:ext cx="1440160" cy="646331"/>
          </a:xfrm>
          <a:prstGeom prst="rect">
            <a:avLst/>
          </a:prstGeom>
          <a:noFill/>
        </p:spPr>
        <p:txBody>
          <a:bodyPr wrap="square" rtlCol="0">
            <a:spAutoFit/>
          </a:bodyPr>
          <a:lstStyle/>
          <a:p>
            <a:r>
              <a:rPr lang="fi-FI" dirty="0" smtClean="0"/>
              <a:t>Muutokset lihaksissa</a:t>
            </a:r>
            <a:endParaRPr lang="fi-FI"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922114"/>
          </a:xfrm>
        </p:spPr>
        <p:txBody>
          <a:bodyPr>
            <a:normAutofit fontScale="90000"/>
          </a:bodyPr>
          <a:lstStyle/>
          <a:p>
            <a:r>
              <a:rPr lang="fi-FI" sz="3200" b="1" dirty="0" smtClean="0"/>
              <a:t>Nivelrikon hoito</a:t>
            </a:r>
            <a:r>
              <a:rPr lang="fi-FI" sz="3200" dirty="0" smtClean="0"/>
              <a:t/>
            </a:r>
            <a:br>
              <a:rPr lang="fi-FI" sz="3200" dirty="0" smtClean="0"/>
            </a:br>
            <a:r>
              <a:rPr lang="fi-FI" sz="3200" dirty="0" smtClean="0"/>
              <a:t>Käypä hoito-suositus 2012</a:t>
            </a:r>
            <a:endParaRPr lang="fi-FI" sz="3200" dirty="0"/>
          </a:p>
        </p:txBody>
      </p:sp>
      <p:sp>
        <p:nvSpPr>
          <p:cNvPr id="3" name="Sisällön paikkamerkki 2"/>
          <p:cNvSpPr>
            <a:spLocks noGrp="1"/>
          </p:cNvSpPr>
          <p:nvPr>
            <p:ph idx="1"/>
          </p:nvPr>
        </p:nvSpPr>
        <p:spPr>
          <a:xfrm>
            <a:off x="457200" y="1196752"/>
            <a:ext cx="8229600" cy="4929411"/>
          </a:xfrm>
        </p:spPr>
        <p:txBody>
          <a:bodyPr>
            <a:normAutofit fontScale="70000" lnSpcReduction="20000"/>
          </a:bodyPr>
          <a:lstStyle/>
          <a:p>
            <a:r>
              <a:rPr lang="fi-FI" dirty="0" smtClean="0"/>
              <a:t>Nivelrikon hoidon tavoitteena ovat kivun hallinta ja lieventäminen sekä toimintakyvyn ylläpito ja parantaminen.</a:t>
            </a:r>
          </a:p>
          <a:p>
            <a:r>
              <a:rPr lang="fi-FI" dirty="0" smtClean="0"/>
              <a:t>Tekonivelleikkaus tehdään, jos nivelrikkokipu ei ole muutoin hallittavissa tai potilaalla on olennaisesti toimintakykyyn vaikuttava liikevajaus tai virheasento.</a:t>
            </a:r>
          </a:p>
          <a:p>
            <a:r>
              <a:rPr lang="fi-FI" dirty="0" smtClean="0"/>
              <a:t>Kipu lievittyy levossa. Mutta: liikkumattomuus pahentaa kipua -&gt; ympäröivien lihasten voima ja liikkeeseen liittyvä verenkierron lisääntyminen lievittää kipua = liikunta on hyvin tärkeä hoito</a:t>
            </a:r>
          </a:p>
          <a:p>
            <a:r>
              <a:rPr lang="fi-FI" dirty="0" smtClean="0"/>
              <a:t>Apuvälineet: keppi terveellä puolella, </a:t>
            </a:r>
            <a:r>
              <a:rPr lang="fi-FI" dirty="0" err="1" smtClean="0"/>
              <a:t>rollaattori</a:t>
            </a:r>
            <a:r>
              <a:rPr lang="fi-FI" dirty="0" smtClean="0"/>
              <a:t>, sopivan korkuiset huonekalut, korotustyynyt, sukanvetolaite, polvituki, sopivat kengät</a:t>
            </a:r>
          </a:p>
          <a:p>
            <a:r>
              <a:rPr lang="fi-FI" dirty="0" smtClean="0"/>
              <a:t>Laihdutus </a:t>
            </a:r>
          </a:p>
          <a:p>
            <a:r>
              <a:rPr lang="fi-FI" dirty="0" smtClean="0"/>
              <a:t>Fysioterapia: kylmäpussi useita kertoja päivässä, TENS, akupunktio, interferenssi, ultraääni. Ohjaus sopivaan liikuntaan</a:t>
            </a:r>
          </a:p>
          <a:p>
            <a:r>
              <a:rPr lang="fi-FI" dirty="0" smtClean="0"/>
              <a:t>Lääkitys: ensisijainen </a:t>
            </a:r>
            <a:r>
              <a:rPr lang="fi-FI" dirty="0" err="1" smtClean="0"/>
              <a:t>parasetamoli</a:t>
            </a:r>
            <a:r>
              <a:rPr lang="fi-FI" dirty="0" smtClean="0"/>
              <a:t>. Tulehduskipulääke lyhyen aikaa. Iholle siveltävä tulehduslääkegeeli, nivelen sisään </a:t>
            </a:r>
            <a:r>
              <a:rPr lang="fi-FI" dirty="0" err="1" smtClean="0"/>
              <a:t>hyalunoraattiruiske</a:t>
            </a:r>
            <a:endParaRPr lang="fi-FI" dirty="0" smtClean="0"/>
          </a:p>
          <a:p>
            <a:pPr>
              <a:buNone/>
            </a:pPr>
            <a:endParaRPr lang="fi-FI" dirty="0" smtClean="0"/>
          </a:p>
          <a:p>
            <a:endParaRPr lang="fi-FI"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t1.gstatic.com/images?q=tbn:ANd9GcQYEF-hjbancjhvbqM-v0xpZtFLejC2fUMwn5h3K3RbqAK-pMSr"/>
          <p:cNvPicPr>
            <a:picLocks noChangeAspect="1" noChangeArrowheads="1"/>
          </p:cNvPicPr>
          <p:nvPr/>
        </p:nvPicPr>
        <p:blipFill>
          <a:blip r:embed="rId2" cstate="print"/>
          <a:srcRect/>
          <a:stretch>
            <a:fillRect/>
          </a:stretch>
        </p:blipFill>
        <p:spPr bwMode="auto">
          <a:xfrm>
            <a:off x="230775" y="1196752"/>
            <a:ext cx="3559809" cy="4752528"/>
          </a:xfrm>
          <a:prstGeom prst="rect">
            <a:avLst/>
          </a:prstGeom>
          <a:noFill/>
        </p:spPr>
      </p:pic>
      <p:sp>
        <p:nvSpPr>
          <p:cNvPr id="5" name="Tekstikehys 4"/>
          <p:cNvSpPr txBox="1"/>
          <p:nvPr/>
        </p:nvSpPr>
        <p:spPr>
          <a:xfrm>
            <a:off x="611560" y="332656"/>
            <a:ext cx="5760640" cy="461665"/>
          </a:xfrm>
          <a:prstGeom prst="rect">
            <a:avLst/>
          </a:prstGeom>
          <a:noFill/>
        </p:spPr>
        <p:txBody>
          <a:bodyPr wrap="square" rtlCol="0">
            <a:spAutoFit/>
          </a:bodyPr>
          <a:lstStyle/>
          <a:p>
            <a:r>
              <a:rPr lang="fi-FI" sz="2400" b="1" dirty="0" smtClean="0"/>
              <a:t>Mitä tehdään Riston lonkan nivelrikolle?</a:t>
            </a:r>
            <a:endParaRPr lang="fi-FI" sz="2400" b="1" dirty="0"/>
          </a:p>
        </p:txBody>
      </p:sp>
      <p:sp>
        <p:nvSpPr>
          <p:cNvPr id="6" name="Tekstikehys 5"/>
          <p:cNvSpPr txBox="1"/>
          <p:nvPr/>
        </p:nvSpPr>
        <p:spPr>
          <a:xfrm>
            <a:off x="4211960" y="1196752"/>
            <a:ext cx="3456384" cy="3970318"/>
          </a:xfrm>
          <a:prstGeom prst="rect">
            <a:avLst/>
          </a:prstGeom>
          <a:noFill/>
        </p:spPr>
        <p:txBody>
          <a:bodyPr wrap="square" rtlCol="0">
            <a:spAutoFit/>
          </a:bodyPr>
          <a:lstStyle/>
          <a:p>
            <a:r>
              <a:rPr lang="fi-FI" dirty="0" smtClean="0"/>
              <a:t>Mitä Risto itse haluaa?</a:t>
            </a:r>
          </a:p>
          <a:p>
            <a:r>
              <a:rPr lang="fi-FI" dirty="0" err="1" smtClean="0"/>
              <a:t>-pitää</a:t>
            </a:r>
            <a:r>
              <a:rPr lang="fi-FI" dirty="0" smtClean="0"/>
              <a:t> odottaa henkistä toipumista niin että kuullaan hänen oma mielipiteensä – jos sitä saadaan</a:t>
            </a:r>
          </a:p>
          <a:p>
            <a:r>
              <a:rPr lang="fi-FI" dirty="0" err="1" smtClean="0"/>
              <a:t>-Katsotaan</a:t>
            </a:r>
            <a:r>
              <a:rPr lang="fi-FI" dirty="0" smtClean="0"/>
              <a:t> miten toipuu lantionmurtumasta</a:t>
            </a:r>
          </a:p>
          <a:p>
            <a:r>
              <a:rPr lang="fi-FI" dirty="0" err="1" smtClean="0"/>
              <a:t>-Mietitään</a:t>
            </a:r>
            <a:r>
              <a:rPr lang="fi-FI" dirty="0" smtClean="0"/>
              <a:t> mikä on toiminnallinen tavoite</a:t>
            </a:r>
          </a:p>
          <a:p>
            <a:r>
              <a:rPr lang="fi-FI" dirty="0" err="1" smtClean="0"/>
              <a:t>-Onko</a:t>
            </a:r>
            <a:r>
              <a:rPr lang="fi-FI" dirty="0" smtClean="0"/>
              <a:t> isossa lonkkaleikkauksessa mitään järkeä?</a:t>
            </a:r>
          </a:p>
          <a:p>
            <a:r>
              <a:rPr lang="fi-FI" dirty="0" err="1" smtClean="0"/>
              <a:t>-On</a:t>
            </a:r>
            <a:r>
              <a:rPr lang="fi-FI" dirty="0" smtClean="0"/>
              <a:t> tärkeä miettiä elämänlaatukysymyksiä</a:t>
            </a:r>
          </a:p>
          <a:p>
            <a:r>
              <a:rPr lang="fi-FI" dirty="0" err="1" smtClean="0"/>
              <a:t>-Omaisten</a:t>
            </a:r>
            <a:r>
              <a:rPr lang="fi-FI" dirty="0" smtClean="0"/>
              <a:t> kanssa on myös pohdittava suunnitelmia</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i 1"/>
          <p:cNvSpPr/>
          <p:nvPr/>
        </p:nvSpPr>
        <p:spPr>
          <a:xfrm>
            <a:off x="5508104" y="908720"/>
            <a:ext cx="3312368" cy="1368152"/>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smtClean="0">
                <a:solidFill>
                  <a:schemeClr val="bg2">
                    <a:lumMod val="25000"/>
                  </a:schemeClr>
                </a:solidFill>
              </a:rPr>
              <a:t>Fyysinen ympäristö</a:t>
            </a:r>
          </a:p>
          <a:p>
            <a:pPr algn="ctr"/>
            <a:r>
              <a:rPr lang="fi-FI" b="1" dirty="0" smtClean="0">
                <a:solidFill>
                  <a:schemeClr val="bg2">
                    <a:lumMod val="25000"/>
                  </a:schemeClr>
                </a:solidFill>
              </a:rPr>
              <a:t>Asuu talossa, jossa on paljon portaita</a:t>
            </a:r>
            <a:endParaRPr lang="fi-FI" b="1" dirty="0">
              <a:solidFill>
                <a:schemeClr val="bg2">
                  <a:lumMod val="25000"/>
                </a:schemeClr>
              </a:solidFill>
            </a:endParaRPr>
          </a:p>
        </p:txBody>
      </p:sp>
      <p:sp>
        <p:nvSpPr>
          <p:cNvPr id="3" name="Ellipsi 2"/>
          <p:cNvSpPr/>
          <p:nvPr/>
        </p:nvSpPr>
        <p:spPr>
          <a:xfrm>
            <a:off x="5508104" y="4005064"/>
            <a:ext cx="3240360" cy="165618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i-FI" b="1" dirty="0" smtClean="0">
                <a:solidFill>
                  <a:schemeClr val="bg2">
                    <a:lumMod val="25000"/>
                  </a:schemeClr>
                </a:solidFill>
              </a:rPr>
              <a:t>Sosiaalinen ympäristö</a:t>
            </a:r>
          </a:p>
          <a:p>
            <a:pPr algn="ctr"/>
            <a:r>
              <a:rPr lang="fi-FI" b="1" dirty="0" smtClean="0">
                <a:solidFill>
                  <a:schemeClr val="bg2">
                    <a:lumMod val="25000"/>
                  </a:schemeClr>
                </a:solidFill>
              </a:rPr>
              <a:t>Elämäntyyli (yksinäisyys, korostaa pärjäämistään)</a:t>
            </a:r>
            <a:endParaRPr lang="fi-FI" b="1" dirty="0">
              <a:solidFill>
                <a:schemeClr val="bg2">
                  <a:lumMod val="25000"/>
                </a:schemeClr>
              </a:solidFill>
            </a:endParaRPr>
          </a:p>
        </p:txBody>
      </p:sp>
      <p:sp>
        <p:nvSpPr>
          <p:cNvPr id="4" name="Tekstikehys 3"/>
          <p:cNvSpPr txBox="1"/>
          <p:nvPr/>
        </p:nvSpPr>
        <p:spPr>
          <a:xfrm>
            <a:off x="539552" y="1052736"/>
            <a:ext cx="1477969" cy="369332"/>
          </a:xfrm>
          <a:prstGeom prst="rect">
            <a:avLst/>
          </a:prstGeom>
          <a:noFill/>
        </p:spPr>
        <p:txBody>
          <a:bodyPr wrap="none" rtlCol="0">
            <a:spAutoFit/>
          </a:bodyPr>
          <a:lstStyle/>
          <a:p>
            <a:r>
              <a:rPr lang="fi-FI" b="1" dirty="0" smtClean="0"/>
              <a:t>Aliravitsemus</a:t>
            </a:r>
            <a:endParaRPr lang="fi-FI" b="1" dirty="0"/>
          </a:p>
        </p:txBody>
      </p:sp>
      <p:sp>
        <p:nvSpPr>
          <p:cNvPr id="7" name="Suorakulmio 6"/>
          <p:cNvSpPr/>
          <p:nvPr/>
        </p:nvSpPr>
        <p:spPr>
          <a:xfrm>
            <a:off x="3131840" y="908720"/>
            <a:ext cx="1944216" cy="10801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i-FI" dirty="0" smtClean="0">
                <a:solidFill>
                  <a:schemeClr val="bg2">
                    <a:lumMod val="10000"/>
                  </a:schemeClr>
                </a:solidFill>
              </a:rPr>
              <a:t>Kaupassakäynnin vaikeutuminen</a:t>
            </a:r>
            <a:endParaRPr lang="fi-FI" dirty="0">
              <a:solidFill>
                <a:schemeClr val="bg2">
                  <a:lumMod val="10000"/>
                </a:schemeClr>
              </a:solidFill>
            </a:endParaRPr>
          </a:p>
        </p:txBody>
      </p:sp>
      <p:sp>
        <p:nvSpPr>
          <p:cNvPr id="8" name="Vuokaavio: Prosessi 7"/>
          <p:cNvSpPr/>
          <p:nvPr/>
        </p:nvSpPr>
        <p:spPr>
          <a:xfrm>
            <a:off x="3131840" y="2636912"/>
            <a:ext cx="1944216" cy="1224136"/>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i-FI" dirty="0" smtClean="0">
                <a:solidFill>
                  <a:schemeClr val="bg2">
                    <a:lumMod val="10000"/>
                  </a:schemeClr>
                </a:solidFill>
              </a:rPr>
              <a:t>Kävelyn vaikeutuminen</a:t>
            </a:r>
            <a:endParaRPr lang="fi-FI" dirty="0">
              <a:solidFill>
                <a:schemeClr val="bg2">
                  <a:lumMod val="10000"/>
                </a:schemeClr>
              </a:solidFill>
            </a:endParaRPr>
          </a:p>
        </p:txBody>
      </p:sp>
      <p:sp>
        <p:nvSpPr>
          <p:cNvPr id="9" name="Vuokaavio: Prosessi 8"/>
          <p:cNvSpPr/>
          <p:nvPr/>
        </p:nvSpPr>
        <p:spPr>
          <a:xfrm>
            <a:off x="3131840" y="4437112"/>
            <a:ext cx="1944216" cy="1296144"/>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i-FI" dirty="0" smtClean="0">
                <a:solidFill>
                  <a:schemeClr val="bg2">
                    <a:lumMod val="10000"/>
                  </a:schemeClr>
                </a:solidFill>
              </a:rPr>
              <a:t>Sosiaalinen eristäytyminen</a:t>
            </a:r>
            <a:endParaRPr lang="fi-FI" dirty="0">
              <a:solidFill>
                <a:schemeClr val="bg2">
                  <a:lumMod val="10000"/>
                </a:schemeClr>
              </a:solidFill>
            </a:endParaRPr>
          </a:p>
        </p:txBody>
      </p:sp>
      <p:sp>
        <p:nvSpPr>
          <p:cNvPr id="10" name="Vuokaavio: Prosessi 9"/>
          <p:cNvSpPr/>
          <p:nvPr/>
        </p:nvSpPr>
        <p:spPr>
          <a:xfrm>
            <a:off x="5724128" y="2420888"/>
            <a:ext cx="2736304" cy="1368152"/>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i-FI" dirty="0" smtClean="0">
                <a:solidFill>
                  <a:schemeClr val="bg2">
                    <a:lumMod val="10000"/>
                  </a:schemeClr>
                </a:solidFill>
              </a:rPr>
              <a:t>Kyvyttömyys asua yksin kotona</a:t>
            </a:r>
            <a:endParaRPr lang="fi-FI" dirty="0">
              <a:solidFill>
                <a:schemeClr val="bg2">
                  <a:lumMod val="10000"/>
                </a:schemeClr>
              </a:solidFill>
            </a:endParaRPr>
          </a:p>
        </p:txBody>
      </p:sp>
      <p:sp>
        <p:nvSpPr>
          <p:cNvPr id="11" name="Tekstikehys 10"/>
          <p:cNvSpPr txBox="1"/>
          <p:nvPr/>
        </p:nvSpPr>
        <p:spPr>
          <a:xfrm>
            <a:off x="1619672" y="2060848"/>
            <a:ext cx="1584176" cy="369332"/>
          </a:xfrm>
          <a:prstGeom prst="rect">
            <a:avLst/>
          </a:prstGeom>
          <a:noFill/>
        </p:spPr>
        <p:txBody>
          <a:bodyPr wrap="square" rtlCol="0">
            <a:spAutoFit/>
          </a:bodyPr>
          <a:lstStyle/>
          <a:p>
            <a:r>
              <a:rPr lang="fi-FI" dirty="0" smtClean="0"/>
              <a:t>Heikkous</a:t>
            </a:r>
            <a:endParaRPr lang="fi-FI" dirty="0"/>
          </a:p>
        </p:txBody>
      </p:sp>
      <p:sp>
        <p:nvSpPr>
          <p:cNvPr id="12" name="Tekstikehys 11"/>
          <p:cNvSpPr txBox="1"/>
          <p:nvPr/>
        </p:nvSpPr>
        <p:spPr>
          <a:xfrm>
            <a:off x="1259632" y="2564904"/>
            <a:ext cx="1872208" cy="369332"/>
          </a:xfrm>
          <a:prstGeom prst="rect">
            <a:avLst/>
          </a:prstGeom>
          <a:noFill/>
        </p:spPr>
        <p:txBody>
          <a:bodyPr wrap="square" rtlCol="0">
            <a:spAutoFit/>
          </a:bodyPr>
          <a:lstStyle/>
          <a:p>
            <a:r>
              <a:rPr lang="fi-FI" dirty="0" smtClean="0"/>
              <a:t>liikkumattomuus</a:t>
            </a:r>
            <a:endParaRPr lang="fi-FI" dirty="0"/>
          </a:p>
        </p:txBody>
      </p:sp>
      <p:sp>
        <p:nvSpPr>
          <p:cNvPr id="13" name="Tekstikehys 12"/>
          <p:cNvSpPr txBox="1"/>
          <p:nvPr/>
        </p:nvSpPr>
        <p:spPr>
          <a:xfrm rot="10800000" flipV="1">
            <a:off x="1547664" y="3798332"/>
            <a:ext cx="1368152" cy="369332"/>
          </a:xfrm>
          <a:prstGeom prst="rect">
            <a:avLst/>
          </a:prstGeom>
          <a:noFill/>
        </p:spPr>
        <p:txBody>
          <a:bodyPr wrap="square" rtlCol="0">
            <a:spAutoFit/>
          </a:bodyPr>
          <a:lstStyle/>
          <a:p>
            <a:r>
              <a:rPr lang="fi-FI" dirty="0" smtClean="0"/>
              <a:t>kipu</a:t>
            </a:r>
            <a:endParaRPr lang="fi-FI" dirty="0"/>
          </a:p>
        </p:txBody>
      </p:sp>
      <p:sp>
        <p:nvSpPr>
          <p:cNvPr id="14" name="Tekstikehys 13"/>
          <p:cNvSpPr txBox="1"/>
          <p:nvPr/>
        </p:nvSpPr>
        <p:spPr>
          <a:xfrm>
            <a:off x="1547664" y="4509120"/>
            <a:ext cx="1224136" cy="369332"/>
          </a:xfrm>
          <a:prstGeom prst="rect">
            <a:avLst/>
          </a:prstGeom>
          <a:noFill/>
        </p:spPr>
        <p:txBody>
          <a:bodyPr wrap="square" rtlCol="0">
            <a:spAutoFit/>
          </a:bodyPr>
          <a:lstStyle/>
          <a:p>
            <a:r>
              <a:rPr lang="fi-FI" dirty="0" smtClean="0"/>
              <a:t>apatia</a:t>
            </a:r>
            <a:endParaRPr lang="fi-FI" dirty="0"/>
          </a:p>
        </p:txBody>
      </p:sp>
      <p:sp>
        <p:nvSpPr>
          <p:cNvPr id="15" name="Tekstikehys 14"/>
          <p:cNvSpPr txBox="1"/>
          <p:nvPr/>
        </p:nvSpPr>
        <p:spPr>
          <a:xfrm>
            <a:off x="251520" y="3140968"/>
            <a:ext cx="1944216" cy="369332"/>
          </a:xfrm>
          <a:prstGeom prst="rect">
            <a:avLst/>
          </a:prstGeom>
          <a:noFill/>
        </p:spPr>
        <p:txBody>
          <a:bodyPr wrap="square" rtlCol="0">
            <a:spAutoFit/>
          </a:bodyPr>
          <a:lstStyle/>
          <a:p>
            <a:r>
              <a:rPr lang="fi-FI" b="1" dirty="0" smtClean="0"/>
              <a:t>Polven nivelrikko</a:t>
            </a:r>
            <a:endParaRPr lang="fi-FI" b="1" dirty="0"/>
          </a:p>
        </p:txBody>
      </p:sp>
      <p:sp>
        <p:nvSpPr>
          <p:cNvPr id="16" name="Tekstikehys 15"/>
          <p:cNvSpPr txBox="1"/>
          <p:nvPr/>
        </p:nvSpPr>
        <p:spPr>
          <a:xfrm>
            <a:off x="395536" y="5301208"/>
            <a:ext cx="1800200" cy="369332"/>
          </a:xfrm>
          <a:prstGeom prst="rect">
            <a:avLst/>
          </a:prstGeom>
          <a:noFill/>
        </p:spPr>
        <p:txBody>
          <a:bodyPr wrap="square" rtlCol="0">
            <a:spAutoFit/>
          </a:bodyPr>
          <a:lstStyle/>
          <a:p>
            <a:r>
              <a:rPr lang="fi-FI" b="1" dirty="0" smtClean="0"/>
              <a:t>Masennus</a:t>
            </a:r>
            <a:endParaRPr lang="fi-FI" b="1" dirty="0"/>
          </a:p>
        </p:txBody>
      </p:sp>
      <p:sp>
        <p:nvSpPr>
          <p:cNvPr id="17" name="Tekstikehys 16"/>
          <p:cNvSpPr txBox="1"/>
          <p:nvPr/>
        </p:nvSpPr>
        <p:spPr>
          <a:xfrm>
            <a:off x="539552" y="260648"/>
            <a:ext cx="8208912" cy="461665"/>
          </a:xfrm>
          <a:prstGeom prst="rect">
            <a:avLst/>
          </a:prstGeom>
          <a:noFill/>
        </p:spPr>
        <p:txBody>
          <a:bodyPr wrap="square" rtlCol="0">
            <a:spAutoFit/>
          </a:bodyPr>
          <a:lstStyle/>
          <a:p>
            <a:r>
              <a:rPr lang="fi-FI" sz="2400" b="1" dirty="0" smtClean="0">
                <a:solidFill>
                  <a:schemeClr val="accent6">
                    <a:lumMod val="75000"/>
                  </a:schemeClr>
                </a:solidFill>
              </a:rPr>
              <a:t>Sairaus      Vaurio     Toiminnanvajavuus       Haitta </a:t>
            </a:r>
            <a:endParaRPr lang="fi-FI" sz="2400" b="1" dirty="0">
              <a:solidFill>
                <a:schemeClr val="accent6">
                  <a:lumMod val="75000"/>
                </a:schemeClr>
              </a:solidFill>
            </a:endParaRPr>
          </a:p>
        </p:txBody>
      </p:sp>
      <p:sp>
        <p:nvSpPr>
          <p:cNvPr id="19" name="Tekstikehys 18"/>
          <p:cNvSpPr txBox="1"/>
          <p:nvPr/>
        </p:nvSpPr>
        <p:spPr>
          <a:xfrm>
            <a:off x="4716016" y="6237312"/>
            <a:ext cx="4176464" cy="369332"/>
          </a:xfrm>
          <a:prstGeom prst="rect">
            <a:avLst/>
          </a:prstGeom>
          <a:noFill/>
        </p:spPr>
        <p:txBody>
          <a:bodyPr wrap="square" rtlCol="0">
            <a:spAutoFit/>
          </a:bodyPr>
          <a:lstStyle/>
          <a:p>
            <a:r>
              <a:rPr lang="fi-FI" dirty="0" smtClean="0"/>
              <a:t>Kirjasta: Geriatria. Toim. </a:t>
            </a:r>
            <a:r>
              <a:rPr lang="fi-FI" dirty="0" err="1" smtClean="0"/>
              <a:t>Tilvis</a:t>
            </a:r>
            <a:r>
              <a:rPr lang="fi-FI" dirty="0" smtClean="0"/>
              <a:t> ym.</a:t>
            </a:r>
            <a:endParaRPr lang="fi-FI"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221088"/>
            <a:ext cx="5486400" cy="1440160"/>
          </a:xfrm>
        </p:spPr>
        <p:txBody>
          <a:bodyPr>
            <a:normAutofit fontScale="90000"/>
          </a:bodyPr>
          <a:lstStyle/>
          <a:p>
            <a:r>
              <a:rPr lang="fi-FI" sz="2800" b="0" dirty="0" smtClean="0"/>
              <a:t>Osteoporoosi, luun haurastuminen</a:t>
            </a:r>
            <a:br>
              <a:rPr lang="fi-FI" sz="2800" b="0" dirty="0" smtClean="0"/>
            </a:br>
            <a:r>
              <a:rPr lang="fi-FI" sz="1800" b="0" dirty="0" smtClean="0"/>
              <a:t>Nykyinen elinikämme on luustoa ajatellen liian pitkä.</a:t>
            </a:r>
            <a:br>
              <a:rPr lang="fi-FI" sz="1800" b="0" dirty="0" smtClean="0"/>
            </a:br>
            <a:r>
              <a:rPr lang="fi-FI" sz="1800" b="0" dirty="0" smtClean="0"/>
              <a:t>Luun tehtävät: antaa keholle muodon ja tukirakenteet, mahdollistaa liikkumisen, antaa keskeisen suojan monille elimille. Pitkien luiden ydinosassa muodostuu verisolut. Luusto on  kalsiumin ja fosfaatin varasto. Riittävä kalsiumpitoisuus veressä ja kudoksissa mahdollistaa solujen elämän perustoiminnot. Aineiden kuljetus soluun ja sieltä pois tapahtuu kalsiumpumpun avulla. Kalsium takaa veren hyytymisen ja lihasten ja hermosolujen normaalin toiminnan.</a:t>
            </a:r>
            <a:endParaRPr lang="fi-FI" sz="2800" b="0" dirty="0"/>
          </a:p>
        </p:txBody>
      </p:sp>
      <p:sp>
        <p:nvSpPr>
          <p:cNvPr id="4" name="Tekstin paikkamerkki 3"/>
          <p:cNvSpPr>
            <a:spLocks noGrp="1"/>
          </p:cNvSpPr>
          <p:nvPr>
            <p:ph type="body" sz="half" idx="2"/>
          </p:nvPr>
        </p:nvSpPr>
        <p:spPr>
          <a:xfrm>
            <a:off x="1792288" y="5733256"/>
            <a:ext cx="5486400" cy="438944"/>
          </a:xfrm>
        </p:spPr>
        <p:txBody>
          <a:bodyPr>
            <a:normAutofit fontScale="92500" lnSpcReduction="20000"/>
          </a:bodyPr>
          <a:lstStyle/>
          <a:p>
            <a:r>
              <a:rPr lang="fi-FI" dirty="0" smtClean="0"/>
              <a:t>Nykyisillä lääkehoidoilla voidaan ehkäistä noin puolet murtumista. Luuliikuntaa on lajit, joissa luusto altistuu tärähtelyille, rasitukselle, iskuille ja väännöille</a:t>
            </a:r>
          </a:p>
          <a:p>
            <a:endParaRPr lang="fi-FI" dirty="0"/>
          </a:p>
        </p:txBody>
      </p:sp>
      <p:pic>
        <p:nvPicPr>
          <p:cNvPr id="8" name="Kuvan paikkamerkki 7" descr="images.coronaria.fi.gif"/>
          <p:cNvPicPr>
            <a:picLocks noGrp="1" noChangeAspect="1"/>
          </p:cNvPicPr>
          <p:nvPr>
            <p:ph type="pic" idx="1"/>
          </p:nvPr>
        </p:nvPicPr>
        <p:blipFill>
          <a:blip r:embed="rId2" cstate="print"/>
          <a:srcRect t="7519" b="7519"/>
          <a:stretch>
            <a:fillRect/>
          </a:stretch>
        </p:blipFill>
        <p:spPr bwMode="auto">
          <a:xfrm>
            <a:off x="899593" y="476673"/>
            <a:ext cx="3744415" cy="2574286"/>
          </a:xfrm>
          <a:prstGeom prst="rect">
            <a:avLst/>
          </a:prstGeom>
          <a:noFill/>
        </p:spPr>
      </p:pic>
      <p:sp>
        <p:nvSpPr>
          <p:cNvPr id="9" name="Tekstikehys 8"/>
          <p:cNvSpPr txBox="1"/>
          <p:nvPr/>
        </p:nvSpPr>
        <p:spPr>
          <a:xfrm>
            <a:off x="5004048" y="548680"/>
            <a:ext cx="3168352" cy="923330"/>
          </a:xfrm>
          <a:prstGeom prst="rect">
            <a:avLst/>
          </a:prstGeom>
          <a:noFill/>
        </p:spPr>
        <p:txBody>
          <a:bodyPr wrap="square" rtlCol="0">
            <a:spAutoFit/>
          </a:bodyPr>
          <a:lstStyle/>
          <a:p>
            <a:r>
              <a:rPr lang="fi-FI" dirty="0" smtClean="0"/>
              <a:t>Kaikki luut voivat haurastua: nikamat, putkiluut, lonkat, lantio, kylkiluut</a:t>
            </a:r>
            <a:endParaRPr lang="fi-FI"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Onko Ristolla Alzheimerin tauti?</a:t>
            </a:r>
            <a:br>
              <a:rPr lang="fi-FI" dirty="0" smtClean="0"/>
            </a:br>
            <a:r>
              <a:rPr lang="fi-FI" dirty="0" smtClean="0"/>
              <a:t>Se on yhdellä kolmesta 85-vuotiaasta</a:t>
            </a:r>
            <a:endParaRPr lang="fi-FI" dirty="0"/>
          </a:p>
        </p:txBody>
      </p:sp>
      <p:sp>
        <p:nvSpPr>
          <p:cNvPr id="3" name="Sisällön paikkamerkki 2"/>
          <p:cNvSpPr>
            <a:spLocks noGrp="1"/>
          </p:cNvSpPr>
          <p:nvPr>
            <p:ph idx="1"/>
          </p:nvPr>
        </p:nvSpPr>
        <p:spPr/>
        <p:txBody>
          <a:bodyPr>
            <a:normAutofit fontScale="92500"/>
          </a:bodyPr>
          <a:lstStyle/>
          <a:p>
            <a:r>
              <a:rPr lang="fi-FI" dirty="0" smtClean="0"/>
              <a:t>Katsotaan pään TT</a:t>
            </a:r>
          </a:p>
          <a:p>
            <a:r>
              <a:rPr lang="fi-FI" dirty="0" smtClean="0"/>
              <a:t>Omainen palautti kyselyn muistihäiriöpotilaan läheiselle, mutta siinä oli kuvaus viimeisen kuukauden tilasta. Aikaisemmin isä on ollut täysin omatoiminen ja muistin kanssa ei mitään ongelmia. Nyt omainen antoi hyvän kuvauksen deliriumista</a:t>
            </a:r>
          </a:p>
          <a:p>
            <a:r>
              <a:rPr lang="fi-FI" dirty="0" smtClean="0"/>
              <a:t>Delirium ennustaa Alzheimerin tautia: 60 %:lla on Alzheimerin tauti viiden vuoden seurannassa</a:t>
            </a:r>
            <a:endParaRPr lang="fi-FI"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09a"/>
          <p:cNvPicPr>
            <a:picLocks noChangeAspect="1" noChangeArrowheads="1"/>
          </p:cNvPicPr>
          <p:nvPr/>
        </p:nvPicPr>
        <p:blipFill>
          <a:blip r:embed="rId3" cstate="print"/>
          <a:srcRect/>
          <a:stretch>
            <a:fillRect/>
          </a:stretch>
        </p:blipFill>
        <p:spPr bwMode="auto">
          <a:xfrm>
            <a:off x="1619250" y="260350"/>
            <a:ext cx="6192838" cy="6408738"/>
          </a:xfrm>
          <a:prstGeom prst="rect">
            <a:avLst/>
          </a:prstGeom>
          <a:noFill/>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smtClean="0"/>
              <a:t>Vanhuksen virtsatulehdus</a:t>
            </a:r>
            <a:br>
              <a:rPr lang="fi-FI" sz="3200" dirty="0" smtClean="0"/>
            </a:br>
            <a:r>
              <a:rPr lang="fi-FI" sz="2000" dirty="0" smtClean="0"/>
              <a:t>(Virtsatulehduksen Käypä hoito-suositus ja Maarit </a:t>
            </a:r>
            <a:r>
              <a:rPr lang="fi-FI" sz="2000" dirty="0" err="1" smtClean="0"/>
              <a:t>Wuorela</a:t>
            </a:r>
            <a:r>
              <a:rPr lang="fi-FI" sz="2000" dirty="0" smtClean="0"/>
              <a:t> geriatripäivillä)</a:t>
            </a:r>
            <a:endParaRPr lang="fi-FI" sz="3200" dirty="0"/>
          </a:p>
        </p:txBody>
      </p:sp>
      <p:sp>
        <p:nvSpPr>
          <p:cNvPr id="3" name="Sisällön paikkamerkki 2"/>
          <p:cNvSpPr>
            <a:spLocks noGrp="1"/>
          </p:cNvSpPr>
          <p:nvPr>
            <p:ph idx="1"/>
          </p:nvPr>
        </p:nvSpPr>
        <p:spPr>
          <a:xfrm>
            <a:off x="457200" y="1340768"/>
            <a:ext cx="8229600" cy="4785395"/>
          </a:xfrm>
        </p:spPr>
        <p:txBody>
          <a:bodyPr>
            <a:normAutofit fontScale="70000" lnSpcReduction="20000"/>
          </a:bodyPr>
          <a:lstStyle/>
          <a:p>
            <a:r>
              <a:rPr lang="fi-FI" dirty="0" smtClean="0"/>
              <a:t>Oireita: uusi virtsan karkailuoire, sekavuus, yleistilan lasku, tiheävirtsaisuus. Usein ei ole kirvelyä. Voi olla selkäkipua, </a:t>
            </a:r>
            <a:r>
              <a:rPr lang="fi-FI" dirty="0" err="1" smtClean="0"/>
              <a:t>CRP-nousu</a:t>
            </a:r>
            <a:r>
              <a:rPr lang="fi-FI" dirty="0" smtClean="0"/>
              <a:t> ja kuumetta jos on munuaistulehdus</a:t>
            </a:r>
          </a:p>
          <a:p>
            <a:r>
              <a:rPr lang="fi-FI" dirty="0" err="1" smtClean="0"/>
              <a:t>Oireiselta</a:t>
            </a:r>
            <a:r>
              <a:rPr lang="fi-FI" dirty="0" smtClean="0"/>
              <a:t> tutkitaan bakteeriviljely. Liuskatestejä ei tarvita</a:t>
            </a:r>
          </a:p>
          <a:p>
            <a:r>
              <a:rPr lang="fi-FI" dirty="0" smtClean="0"/>
              <a:t>Hoito resistenssimäärityksen perusteella. Oireiden takia hoito joudutaan aloittamaan usein jo aikaisemmin</a:t>
            </a:r>
          </a:p>
          <a:p>
            <a:r>
              <a:rPr lang="fi-FI" dirty="0" smtClean="0"/>
              <a:t>Virtsanäyte ei ole tarkka: </a:t>
            </a:r>
            <a:r>
              <a:rPr lang="fi-FI" dirty="0" smtClean="0">
                <a:solidFill>
                  <a:srgbClr val="000000"/>
                </a:solidFill>
                <a:latin typeface="Calibri" pitchFamily="34" charset="0"/>
                <a:ea typeface="Arial Unicode MS" pitchFamily="34" charset="-128"/>
                <a:cs typeface="Arial Unicode MS" pitchFamily="34" charset="-128"/>
              </a:rPr>
              <a:t>Jos potilaalla on </a:t>
            </a:r>
            <a:r>
              <a:rPr lang="fi-FI" dirty="0" err="1" smtClean="0">
                <a:solidFill>
                  <a:srgbClr val="000000"/>
                </a:solidFill>
                <a:latin typeface="Calibri" pitchFamily="34" charset="0"/>
                <a:ea typeface="Arial Unicode MS" pitchFamily="34" charset="-128"/>
                <a:cs typeface="Arial Unicode MS" pitchFamily="34" charset="-128"/>
              </a:rPr>
              <a:t>VTI-oireita</a:t>
            </a:r>
            <a:r>
              <a:rPr lang="fi-FI" dirty="0" smtClean="0">
                <a:solidFill>
                  <a:srgbClr val="000000"/>
                </a:solidFill>
                <a:latin typeface="Calibri" pitchFamily="34" charset="0"/>
                <a:ea typeface="Arial Unicode MS" pitchFamily="34" charset="-128"/>
                <a:cs typeface="Arial Unicode MS" pitchFamily="34" charset="-128"/>
              </a:rPr>
              <a:t>, on 50 %:lla VTI. Jos ei ole </a:t>
            </a:r>
            <a:r>
              <a:rPr lang="fi-FI" dirty="0" err="1" smtClean="0">
                <a:solidFill>
                  <a:srgbClr val="000000"/>
                </a:solidFill>
                <a:latin typeface="Calibri" pitchFamily="34" charset="0"/>
                <a:ea typeface="Arial Unicode MS" pitchFamily="34" charset="-128"/>
                <a:cs typeface="Arial Unicode MS" pitchFamily="34" charset="-128"/>
              </a:rPr>
              <a:t>VTI-oireita</a:t>
            </a:r>
            <a:r>
              <a:rPr lang="fi-FI" dirty="0" smtClean="0">
                <a:solidFill>
                  <a:srgbClr val="000000"/>
                </a:solidFill>
                <a:latin typeface="Calibri" pitchFamily="34" charset="0"/>
                <a:ea typeface="Arial Unicode MS" pitchFamily="34" charset="-128"/>
                <a:cs typeface="Arial Unicode MS" pitchFamily="34" charset="-128"/>
              </a:rPr>
              <a:t>, on 10%:lla VTI</a:t>
            </a:r>
          </a:p>
          <a:p>
            <a:r>
              <a:rPr lang="fi-FI" dirty="0" smtClean="0">
                <a:solidFill>
                  <a:srgbClr val="000000"/>
                </a:solidFill>
                <a:latin typeface="Calibri" pitchFamily="34" charset="0"/>
                <a:ea typeface="Arial Unicode MS" pitchFamily="34" charset="-128"/>
                <a:cs typeface="Arial Unicode MS" pitchFamily="34" charset="-128"/>
              </a:rPr>
              <a:t>Laitoshoidossa bakteeria löytyy virtsasta naisilla 50%:lla, miehillä 35%:lla. Vanhuksen oireeton </a:t>
            </a:r>
            <a:r>
              <a:rPr lang="fi-FI" dirty="0" err="1" smtClean="0">
                <a:solidFill>
                  <a:srgbClr val="000000"/>
                </a:solidFill>
                <a:latin typeface="Calibri" pitchFamily="34" charset="0"/>
                <a:ea typeface="Arial Unicode MS" pitchFamily="34" charset="-128"/>
                <a:cs typeface="Arial Unicode MS" pitchFamily="34" charset="-128"/>
              </a:rPr>
              <a:t>bakteriuria</a:t>
            </a:r>
            <a:r>
              <a:rPr lang="fi-FI" dirty="0" smtClean="0">
                <a:solidFill>
                  <a:srgbClr val="000000"/>
                </a:solidFill>
                <a:latin typeface="Calibri" pitchFamily="34" charset="0"/>
                <a:ea typeface="Arial Unicode MS" pitchFamily="34" charset="-128"/>
                <a:cs typeface="Arial Unicode MS" pitchFamily="34" charset="-128"/>
              </a:rPr>
              <a:t>: ei etsitä eikä hoideta. Oireettoman </a:t>
            </a:r>
            <a:r>
              <a:rPr lang="fi-FI" dirty="0" err="1" smtClean="0">
                <a:solidFill>
                  <a:srgbClr val="000000"/>
                </a:solidFill>
                <a:latin typeface="Calibri" pitchFamily="34" charset="0"/>
                <a:ea typeface="Arial Unicode MS" pitchFamily="34" charset="-128"/>
                <a:cs typeface="Arial Unicode MS" pitchFamily="34" charset="-128"/>
              </a:rPr>
              <a:t>bakteriurian</a:t>
            </a:r>
            <a:r>
              <a:rPr lang="fi-FI" dirty="0" smtClean="0">
                <a:solidFill>
                  <a:srgbClr val="000000"/>
                </a:solidFill>
                <a:latin typeface="Calibri" pitchFamily="34" charset="0"/>
                <a:ea typeface="Arial Unicode MS" pitchFamily="34" charset="-128"/>
                <a:cs typeface="Arial Unicode MS" pitchFamily="34" charset="-128"/>
              </a:rPr>
              <a:t> hoidon haitat: lääkkeiden sivuvaikutukset, lääkeaineinteraktiot, resistentit kannat (sairaalabakteerit: ESBL, </a:t>
            </a:r>
            <a:r>
              <a:rPr lang="fi-FI" dirty="0" err="1" smtClean="0">
                <a:solidFill>
                  <a:srgbClr val="000000"/>
                </a:solidFill>
                <a:latin typeface="Calibri" pitchFamily="34" charset="0"/>
                <a:ea typeface="Arial Unicode MS" pitchFamily="34" charset="-128"/>
                <a:cs typeface="Arial Unicode MS" pitchFamily="34" charset="-128"/>
              </a:rPr>
              <a:t>moniresistentit</a:t>
            </a:r>
            <a:r>
              <a:rPr lang="fi-FI" dirty="0" smtClean="0">
                <a:solidFill>
                  <a:srgbClr val="000000"/>
                </a:solidFill>
                <a:latin typeface="Calibri" pitchFamily="34" charset="0"/>
                <a:ea typeface="Arial Unicode MS" pitchFamily="34" charset="-128"/>
                <a:cs typeface="Arial Unicode MS" pitchFamily="34" charset="-128"/>
              </a:rPr>
              <a:t> kannat jne., </a:t>
            </a:r>
            <a:r>
              <a:rPr lang="fi-FI" dirty="0" err="1" smtClean="0">
                <a:solidFill>
                  <a:srgbClr val="000000"/>
                </a:solidFill>
                <a:latin typeface="Calibri" pitchFamily="34" charset="0"/>
                <a:ea typeface="Arial Unicode MS" pitchFamily="34" charset="-128"/>
                <a:cs typeface="Arial Unicode MS" pitchFamily="34" charset="-128"/>
              </a:rPr>
              <a:t>Clostridium</a:t>
            </a:r>
            <a:r>
              <a:rPr lang="fi-FI" dirty="0" smtClean="0">
                <a:solidFill>
                  <a:srgbClr val="000000"/>
                </a:solidFill>
                <a:latin typeface="Calibri" pitchFamily="34" charset="0"/>
                <a:ea typeface="Arial Unicode MS" pitchFamily="34" charset="-128"/>
                <a:cs typeface="Arial Unicode MS" pitchFamily="34" charset="-128"/>
              </a:rPr>
              <a:t>), turha rahanmeno, suolen ja elimistön normaali bakteerikanta muuttuu jokaisen antibioottikuurin yhteydessä</a:t>
            </a:r>
          </a:p>
          <a:p>
            <a:pPr>
              <a:buNone/>
            </a:pPr>
            <a:endParaRPr lang="fi-FI"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Virtsatulehduksen syitä</a:t>
            </a:r>
            <a:endParaRPr lang="fi-FI" dirty="0"/>
          </a:p>
        </p:txBody>
      </p:sp>
      <p:sp>
        <p:nvSpPr>
          <p:cNvPr id="3" name="Sisällön paikkamerkki 2"/>
          <p:cNvSpPr>
            <a:spLocks noGrp="1"/>
          </p:cNvSpPr>
          <p:nvPr>
            <p:ph idx="1"/>
          </p:nvPr>
        </p:nvSpPr>
        <p:spPr>
          <a:xfrm>
            <a:off x="457200" y="1196752"/>
            <a:ext cx="8229600" cy="4929411"/>
          </a:xfrm>
        </p:spPr>
        <p:txBody>
          <a:bodyPr>
            <a:normAutofit fontScale="85000" lnSpcReduction="20000"/>
          </a:bodyPr>
          <a:lstStyle/>
          <a:p>
            <a:r>
              <a:rPr lang="fi-FI" dirty="0" smtClean="0"/>
              <a:t>Hauraat virtsarakon ja synnytinelinten limakalvot estogeenin puutteen ja ikääntymisen takia, jäännösvirtsaa jää rakkoon, väljentynyt virtsaputki josta suoliston bakteereja pääsee helposti rakkoon</a:t>
            </a:r>
          </a:p>
          <a:p>
            <a:r>
              <a:rPr lang="fi-FI" dirty="0" smtClean="0"/>
              <a:t>Yleisin bakteeri on </a:t>
            </a:r>
            <a:r>
              <a:rPr lang="fi-FI" dirty="0" err="1" smtClean="0"/>
              <a:t>escherichia</a:t>
            </a:r>
            <a:r>
              <a:rPr lang="fi-FI" dirty="0" smtClean="0"/>
              <a:t> </a:t>
            </a:r>
            <a:r>
              <a:rPr lang="fi-FI" dirty="0" err="1" smtClean="0"/>
              <a:t>coli</a:t>
            </a:r>
            <a:r>
              <a:rPr lang="fi-FI" dirty="0" smtClean="0"/>
              <a:t>, suoliston bakteeri</a:t>
            </a:r>
          </a:p>
          <a:p>
            <a:r>
              <a:rPr lang="fi-FI" dirty="0" smtClean="0"/>
              <a:t>Pitkäaikainen rakon sisäinen katetri</a:t>
            </a:r>
          </a:p>
          <a:p>
            <a:r>
              <a:rPr lang="fi-FI" dirty="0" smtClean="0"/>
              <a:t>Miehellä suurentunut eturauhanen ja virtauseste</a:t>
            </a:r>
          </a:p>
          <a:p>
            <a:r>
              <a:rPr lang="fi-FI" dirty="0" smtClean="0"/>
              <a:t>Ulosteen pidätyskyvyttömyys</a:t>
            </a:r>
          </a:p>
          <a:p>
            <a:r>
              <a:rPr lang="fi-FI" dirty="0" smtClean="0"/>
              <a:t>Ummetuskin voi </a:t>
            </a:r>
            <a:r>
              <a:rPr lang="fi-FI" smtClean="0"/>
              <a:t>aiheuttaa virtausesteen </a:t>
            </a:r>
            <a:endParaRPr lang="fi-FI" dirty="0" smtClean="0"/>
          </a:p>
          <a:p>
            <a:r>
              <a:rPr lang="fi-FI" dirty="0" smtClean="0"/>
              <a:t>Sairaalassa muuttuneet virtsaamistavat, makuuasento, liikuntakyvyttömyys</a:t>
            </a:r>
          </a:p>
          <a:p>
            <a:r>
              <a:rPr lang="fi-FI" dirty="0" smtClean="0"/>
              <a:t>Heikentynyt elimistön vastustuskyky</a:t>
            </a:r>
            <a:endParaRPr lang="fi-FI"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652463" y="620713"/>
            <a:ext cx="7673975" cy="928687"/>
          </a:xfrm>
        </p:spPr>
        <p:txBody>
          <a:bodyPr tIns="28224" rtlCol="0">
            <a:normAutofit fontScale="90000"/>
          </a:bodyPr>
          <a:lstStyle/>
          <a:p>
            <a:pPr eaLnBrk="1" fontAlgn="auto" hangingPunct="1">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fi-FI" sz="3200"/>
              <a:t>	Suurin osa ikäihmisistä kokee itsensä terveiksi</a:t>
            </a:r>
          </a:p>
        </p:txBody>
      </p:sp>
      <p:sp>
        <p:nvSpPr>
          <p:cNvPr id="6147" name="Text Box 2"/>
          <p:cNvSpPr txBox="1">
            <a:spLocks noChangeArrowheads="1"/>
          </p:cNvSpPr>
          <p:nvPr/>
        </p:nvSpPr>
        <p:spPr bwMode="auto">
          <a:xfrm>
            <a:off x="457200" y="1600200"/>
            <a:ext cx="8229600" cy="4435475"/>
          </a:xfrm>
          <a:prstGeom prst="rect">
            <a:avLst/>
          </a:prstGeom>
          <a:noFill/>
          <a:ln w="9525">
            <a:noFill/>
            <a:round/>
            <a:headEnd/>
            <a:tailEnd/>
          </a:ln>
        </p:spPr>
        <p:txBody>
          <a:bodyPr lIns="0" tIns="21168" rIns="0" bIns="0"/>
          <a:lstStyle/>
          <a:p>
            <a:pPr marL="431800" indent="-323850">
              <a:spcAft>
                <a:spcPts val="1425"/>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i-FI" sz="2400" dirty="0">
                <a:solidFill>
                  <a:srgbClr val="000000"/>
                </a:solidFill>
                <a:latin typeface="Calibri" pitchFamily="34" charset="0"/>
                <a:ea typeface="Arial Unicode MS" pitchFamily="34" charset="-128"/>
                <a:cs typeface="Arial Unicode MS" pitchFamily="34" charset="-128"/>
              </a:rPr>
              <a:t>Moni on tyytyväinen itseensä sellaisena kuin on. Hyväksytään aistien ja ruumiin rappeutuminen. ”Olen ajatellut että tämä kuuluu vanhuuteen”.</a:t>
            </a:r>
          </a:p>
          <a:p>
            <a:pPr marL="431800" indent="-323850">
              <a:spcAft>
                <a:spcPts val="1425"/>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i-FI" sz="2400" dirty="0">
                <a:solidFill>
                  <a:srgbClr val="000000"/>
                </a:solidFill>
                <a:latin typeface="Calibri" pitchFamily="34" charset="0"/>
                <a:ea typeface="Arial Unicode MS" pitchFamily="34" charset="-128"/>
                <a:cs typeface="Arial Unicode MS" pitchFamily="34" charset="-128"/>
              </a:rPr>
              <a:t>Perintötekijät vaikuttavat paljon</a:t>
            </a:r>
          </a:p>
          <a:p>
            <a:pPr marL="431800" indent="-323850">
              <a:spcAft>
                <a:spcPts val="1425"/>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i-FI" sz="2400" dirty="0">
                <a:solidFill>
                  <a:srgbClr val="000000"/>
                </a:solidFill>
                <a:latin typeface="Calibri" pitchFamily="34" charset="0"/>
                <a:ea typeface="Arial Unicode MS" pitchFamily="34" charset="-128"/>
                <a:cs typeface="Arial Unicode MS" pitchFamily="34" charset="-128"/>
              </a:rPr>
              <a:t>Monitekijäinen, useiden vuosikymmenien </a:t>
            </a:r>
            <a:r>
              <a:rPr lang="fi-FI" sz="2400" dirty="0" smtClean="0">
                <a:solidFill>
                  <a:srgbClr val="000000"/>
                </a:solidFill>
                <a:latin typeface="Calibri" pitchFamily="34" charset="0"/>
                <a:ea typeface="Arial Unicode MS" pitchFamily="34" charset="-128"/>
                <a:cs typeface="Arial Unicode MS" pitchFamily="34" charset="-128"/>
              </a:rPr>
              <a:t>projekti</a:t>
            </a:r>
          </a:p>
          <a:p>
            <a:pPr marL="431800" indent="-323850">
              <a:spcAft>
                <a:spcPts val="1425"/>
              </a:spcAft>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i-FI" sz="2400" b="1" dirty="0" smtClean="0">
                <a:solidFill>
                  <a:srgbClr val="000000"/>
                </a:solidFill>
                <a:latin typeface="Calibri" pitchFamily="34" charset="0"/>
                <a:ea typeface="Arial Unicode MS" pitchFamily="34" charset="-128"/>
                <a:cs typeface="Arial Unicode MS" pitchFamily="34" charset="-128"/>
              </a:rPr>
              <a:t>Mutta: vajaa kolmasosa kotona asuvista yli 75-vuotiaista suomalaisista suoriutuu päivittäisistä toiminnoistaan itsenäisesti</a:t>
            </a:r>
            <a:endParaRPr lang="fi-FI" sz="2400" b="1" dirty="0">
              <a:solidFill>
                <a:srgbClr val="000000"/>
              </a:solidFill>
              <a:latin typeface="Calibri" pitchFamily="34" charset="0"/>
              <a:ea typeface="Arial Unicode MS" pitchFamily="34" charset="-128"/>
              <a:cs typeface="Arial Unicode MS" pitchFamily="34"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Riston tulevaisuus?</a:t>
            </a:r>
            <a:endParaRPr lang="fi-FI" dirty="0"/>
          </a:p>
        </p:txBody>
      </p:sp>
      <p:sp>
        <p:nvSpPr>
          <p:cNvPr id="3" name="Sisällön paikkamerkki 2"/>
          <p:cNvSpPr>
            <a:spLocks noGrp="1"/>
          </p:cNvSpPr>
          <p:nvPr>
            <p:ph idx="1"/>
          </p:nvPr>
        </p:nvSpPr>
        <p:spPr/>
        <p:txBody>
          <a:bodyPr>
            <a:normAutofit fontScale="62500" lnSpcReduction="20000"/>
          </a:bodyPr>
          <a:lstStyle/>
          <a:p>
            <a:r>
              <a:rPr lang="fi-FI" dirty="0" err="1" smtClean="0"/>
              <a:t>Moniammatillinen</a:t>
            </a:r>
            <a:r>
              <a:rPr lang="fi-FI" dirty="0" smtClean="0"/>
              <a:t> tiimi yhdessä hoitaa, havainnoi ja kuntouttaa</a:t>
            </a:r>
          </a:p>
          <a:p>
            <a:r>
              <a:rPr lang="fi-FI" dirty="0" smtClean="0"/>
              <a:t>Hoitaja: huolehtii ruoasta, juomasta, WC-käynneistä, perustarpeista, liikkumisesta, uusien kaatumisten estosta, deliriumin hoidosta, kivun hoidosta</a:t>
            </a:r>
          </a:p>
          <a:p>
            <a:r>
              <a:rPr lang="fi-FI" dirty="0" smtClean="0"/>
              <a:t>Fysioterapeutti harjoittelee Riston kanssa lihasvoimia ja tasapainoa</a:t>
            </a:r>
          </a:p>
          <a:p>
            <a:r>
              <a:rPr lang="fi-FI" dirty="0" smtClean="0"/>
              <a:t>Tarkistettava että on kunnon jalkineet</a:t>
            </a:r>
          </a:p>
          <a:p>
            <a:r>
              <a:rPr lang="fi-FI" dirty="0" smtClean="0"/>
              <a:t>Lääkäri miettii: miksi kaatuilee? Käyttääkö alkoholia? Mikä on </a:t>
            </a:r>
            <a:r>
              <a:rPr lang="fi-FI" dirty="0" err="1" smtClean="0"/>
              <a:t>Opamoxin</a:t>
            </a:r>
            <a:r>
              <a:rPr lang="fi-FI" dirty="0" smtClean="0"/>
              <a:t> osuus? Miksi käyttää </a:t>
            </a:r>
            <a:r>
              <a:rPr lang="fi-FI" dirty="0" err="1" smtClean="0"/>
              <a:t>Opamoxia</a:t>
            </a:r>
            <a:r>
              <a:rPr lang="fi-FI" dirty="0" smtClean="0"/>
              <a:t>? Onko masennusta? Onko muistisairaus? Miten hoidetaan osteoporoosia? Miten kuntoutuisi kotona pärjääväksi mahdollisimman pian?</a:t>
            </a:r>
          </a:p>
          <a:p>
            <a:r>
              <a:rPr lang="fi-FI" dirty="0" smtClean="0"/>
              <a:t>Jatkotutkimukset: pään CT, ns. </a:t>
            </a:r>
            <a:r>
              <a:rPr lang="fi-FI" dirty="0" err="1" smtClean="0"/>
              <a:t>dementialabrapaketti</a:t>
            </a:r>
            <a:r>
              <a:rPr lang="fi-FI" dirty="0" smtClean="0"/>
              <a:t>, kysely muistihäiriöpotilaan läheiselle, hoitoneuvottelu ennen kotiutusta</a:t>
            </a:r>
          </a:p>
          <a:p>
            <a:r>
              <a:rPr lang="fi-FI" dirty="0" smtClean="0"/>
              <a:t>Kanta autolla ajamiseen jatkossa</a:t>
            </a:r>
          </a:p>
          <a:p>
            <a:r>
              <a:rPr lang="fi-FI" dirty="0" smtClean="0"/>
              <a:t>Kotona pärjäämistä tukevat verkostot – vai kuntoutuuko kotona pärjääväksi? – jos ei niin sitten haetaan paikka ympärivuorokautisesta hoivapaikasta</a:t>
            </a:r>
            <a:endParaRPr lang="fi-FI"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Risto kävi pään TT:ssä</a:t>
            </a:r>
            <a:endParaRPr lang="fi-FI" dirty="0"/>
          </a:p>
        </p:txBody>
      </p:sp>
      <p:sp>
        <p:nvSpPr>
          <p:cNvPr id="3" name="Sisällön paikkamerkki 2"/>
          <p:cNvSpPr>
            <a:spLocks noGrp="1"/>
          </p:cNvSpPr>
          <p:nvPr>
            <p:ph idx="1"/>
          </p:nvPr>
        </p:nvSpPr>
        <p:spPr/>
        <p:txBody>
          <a:bodyPr>
            <a:normAutofit fontScale="92500"/>
          </a:bodyPr>
          <a:lstStyle/>
          <a:p>
            <a:r>
              <a:rPr lang="fi-FI" dirty="0" smtClean="0"/>
              <a:t>Sieltä löytyi aivojen otsalohkon suuri kasvain joka on ilmeisesti syöpä</a:t>
            </a:r>
          </a:p>
          <a:p>
            <a:r>
              <a:rPr lang="fi-FI" dirty="0" smtClean="0"/>
              <a:t>Röntgenlääkäri ehdottaa jatkotutkimuksia: pään magneettikuvaus</a:t>
            </a:r>
          </a:p>
          <a:p>
            <a:r>
              <a:rPr lang="fi-FI" dirty="0" smtClean="0"/>
              <a:t>Soitto neurologille: tämä kirjoittaa lähetteen jatkotutkimuksiin, kehottaa aloittamaan aivopainetta laskevaa kortisonia ja kirjoittamaan lähetteen neurokirurgille aivoleikkausta varten ja syöpäklinikalle aivojen sädehoitoa varten</a:t>
            </a:r>
          </a:p>
          <a:p>
            <a:endParaRPr lang="fi-FI"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noGrp="1" noChangeArrowheads="1"/>
          </p:cNvSpPr>
          <p:nvPr>
            <p:ph type="title"/>
          </p:nvPr>
        </p:nvSpPr>
        <p:spPr>
          <a:xfrm>
            <a:off x="457200" y="274638"/>
            <a:ext cx="8229600" cy="778098"/>
          </a:xfrm>
        </p:spPr>
        <p:txBody>
          <a:bodyPr lIns="90000" tIns="45000" rIns="90000" bIns="45000"/>
          <a:lstStyle/>
          <a:p>
            <a:pPr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fi-FI" dirty="0" smtClean="0"/>
              <a:t>SYÖPÄ</a:t>
            </a:r>
          </a:p>
        </p:txBody>
      </p:sp>
      <p:sp>
        <p:nvSpPr>
          <p:cNvPr id="69635" name="Text Box 2"/>
          <p:cNvSpPr txBox="1">
            <a:spLocks noChangeArrowheads="1"/>
          </p:cNvSpPr>
          <p:nvPr/>
        </p:nvSpPr>
        <p:spPr bwMode="auto">
          <a:xfrm>
            <a:off x="457200" y="908720"/>
            <a:ext cx="8229600" cy="5217443"/>
          </a:xfrm>
          <a:prstGeom prst="rect">
            <a:avLst/>
          </a:prstGeom>
          <a:noFill/>
          <a:ln w="9525">
            <a:noFill/>
            <a:round/>
            <a:headEnd/>
            <a:tailEnd/>
          </a:ln>
        </p:spPr>
        <p:txBody>
          <a:bodyPr lIns="90000" tIns="65160" rIns="90000" bIns="45000"/>
          <a:lstStyle/>
          <a:p>
            <a:pPr marL="342900" indent="-341313">
              <a:lnSpc>
                <a:spcPct val="92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i-FI" sz="2000" dirty="0">
                <a:solidFill>
                  <a:srgbClr val="000000"/>
                </a:solidFill>
                <a:latin typeface="Calibri" pitchFamily="34" charset="0"/>
                <a:ea typeface="Arial Unicode MS" pitchFamily="34" charset="-128"/>
                <a:cs typeface="Arial Unicode MS" pitchFamily="34" charset="-128"/>
              </a:rPr>
              <a:t>Keuhkosyöpä ja eturauhassyöpä: </a:t>
            </a:r>
            <a:r>
              <a:rPr lang="fi-FI" sz="2000" b="1" dirty="0">
                <a:solidFill>
                  <a:srgbClr val="000000"/>
                </a:solidFill>
                <a:latin typeface="Calibri" pitchFamily="34" charset="0"/>
                <a:ea typeface="Arial Unicode MS" pitchFamily="34" charset="-128"/>
                <a:cs typeface="Arial Unicode MS" pitchFamily="34" charset="-128"/>
              </a:rPr>
              <a:t>miesten</a:t>
            </a:r>
            <a:r>
              <a:rPr lang="fi-FI" sz="2000" dirty="0">
                <a:solidFill>
                  <a:srgbClr val="000000"/>
                </a:solidFill>
                <a:latin typeface="Calibri" pitchFamily="34" charset="0"/>
                <a:ea typeface="Arial Unicode MS" pitchFamily="34" charset="-128"/>
                <a:cs typeface="Arial Unicode MS" pitchFamily="34" charset="-128"/>
              </a:rPr>
              <a:t> yleiset</a:t>
            </a:r>
          </a:p>
          <a:p>
            <a:pPr marL="342900" indent="-341313">
              <a:lnSpc>
                <a:spcPct val="92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i-FI" sz="2000" dirty="0">
                <a:solidFill>
                  <a:srgbClr val="000000"/>
                </a:solidFill>
                <a:latin typeface="Calibri" pitchFamily="34" charset="0"/>
                <a:ea typeface="Arial Unicode MS" pitchFamily="34" charset="-128"/>
                <a:cs typeface="Arial Unicode MS" pitchFamily="34" charset="-128"/>
              </a:rPr>
              <a:t>Rintasyöpä: </a:t>
            </a:r>
            <a:r>
              <a:rPr lang="fi-FI" sz="2000" b="1" dirty="0" smtClean="0">
                <a:solidFill>
                  <a:srgbClr val="000000"/>
                </a:solidFill>
                <a:latin typeface="Calibri" pitchFamily="34" charset="0"/>
                <a:ea typeface="Arial Unicode MS" pitchFamily="34" charset="-128"/>
                <a:cs typeface="Arial Unicode MS" pitchFamily="34" charset="-128"/>
              </a:rPr>
              <a:t>naisten</a:t>
            </a:r>
            <a:r>
              <a:rPr lang="fi-FI" sz="2000" dirty="0" smtClean="0">
                <a:solidFill>
                  <a:srgbClr val="000000"/>
                </a:solidFill>
                <a:latin typeface="Calibri" pitchFamily="34" charset="0"/>
                <a:ea typeface="Arial Unicode MS" pitchFamily="34" charset="-128"/>
                <a:cs typeface="Arial Unicode MS" pitchFamily="34" charset="-128"/>
              </a:rPr>
              <a:t> </a:t>
            </a:r>
            <a:r>
              <a:rPr lang="fi-FI" sz="2000" dirty="0">
                <a:solidFill>
                  <a:srgbClr val="000000"/>
                </a:solidFill>
                <a:latin typeface="Calibri" pitchFamily="34" charset="0"/>
                <a:ea typeface="Arial Unicode MS" pitchFamily="34" charset="-128"/>
                <a:cs typeface="Arial Unicode MS" pitchFamily="34" charset="-128"/>
              </a:rPr>
              <a:t>yleisin. Noin joka 10. nainen sairastuu elämän aikana</a:t>
            </a:r>
          </a:p>
          <a:p>
            <a:pPr marL="342900" indent="-341313">
              <a:lnSpc>
                <a:spcPct val="92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i-FI" sz="2000" dirty="0">
                <a:solidFill>
                  <a:srgbClr val="000000"/>
                </a:solidFill>
                <a:latin typeface="Calibri" pitchFamily="34" charset="0"/>
                <a:ea typeface="Arial Unicode MS" pitchFamily="34" charset="-128"/>
                <a:cs typeface="Arial Unicode MS" pitchFamily="34" charset="-128"/>
              </a:rPr>
              <a:t>Maha-suolikanavan syövät molemmilla, noin 2000 vuodessa Suomessa</a:t>
            </a:r>
          </a:p>
          <a:p>
            <a:pPr marL="342900" indent="-341313">
              <a:lnSpc>
                <a:spcPct val="92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i-FI" sz="2000" dirty="0">
                <a:solidFill>
                  <a:srgbClr val="000000"/>
                </a:solidFill>
                <a:latin typeface="Calibri" pitchFamily="34" charset="0"/>
                <a:ea typeface="Arial Unicode MS" pitchFamily="34" charset="-128"/>
                <a:cs typeface="Arial Unicode MS" pitchFamily="34" charset="-128"/>
              </a:rPr>
              <a:t>Yli </a:t>
            </a:r>
            <a:r>
              <a:rPr lang="fi-FI" sz="2000" dirty="0" smtClean="0">
                <a:solidFill>
                  <a:srgbClr val="000000"/>
                </a:solidFill>
                <a:latin typeface="Calibri" pitchFamily="34" charset="0"/>
                <a:ea typeface="Arial Unicode MS" pitchFamily="34" charset="-128"/>
                <a:cs typeface="Arial Unicode MS" pitchFamily="34" charset="-128"/>
              </a:rPr>
              <a:t>70</a:t>
            </a:r>
            <a:r>
              <a:rPr lang="fi-FI" sz="2000" dirty="0">
                <a:solidFill>
                  <a:srgbClr val="000000"/>
                </a:solidFill>
                <a:latin typeface="Calibri" pitchFamily="34" charset="0"/>
                <a:ea typeface="Arial Unicode MS" pitchFamily="34" charset="-128"/>
                <a:cs typeface="Arial Unicode MS" pitchFamily="34" charset="-128"/>
              </a:rPr>
              <a:t>% syövistä on parannettavissa (tosin lukuun sisältyy </a:t>
            </a:r>
            <a:r>
              <a:rPr lang="fi-FI" sz="2000" dirty="0" err="1">
                <a:solidFill>
                  <a:srgbClr val="000000"/>
                </a:solidFill>
                <a:latin typeface="Calibri" pitchFamily="34" charset="0"/>
                <a:ea typeface="Arial Unicode MS" pitchFamily="34" charset="-128"/>
                <a:cs typeface="Arial Unicode MS" pitchFamily="34" charset="-128"/>
              </a:rPr>
              <a:t>basalioomat</a:t>
            </a:r>
            <a:r>
              <a:rPr lang="fi-FI" sz="2000" dirty="0" smtClean="0">
                <a:solidFill>
                  <a:srgbClr val="000000"/>
                </a:solidFill>
                <a:latin typeface="Calibri" pitchFamily="34" charset="0"/>
                <a:ea typeface="Arial Unicode MS" pitchFamily="34" charset="-128"/>
                <a:cs typeface="Arial Unicode MS" pitchFamily="34" charset="-128"/>
              </a:rPr>
              <a:t>). Tavallinen tauti on tavallista, mutta koska ikääntyessä syöpien määrä lisääntyy, on </a:t>
            </a:r>
            <a:r>
              <a:rPr lang="fi-FI" sz="2000" smtClean="0">
                <a:solidFill>
                  <a:srgbClr val="000000"/>
                </a:solidFill>
                <a:latin typeface="Calibri" pitchFamily="34" charset="0"/>
                <a:ea typeface="Arial Unicode MS" pitchFamily="34" charset="-128"/>
                <a:cs typeface="Arial Unicode MS" pitchFamily="34" charset="-128"/>
              </a:rPr>
              <a:t>niitä muistettava </a:t>
            </a:r>
            <a:r>
              <a:rPr lang="fi-FI" sz="2000" dirty="0" smtClean="0">
                <a:solidFill>
                  <a:srgbClr val="000000"/>
                </a:solidFill>
                <a:latin typeface="Calibri" pitchFamily="34" charset="0"/>
                <a:ea typeface="Arial Unicode MS" pitchFamily="34" charset="-128"/>
                <a:cs typeface="Arial Unicode MS" pitchFamily="34" charset="-128"/>
              </a:rPr>
              <a:t>epäillä ja hakea aktiivisesti</a:t>
            </a:r>
            <a:endParaRPr lang="fi-FI" sz="2000" dirty="0">
              <a:solidFill>
                <a:srgbClr val="000000"/>
              </a:solidFill>
              <a:latin typeface="Calibri" pitchFamily="34" charset="0"/>
              <a:ea typeface="Arial Unicode MS" pitchFamily="34" charset="-128"/>
              <a:cs typeface="Arial Unicode MS" pitchFamily="34" charset="-128"/>
            </a:endParaRPr>
          </a:p>
          <a:p>
            <a:pPr marL="342900" indent="-341313">
              <a:lnSpc>
                <a:spcPct val="92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i-FI" sz="2000" dirty="0">
                <a:solidFill>
                  <a:srgbClr val="000000"/>
                </a:solidFill>
                <a:latin typeface="Calibri" pitchFamily="34" charset="0"/>
                <a:ea typeface="Arial Unicode MS" pitchFamily="34" charset="-128"/>
                <a:cs typeface="Arial Unicode MS" pitchFamily="34" charset="-128"/>
              </a:rPr>
              <a:t>Hoito: leikkaus, </a:t>
            </a:r>
            <a:r>
              <a:rPr lang="fi-FI" sz="2000" dirty="0" err="1">
                <a:solidFill>
                  <a:srgbClr val="000000"/>
                </a:solidFill>
                <a:latin typeface="Calibri" pitchFamily="34" charset="0"/>
                <a:ea typeface="Arial Unicode MS" pitchFamily="34" charset="-128"/>
                <a:cs typeface="Arial Unicode MS" pitchFamily="34" charset="-128"/>
              </a:rPr>
              <a:t>sytostaatit</a:t>
            </a:r>
            <a:r>
              <a:rPr lang="fi-FI" sz="2000" dirty="0">
                <a:solidFill>
                  <a:srgbClr val="000000"/>
                </a:solidFill>
                <a:latin typeface="Calibri" pitchFamily="34" charset="0"/>
                <a:ea typeface="Arial Unicode MS" pitchFamily="34" charset="-128"/>
                <a:cs typeface="Arial Unicode MS" pitchFamily="34" charset="-128"/>
              </a:rPr>
              <a:t>, sädehoito, lääkehoito</a:t>
            </a:r>
          </a:p>
          <a:p>
            <a:pPr marL="342900" indent="-341313">
              <a:lnSpc>
                <a:spcPct val="92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i-FI" sz="2000" dirty="0" smtClean="0">
                <a:solidFill>
                  <a:srgbClr val="000000"/>
                </a:solidFill>
                <a:latin typeface="Calibri" pitchFamily="34" charset="0"/>
                <a:ea typeface="Arial Unicode MS" pitchFamily="34" charset="-128"/>
                <a:cs typeface="Arial Unicode MS" pitchFamily="34" charset="-128"/>
              </a:rPr>
              <a:t>Kun aktiivihoitoja ei enää jatketa on hoitolinja </a:t>
            </a:r>
            <a:r>
              <a:rPr lang="fi-FI" sz="2000" b="1" dirty="0" err="1" smtClean="0">
                <a:solidFill>
                  <a:srgbClr val="000000"/>
                </a:solidFill>
                <a:latin typeface="Calibri" pitchFamily="34" charset="0"/>
                <a:ea typeface="Arial Unicode MS" pitchFamily="34" charset="-128"/>
                <a:cs typeface="Arial Unicode MS" pitchFamily="34" charset="-128"/>
              </a:rPr>
              <a:t>palliatiivinen</a:t>
            </a:r>
            <a:r>
              <a:rPr lang="fi-FI" sz="2000" dirty="0" smtClean="0">
                <a:solidFill>
                  <a:srgbClr val="000000"/>
                </a:solidFill>
                <a:latin typeface="Calibri" pitchFamily="34" charset="0"/>
                <a:ea typeface="Arial Unicode MS" pitchFamily="34" charset="-128"/>
                <a:cs typeface="Arial Unicode MS" pitchFamily="34" charset="-128"/>
              </a:rPr>
              <a:t> </a:t>
            </a:r>
            <a:r>
              <a:rPr lang="fi-FI" sz="2000" dirty="0">
                <a:solidFill>
                  <a:srgbClr val="000000"/>
                </a:solidFill>
                <a:latin typeface="Calibri" pitchFamily="34" charset="0"/>
                <a:ea typeface="Arial Unicode MS" pitchFamily="34" charset="-128"/>
                <a:cs typeface="Arial Unicode MS" pitchFamily="34" charset="-128"/>
              </a:rPr>
              <a:t>(=oireita lievittävä) </a:t>
            </a:r>
            <a:r>
              <a:rPr lang="fi-FI" sz="2000" dirty="0" smtClean="0">
                <a:solidFill>
                  <a:srgbClr val="000000"/>
                </a:solidFill>
                <a:latin typeface="Calibri" pitchFamily="34" charset="0"/>
                <a:ea typeface="Arial Unicode MS" pitchFamily="34" charset="-128"/>
                <a:cs typeface="Arial Unicode MS" pitchFamily="34" charset="-128"/>
              </a:rPr>
              <a:t>hoito. Jossain vaiheessa päätetään </a:t>
            </a:r>
            <a:r>
              <a:rPr lang="fi-FI" sz="2000" b="1" dirty="0" smtClean="0">
                <a:solidFill>
                  <a:srgbClr val="000000"/>
                </a:solidFill>
                <a:latin typeface="Calibri" pitchFamily="34" charset="0"/>
                <a:ea typeface="Arial Unicode MS" pitchFamily="34" charset="-128"/>
                <a:cs typeface="Arial Unicode MS" pitchFamily="34" charset="-128"/>
              </a:rPr>
              <a:t>saattohoidosta</a:t>
            </a:r>
            <a:r>
              <a:rPr lang="fi-FI" sz="2000" dirty="0" smtClean="0">
                <a:solidFill>
                  <a:srgbClr val="000000"/>
                </a:solidFill>
                <a:latin typeface="Calibri" pitchFamily="34" charset="0"/>
                <a:ea typeface="Arial Unicode MS" pitchFamily="34" charset="-128"/>
                <a:cs typeface="Arial Unicode MS" pitchFamily="34" charset="-128"/>
              </a:rPr>
              <a:t>. Nämä voivat olla yhtaikaa, raja on liukuva. Potilaan ja läheisen kanssa keskustelu on tärkeää: on tärkeää antaa nimet ja sanat </a:t>
            </a:r>
            <a:endParaRPr lang="fi-FI" sz="2000" dirty="0">
              <a:solidFill>
                <a:srgbClr val="000000"/>
              </a:solidFill>
              <a:latin typeface="Calibri" pitchFamily="34" charset="0"/>
              <a:ea typeface="Arial Unicode MS" pitchFamily="34" charset="-128"/>
              <a:cs typeface="Arial Unicode MS" pitchFamily="34" charset="-128"/>
            </a:endParaRPr>
          </a:p>
          <a:p>
            <a:pPr marL="342900" indent="-341313">
              <a:lnSpc>
                <a:spcPct val="92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fi-FI" sz="2000" dirty="0">
                <a:solidFill>
                  <a:srgbClr val="000000"/>
                </a:solidFill>
                <a:latin typeface="Calibri" pitchFamily="34" charset="0"/>
                <a:ea typeface="Arial Unicode MS" pitchFamily="34" charset="-128"/>
                <a:cs typeface="Arial Unicode MS" pitchFamily="34" charset="-128"/>
              </a:rPr>
              <a:t>Tärkeää: oireiden lievitys, elämänlaatu kuolemaan saakka, potilaan </a:t>
            </a:r>
            <a:r>
              <a:rPr lang="fi-FI" sz="2000" b="1" dirty="0" smtClean="0">
                <a:solidFill>
                  <a:srgbClr val="000000"/>
                </a:solidFill>
                <a:latin typeface="Calibri" pitchFamily="34" charset="0"/>
                <a:ea typeface="Arial Unicode MS" pitchFamily="34" charset="-128"/>
                <a:cs typeface="Arial Unicode MS" pitchFamily="34" charset="-128"/>
              </a:rPr>
              <a:t>hoitotahto ja yksilölliset omat toiveet</a:t>
            </a:r>
            <a:endParaRPr lang="fi-FI" sz="2000" dirty="0">
              <a:solidFill>
                <a:srgbClr val="000000"/>
              </a:solidFill>
              <a:latin typeface="Calibri" pitchFamily="34" charset="0"/>
              <a:ea typeface="Arial Unicode MS" pitchFamily="34" charset="-128"/>
              <a:cs typeface="Arial Unicode MS" pitchFamily="34" charset="-128"/>
            </a:endParaRPr>
          </a:p>
          <a:p>
            <a:pPr marL="342900" indent="-341313">
              <a:lnSpc>
                <a:spcPct val="92000"/>
              </a:lnSpc>
              <a:spcBef>
                <a:spcPts val="638"/>
              </a:spcBef>
              <a:spcAft>
                <a:spcPts val="1425"/>
              </a:spcAft>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fi-FI" sz="2000" dirty="0">
              <a:solidFill>
                <a:srgbClr val="000000"/>
              </a:solidFill>
              <a:latin typeface="Calibri" pitchFamily="34" charset="0"/>
              <a:ea typeface="Arial Unicode MS" pitchFamily="34" charset="-128"/>
              <a:cs typeface="Arial Unicode MS" pitchFamily="34"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dirty="0" smtClean="0"/>
              <a:t>Toimintakykyä mitataan mittareilla</a:t>
            </a:r>
            <a:endParaRPr lang="fi-FI" dirty="0"/>
          </a:p>
        </p:txBody>
      </p:sp>
      <p:sp>
        <p:nvSpPr>
          <p:cNvPr id="4" name="Sisällön paikkamerkki 3"/>
          <p:cNvSpPr>
            <a:spLocks noGrp="1"/>
          </p:cNvSpPr>
          <p:nvPr>
            <p:ph idx="1"/>
          </p:nvPr>
        </p:nvSpPr>
        <p:spPr>
          <a:xfrm>
            <a:off x="457200" y="1268760"/>
            <a:ext cx="8229600" cy="4857403"/>
          </a:xfrm>
        </p:spPr>
        <p:txBody>
          <a:bodyPr>
            <a:normAutofit fontScale="70000" lnSpcReduction="20000"/>
          </a:bodyPr>
          <a:lstStyle/>
          <a:p>
            <a:r>
              <a:rPr lang="fi-FI" b="1" dirty="0" smtClean="0"/>
              <a:t>PADL (</a:t>
            </a:r>
            <a:r>
              <a:rPr lang="fi-FI" b="1" dirty="0" err="1" smtClean="0"/>
              <a:t>physical</a:t>
            </a:r>
            <a:r>
              <a:rPr lang="fi-FI" b="1" dirty="0" smtClean="0"/>
              <a:t> </a:t>
            </a:r>
            <a:r>
              <a:rPr lang="fi-FI" b="1" dirty="0" err="1" smtClean="0"/>
              <a:t>activities</a:t>
            </a:r>
            <a:r>
              <a:rPr lang="fi-FI" b="1" dirty="0" smtClean="0"/>
              <a:t> of daily </a:t>
            </a:r>
            <a:r>
              <a:rPr lang="fi-FI" b="1" dirty="0" err="1" smtClean="0"/>
              <a:t>living</a:t>
            </a:r>
            <a:r>
              <a:rPr lang="fi-FI" b="1" dirty="0" smtClean="0"/>
              <a:t>): </a:t>
            </a:r>
            <a:r>
              <a:rPr lang="fi-FI" dirty="0" smtClean="0"/>
              <a:t>syöminen, pukeutuminen, peseytyminen, liikkuminen sisällä, liikkuminen ulkona, WC käyminen</a:t>
            </a:r>
          </a:p>
          <a:p>
            <a:r>
              <a:rPr lang="fi-FI" b="1" dirty="0" smtClean="0"/>
              <a:t>IADL (</a:t>
            </a:r>
            <a:r>
              <a:rPr lang="fi-FI" b="1" dirty="0" err="1" smtClean="0"/>
              <a:t>instrumental</a:t>
            </a:r>
            <a:r>
              <a:rPr lang="fi-FI" b="1" dirty="0" smtClean="0"/>
              <a:t> </a:t>
            </a:r>
            <a:r>
              <a:rPr lang="fi-FI" b="1" dirty="0" err="1" smtClean="0"/>
              <a:t>activities</a:t>
            </a:r>
            <a:r>
              <a:rPr lang="fi-FI" b="1" dirty="0" smtClean="0"/>
              <a:t> of daily </a:t>
            </a:r>
            <a:r>
              <a:rPr lang="fi-FI" b="1" dirty="0" err="1" smtClean="0"/>
              <a:t>living</a:t>
            </a:r>
            <a:r>
              <a:rPr lang="fi-FI" b="1" dirty="0" smtClean="0"/>
              <a:t>): </a:t>
            </a:r>
            <a:r>
              <a:rPr lang="fi-FI" dirty="0" smtClean="0"/>
              <a:t>lääkkeiden itsenäinen käyttö, puhelimen käyttö, ruuanvalmistus, raha-asioiden hoito, pyykin pesu. Raskaat taloustyöt kuten siivoaminen ja painavien tavaroiden kantaminen</a:t>
            </a:r>
          </a:p>
          <a:p>
            <a:r>
              <a:rPr lang="fi-FI" b="1" dirty="0" smtClean="0"/>
              <a:t>Fyysisen toimintakyvyn mittarit: </a:t>
            </a:r>
            <a:r>
              <a:rPr lang="fi-FI" dirty="0" smtClean="0"/>
              <a:t>lihasvoima (käden puristusvoima), hapenottokyky, havaintomotoriikka (reaktio- ja liikeaika ja tasapaino), nivelliikkuvuus (esim. olkanivelen nosto), kehon koostumus (esim. lihasmassa ja luun tiheys)</a:t>
            </a:r>
            <a:endParaRPr lang="fi-FI" b="1" dirty="0" smtClean="0"/>
          </a:p>
          <a:p>
            <a:endParaRPr lang="fi-FI" dirty="0" smtClean="0"/>
          </a:p>
          <a:p>
            <a:r>
              <a:rPr lang="fi-FI" dirty="0" smtClean="0"/>
              <a:t>Henkinen toimintakyky: </a:t>
            </a:r>
            <a:r>
              <a:rPr lang="fi-FI" b="1" dirty="0" smtClean="0"/>
              <a:t>MMSE, CERAD, </a:t>
            </a:r>
            <a:r>
              <a:rPr lang="fi-FI" b="1" dirty="0" err="1" smtClean="0"/>
              <a:t>GDS-depressioseula</a:t>
            </a:r>
            <a:endParaRPr lang="fi-FI" b="1" dirty="0" smtClean="0"/>
          </a:p>
          <a:p>
            <a:r>
              <a:rPr lang="fi-FI" b="1" dirty="0" smtClean="0"/>
              <a:t>RAI </a:t>
            </a:r>
            <a:r>
              <a:rPr lang="fi-FI" dirty="0" smtClean="0"/>
              <a:t>(</a:t>
            </a:r>
            <a:r>
              <a:rPr lang="fi-FI" dirty="0" err="1" smtClean="0"/>
              <a:t>resident</a:t>
            </a:r>
            <a:r>
              <a:rPr lang="fi-FI" dirty="0" smtClean="0"/>
              <a:t> </a:t>
            </a:r>
            <a:r>
              <a:rPr lang="fi-FI" dirty="0" err="1" smtClean="0"/>
              <a:t>assessment</a:t>
            </a:r>
            <a:r>
              <a:rPr lang="fi-FI" dirty="0" smtClean="0"/>
              <a:t> </a:t>
            </a:r>
            <a:r>
              <a:rPr lang="fi-FI" dirty="0" err="1" smtClean="0"/>
              <a:t>instrument</a:t>
            </a:r>
            <a:r>
              <a:rPr lang="fi-FI" dirty="0" smtClean="0"/>
              <a:t>) – kansainvälinen vertailutietokanta: kotihoidon, laitoshoidon ym. RAI. Hoitaja täyttää </a:t>
            </a:r>
            <a:br>
              <a:rPr lang="fi-FI" dirty="0" smtClean="0"/>
            </a:br>
            <a:endParaRPr lang="fi-FI"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monitoimikärryt"/>
          <p:cNvPicPr>
            <a:picLocks noChangeAspect="1" noChangeArrowheads="1"/>
          </p:cNvPicPr>
          <p:nvPr/>
        </p:nvPicPr>
        <p:blipFill>
          <a:blip r:embed="rId2" cstate="print"/>
          <a:srcRect/>
          <a:stretch>
            <a:fillRect/>
          </a:stretch>
        </p:blipFill>
        <p:spPr bwMode="auto">
          <a:xfrm>
            <a:off x="539750" y="1773238"/>
            <a:ext cx="7993063" cy="2819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Viktoria R:n tapaus</a:t>
            </a:r>
            <a:endParaRPr lang="fi-FI" dirty="0"/>
          </a:p>
        </p:txBody>
      </p:sp>
      <p:sp>
        <p:nvSpPr>
          <p:cNvPr id="3" name="Sisällön paikkamerkki 2"/>
          <p:cNvSpPr>
            <a:spLocks noGrp="1"/>
          </p:cNvSpPr>
          <p:nvPr>
            <p:ph sz="quarter" idx="1"/>
          </p:nvPr>
        </p:nvSpPr>
        <p:spPr/>
        <p:txBody>
          <a:bodyPr>
            <a:normAutofit fontScale="70000" lnSpcReduction="20000"/>
          </a:bodyPr>
          <a:lstStyle/>
          <a:p>
            <a:r>
              <a:rPr lang="fi-FI" dirty="0" smtClean="0"/>
              <a:t>95-vuotias leski, asunut pitkään kaupungin palvelutalossa</a:t>
            </a:r>
          </a:p>
          <a:p>
            <a:r>
              <a:rPr lang="fi-FI" dirty="0" smtClean="0"/>
              <a:t>Ruoka tullut valmiina, saanut siivousapua, suihkuapua. Itse käynyt kaupassa ja pankissa. Tytär auttanut asioiden hoidossa ja käynyt kerran viikossa. </a:t>
            </a:r>
          </a:p>
          <a:p>
            <a:r>
              <a:rPr lang="fi-FI" dirty="0" smtClean="0"/>
              <a:t>Muut sairaudet: Verenpainetauti joka ei ole ollut hyvässä tasapainossa. Ruokavaliohoitoinen diabetes. Sepelvaltimotautia epäilty, siihen pitkävaikutteinen nitro ja kalkkisalpaaja. Paksusuolen umpipussitauti eli </a:t>
            </a:r>
            <a:r>
              <a:rPr lang="fi-FI" dirty="0" err="1" smtClean="0"/>
              <a:t>divertikuloosi</a:t>
            </a:r>
            <a:r>
              <a:rPr lang="fi-FI" dirty="0" smtClean="0"/>
              <a:t>, ummetusta. Nivelrikko, joka vaivaa erityisesti vasemmassa polvessa. Selkärangan nivelrikko. Virtsan karkailutaipumus. Ajoittain virtsatulehduksia.  TIA- (ohimenevä aivohalvaus, kesto alle 12 tuntia) kohtauksia oikean puolen oirein. Huimausta. B12-vitamiinin mataluuteen  (johtuu yleensä mahalaukun limakalvon haurastumisesta) </a:t>
            </a:r>
            <a:r>
              <a:rPr lang="fi-FI" dirty="0" err="1" smtClean="0"/>
              <a:t>Cohemin</a:t>
            </a:r>
            <a:r>
              <a:rPr lang="fi-FI" dirty="0" smtClean="0"/>
              <a:t>.</a:t>
            </a:r>
          </a:p>
          <a:p>
            <a:endParaRPr lang="fi-FI"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Kaatui 10.6.09, makasi pari päivää kodin lattialla ennen kuin tytär löysi </a:t>
            </a:r>
            <a:endParaRPr lang="fi-FI" dirty="0"/>
          </a:p>
        </p:txBody>
      </p:sp>
      <p:sp>
        <p:nvSpPr>
          <p:cNvPr id="3" name="Sisällön paikkamerkki 2"/>
          <p:cNvSpPr>
            <a:spLocks noGrp="1"/>
          </p:cNvSpPr>
          <p:nvPr>
            <p:ph sz="quarter" idx="1"/>
          </p:nvPr>
        </p:nvSpPr>
        <p:spPr/>
        <p:txBody>
          <a:bodyPr>
            <a:normAutofit fontScale="70000" lnSpcReduction="20000"/>
          </a:bodyPr>
          <a:lstStyle/>
          <a:p>
            <a:r>
              <a:rPr lang="fi-FI" dirty="0" smtClean="0"/>
              <a:t>Potilas kertoi: laitoin sukkia jalkaan, huimasi, kaaduin, en päässyt ylös</a:t>
            </a:r>
            <a:endParaRPr lang="fi-FI" dirty="0"/>
          </a:p>
          <a:p>
            <a:r>
              <a:rPr lang="fi-FI" dirty="0" smtClean="0"/>
              <a:t>Ambulanssi raportoi: tavattaessa oli virtsa ja uloste alla </a:t>
            </a:r>
          </a:p>
          <a:p>
            <a:r>
              <a:rPr lang="fi-FI" dirty="0" smtClean="0"/>
              <a:t>Jorvin päivystys: </a:t>
            </a:r>
            <a:r>
              <a:rPr lang="fi-FI" dirty="0" err="1" smtClean="0"/>
              <a:t>rhabdomyolyysi</a:t>
            </a:r>
            <a:r>
              <a:rPr lang="fi-FI" dirty="0" smtClean="0"/>
              <a:t> eli lihasten painevamma, oikeassa jalkaterässä laajat nekroottiset haavat, vas. reidessä ihorikko. </a:t>
            </a:r>
          </a:p>
          <a:p>
            <a:r>
              <a:rPr lang="fi-FI" dirty="0" smtClean="0"/>
              <a:t>6.7. Töölössä jalkaterän revisioleikkaus ja ihonsiirre vasemman lonkan alueelle</a:t>
            </a:r>
          </a:p>
          <a:p>
            <a:r>
              <a:rPr lang="fi-FI" dirty="0" smtClean="0"/>
              <a:t>Jatkohoito sairaalassa. </a:t>
            </a:r>
            <a:r>
              <a:rPr lang="fi-FI" dirty="0" err="1" smtClean="0"/>
              <a:t>VAC-hoidosta</a:t>
            </a:r>
            <a:r>
              <a:rPr lang="fi-FI" dirty="0" smtClean="0"/>
              <a:t> huolimatta haava ei parantunut </a:t>
            </a:r>
          </a:p>
          <a:p>
            <a:r>
              <a:rPr lang="fi-FI" dirty="0" smtClean="0"/>
              <a:t>25.8. Töölössä jalkaterää säästävä amputaatio, </a:t>
            </a:r>
            <a:r>
              <a:rPr lang="fi-FI" dirty="0" err="1" smtClean="0"/>
              <a:t>resekoitu</a:t>
            </a:r>
            <a:r>
              <a:rPr lang="fi-FI" dirty="0" smtClean="0"/>
              <a:t> jänteitä, korjattu jalkaterän virheasentoa K-piikillä. Jatkot terveyskeskussairaalassa. Haavat eivät parantuneet</a:t>
            </a:r>
          </a:p>
          <a:p>
            <a:r>
              <a:rPr lang="fi-FI" dirty="0" smtClean="0"/>
              <a:t>30.10. oikean säären amputaatio.</a:t>
            </a:r>
          </a:p>
          <a:p>
            <a:r>
              <a:rPr lang="fi-FI" dirty="0" smtClean="0"/>
              <a:t>Hoitojakso sairaalassa 5.11.09-5.2.10</a:t>
            </a:r>
          </a:p>
          <a:p>
            <a:endParaRPr lang="fi-FI"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TotalTime>
  <Words>3828</Words>
  <Application>Microsoft Office PowerPoint</Application>
  <PresentationFormat>Näytössä katseltava diaesitys (4:3)</PresentationFormat>
  <Paragraphs>378</Paragraphs>
  <Slides>52</Slides>
  <Notes>13</Notes>
  <HiddenSlides>0</HiddenSlides>
  <MMClips>0</MMClips>
  <ScaleCrop>false</ScaleCrop>
  <HeadingPairs>
    <vt:vector size="4" baseType="variant">
      <vt:variant>
        <vt:lpstr>Teema</vt:lpstr>
      </vt:variant>
      <vt:variant>
        <vt:i4>1</vt:i4>
      </vt:variant>
      <vt:variant>
        <vt:lpstr>Dian otsikot</vt:lpstr>
      </vt:variant>
      <vt:variant>
        <vt:i4>52</vt:i4>
      </vt:variant>
    </vt:vector>
  </HeadingPairs>
  <TitlesOfParts>
    <vt:vector size="53" baseType="lpstr">
      <vt:lpstr>Office-teema</vt:lpstr>
      <vt:lpstr>Vanhusten yleisimmät sairaudet</vt:lpstr>
      <vt:lpstr>sisällysluettelo</vt:lpstr>
      <vt:lpstr>Vanhukselle kertyy paljon erilaisia sairauksia tai oireita</vt:lpstr>
      <vt:lpstr>Elämänlaatu</vt:lpstr>
      <vt:lpstr> Suurin osa ikäihmisistä kokee itsensä terveiksi</vt:lpstr>
      <vt:lpstr>Toimintakykyä mitataan mittareilla</vt:lpstr>
      <vt:lpstr>PowerPoint-esitys</vt:lpstr>
      <vt:lpstr>Viktoria R:n tapaus</vt:lpstr>
      <vt:lpstr>Kaatui 10.6.09, makasi pari päivää kodin lattialla ennen kuin tytär löysi </vt:lpstr>
      <vt:lpstr>Sairaalajaksolla tapahtui</vt:lpstr>
      <vt:lpstr>PowerPoint-esitys</vt:lpstr>
      <vt:lpstr>PowerPoint-esitys</vt:lpstr>
      <vt:lpstr>Huimaustutkimukset Miksi Viktoriaa huimaa?</vt:lpstr>
      <vt:lpstr>PowerPoint-esitys</vt:lpstr>
      <vt:lpstr>Huimaus</vt:lpstr>
      <vt:lpstr>Aivoinfarktin oireita: halvaus (ylä- tai alaraaja tai molemmat, puhehäiriö, huimaus, näköhäiriö, näkökenttäpuutos, neglect, tuntohäiriöitä, nielemisvaikeus, neurologisia puutosoireita, muistin häiriö, suupielen roikkuminen, kävelyn vaikeus. Pienten suonten tukos: lacunainfarktit aiheuttavat vain pieniä, lähes huomaamattomia muutoksia mutta myös invalidisoivat. )</vt:lpstr>
      <vt:lpstr>Miksi verenpainetta mitataan?</vt:lpstr>
      <vt:lpstr>Kaatuminen – kansantauti www.thl.fi/tapaturmat: IKINÄ-opas </vt:lpstr>
      <vt:lpstr>PowerPoint-esitys</vt:lpstr>
      <vt:lpstr>Kaatumisen syyt</vt:lpstr>
      <vt:lpstr>Kaatumisen pelko</vt:lpstr>
      <vt:lpstr>Aivojen tiedonkäsittely muuttuu</vt:lpstr>
      <vt:lpstr>PowerPoint-esitys</vt:lpstr>
      <vt:lpstr>Diabetes aiheuttaa ennenaikaista vanhenemista ja raihnastumista</vt:lpstr>
      <vt:lpstr>Miksi on valitteleva, huomionhakuinen, alavireinen, huonosti puhuttuja muistava, miksi puhuu useita kertoja samoja asioita?</vt:lpstr>
      <vt:lpstr>Onko Alzheimerin tauti?</vt:lpstr>
      <vt:lpstr>Onko joku muu muistisairaus?</vt:lpstr>
      <vt:lpstr>Potilastapaus: Risto K. 81 v</vt:lpstr>
      <vt:lpstr>Delirium</vt:lpstr>
      <vt:lpstr>Delirium, sekavuustila</vt:lpstr>
      <vt:lpstr>PowerPoint-esitys</vt:lpstr>
      <vt:lpstr>Mikä Ristoa vaivaa?</vt:lpstr>
      <vt:lpstr>Miksi Risto on kaatuillut?</vt:lpstr>
      <vt:lpstr>Hauraus-raihnausoireyhtymä</vt:lpstr>
      <vt:lpstr>PowerPoint-esitys</vt:lpstr>
      <vt:lpstr>Ikäihmisen aliravitsemus</vt:lpstr>
      <vt:lpstr>NÄÖN JA KUULON heikentyminen</vt:lpstr>
      <vt:lpstr>Masennus</vt:lpstr>
      <vt:lpstr>Masennuksen hoito</vt:lpstr>
      <vt:lpstr>Ristolta löytyi vasemman lonkan pitkälle edennyt nivelrikko, kipeä oikea nivelrikkopolvi sekä vasempaan polveen tehty leikkaus</vt:lpstr>
      <vt:lpstr>PowerPoint-esitys</vt:lpstr>
      <vt:lpstr>Nivelrikon hoito Käypä hoito-suositus 2012</vt:lpstr>
      <vt:lpstr>PowerPoint-esitys</vt:lpstr>
      <vt:lpstr>PowerPoint-esitys</vt:lpstr>
      <vt:lpstr>Osteoporoosi, luun haurastuminen Nykyinen elinikämme on luustoa ajatellen liian pitkä. Luun tehtävät: antaa keholle muodon ja tukirakenteet, mahdollistaa liikkumisen, antaa keskeisen suojan monille elimille. Pitkien luiden ydinosassa muodostuu verisolut. Luusto on  kalsiumin ja fosfaatin varasto. Riittävä kalsiumpitoisuus veressä ja kudoksissa mahdollistaa solujen elämän perustoiminnot. Aineiden kuljetus soluun ja sieltä pois tapahtuu kalsiumpumpun avulla. Kalsium takaa veren hyytymisen ja lihasten ja hermosolujen normaalin toiminnan.</vt:lpstr>
      <vt:lpstr>Onko Ristolla Alzheimerin tauti? Se on yhdellä kolmesta 85-vuotiaasta</vt:lpstr>
      <vt:lpstr>PowerPoint-esitys</vt:lpstr>
      <vt:lpstr>Vanhuksen virtsatulehdus (Virtsatulehduksen Käypä hoito-suositus ja Maarit Wuorela geriatripäivillä)</vt:lpstr>
      <vt:lpstr>Virtsatulehduksen syitä</vt:lpstr>
      <vt:lpstr>Riston tulevaisuus?</vt:lpstr>
      <vt:lpstr>Risto kävi pään TT:ssä</vt:lpstr>
      <vt:lpstr>SYÖPÄ</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Vanhusten tavallisimmat sairaudet</dc:title>
  <dc:creator>heljä</dc:creator>
  <cp:lastModifiedBy>Pia Miettinen</cp:lastModifiedBy>
  <cp:revision>46</cp:revision>
  <dcterms:created xsi:type="dcterms:W3CDTF">2013-01-05T08:56:01Z</dcterms:created>
  <dcterms:modified xsi:type="dcterms:W3CDTF">2013-02-25T17:44:44Z</dcterms:modified>
</cp:coreProperties>
</file>