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60"/>
  </p:notesMasterIdLst>
  <p:sldIdLst>
    <p:sldId id="256" r:id="rId2"/>
    <p:sldId id="257" r:id="rId3"/>
    <p:sldId id="313" r:id="rId4"/>
    <p:sldId id="314" r:id="rId5"/>
    <p:sldId id="258" r:id="rId6"/>
    <p:sldId id="259" r:id="rId7"/>
    <p:sldId id="265" r:id="rId8"/>
    <p:sldId id="261" r:id="rId9"/>
    <p:sldId id="318" r:id="rId10"/>
    <p:sldId id="263" r:id="rId11"/>
    <p:sldId id="292" r:id="rId12"/>
    <p:sldId id="291" r:id="rId13"/>
    <p:sldId id="293" r:id="rId14"/>
    <p:sldId id="295" r:id="rId15"/>
    <p:sldId id="299" r:id="rId16"/>
    <p:sldId id="300" r:id="rId17"/>
    <p:sldId id="302" r:id="rId18"/>
    <p:sldId id="303" r:id="rId19"/>
    <p:sldId id="305" r:id="rId20"/>
    <p:sldId id="267" r:id="rId21"/>
    <p:sldId id="264" r:id="rId22"/>
    <p:sldId id="312" r:id="rId23"/>
    <p:sldId id="269" r:id="rId24"/>
    <p:sldId id="316" r:id="rId25"/>
    <p:sldId id="287" r:id="rId26"/>
    <p:sldId id="288" r:id="rId27"/>
    <p:sldId id="289" r:id="rId28"/>
    <p:sldId id="298" r:id="rId29"/>
    <p:sldId id="268" r:id="rId30"/>
    <p:sldId id="320" r:id="rId31"/>
    <p:sldId id="309" r:id="rId32"/>
    <p:sldId id="270" r:id="rId33"/>
    <p:sldId id="271" r:id="rId34"/>
    <p:sldId id="296" r:id="rId35"/>
    <p:sldId id="319" r:id="rId36"/>
    <p:sldId id="325" r:id="rId37"/>
    <p:sldId id="273" r:id="rId38"/>
    <p:sldId id="321" r:id="rId39"/>
    <p:sldId id="322" r:id="rId40"/>
    <p:sldId id="275" r:id="rId41"/>
    <p:sldId id="266" r:id="rId42"/>
    <p:sldId id="274" r:id="rId43"/>
    <p:sldId id="276" r:id="rId44"/>
    <p:sldId id="277" r:id="rId45"/>
    <p:sldId id="278" r:id="rId46"/>
    <p:sldId id="308" r:id="rId47"/>
    <p:sldId id="279" r:id="rId48"/>
    <p:sldId id="280" r:id="rId49"/>
    <p:sldId id="311" r:id="rId50"/>
    <p:sldId id="281" r:id="rId51"/>
    <p:sldId id="315" r:id="rId52"/>
    <p:sldId id="283" r:id="rId53"/>
    <p:sldId id="284" r:id="rId54"/>
    <p:sldId id="323" r:id="rId55"/>
    <p:sldId id="260" r:id="rId56"/>
    <p:sldId id="262" r:id="rId57"/>
    <p:sldId id="317" r:id="rId58"/>
    <p:sldId id="324" r:id="rId59"/>
  </p:sldIdLst>
  <p:sldSz cx="9144000" cy="6858000" type="screen4x3"/>
  <p:notesSz cx="6858000" cy="9144000"/>
  <p:defaultTextStyle>
    <a:defPPr>
      <a:defRPr lang="fi-FI"/>
    </a:defPPr>
    <a:lvl1pPr algn="l" rtl="0" fontAlgn="base">
      <a:spcBef>
        <a:spcPct val="0"/>
      </a:spcBef>
      <a:spcAft>
        <a:spcPct val="0"/>
      </a:spcAft>
      <a:defRPr sz="2000" kern="1200">
        <a:solidFill>
          <a:schemeClr val="tx1"/>
        </a:solidFill>
        <a:latin typeface="Tahoma" charset="0"/>
        <a:ea typeface="+mn-ea"/>
        <a:cs typeface="+mn-cs"/>
      </a:defRPr>
    </a:lvl1pPr>
    <a:lvl2pPr marL="457200" algn="l" rtl="0" fontAlgn="base">
      <a:spcBef>
        <a:spcPct val="0"/>
      </a:spcBef>
      <a:spcAft>
        <a:spcPct val="0"/>
      </a:spcAft>
      <a:defRPr sz="2000" kern="1200">
        <a:solidFill>
          <a:schemeClr val="tx1"/>
        </a:solidFill>
        <a:latin typeface="Tahoma" charset="0"/>
        <a:ea typeface="+mn-ea"/>
        <a:cs typeface="+mn-cs"/>
      </a:defRPr>
    </a:lvl2pPr>
    <a:lvl3pPr marL="914400" algn="l" rtl="0" fontAlgn="base">
      <a:spcBef>
        <a:spcPct val="0"/>
      </a:spcBef>
      <a:spcAft>
        <a:spcPct val="0"/>
      </a:spcAft>
      <a:defRPr sz="2000" kern="1200">
        <a:solidFill>
          <a:schemeClr val="tx1"/>
        </a:solidFill>
        <a:latin typeface="Tahoma" charset="0"/>
        <a:ea typeface="+mn-ea"/>
        <a:cs typeface="+mn-cs"/>
      </a:defRPr>
    </a:lvl3pPr>
    <a:lvl4pPr marL="1371600" algn="l" rtl="0" fontAlgn="base">
      <a:spcBef>
        <a:spcPct val="0"/>
      </a:spcBef>
      <a:spcAft>
        <a:spcPct val="0"/>
      </a:spcAft>
      <a:defRPr sz="2000" kern="1200">
        <a:solidFill>
          <a:schemeClr val="tx1"/>
        </a:solidFill>
        <a:latin typeface="Tahoma" charset="0"/>
        <a:ea typeface="+mn-ea"/>
        <a:cs typeface="+mn-cs"/>
      </a:defRPr>
    </a:lvl4pPr>
    <a:lvl5pPr marL="1828800" algn="l" rtl="0" fontAlgn="base">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fi-FI"/>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fi-FI"/>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fi-FI"/>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C4E4F126-60EE-4CB4-9BDE-40B571A0C38C}" type="slidenum">
              <a:rPr lang="fi-FI"/>
              <a:pPr/>
              <a:t>‹#›</a:t>
            </a:fld>
            <a:endParaRPr lang="fi-FI"/>
          </a:p>
        </p:txBody>
      </p:sp>
    </p:spTree>
    <p:extLst>
      <p:ext uri="{BB962C8B-B14F-4D97-AF65-F5344CB8AC3E}">
        <p14:creationId xmlns:p14="http://schemas.microsoft.com/office/powerpoint/2010/main" val="23006101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A92C8-B662-4A9A-AFBF-2FBB3E2D3A95}" type="slidenum">
              <a:rPr lang="fi-FI"/>
              <a:pPr/>
              <a:t>1</a:t>
            </a:fld>
            <a:endParaRPr lang="fi-FI"/>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18CCD-78D0-4D3E-9017-1F0AB16D87CC}" type="slidenum">
              <a:rPr lang="fi-FI"/>
              <a:pPr/>
              <a:t>23</a:t>
            </a:fld>
            <a:endParaRPr lang="fi-FI"/>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AA5C1-B6B6-4F25-BB89-13B6411656C3}" type="slidenum">
              <a:rPr lang="fi-FI"/>
              <a:pPr/>
              <a:t>25</a:t>
            </a:fld>
            <a:endParaRPr lang="fi-FI"/>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1E796-147F-4456-9343-1D396F4ACE32}" type="slidenum">
              <a:rPr lang="fi-FI"/>
              <a:pPr/>
              <a:t>26</a:t>
            </a:fld>
            <a:endParaRPr lang="fi-FI"/>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E8570-A630-4246-862B-9FC2B99A8245}" type="slidenum">
              <a:rPr lang="fi-FI"/>
              <a:pPr/>
              <a:t>27</a:t>
            </a:fld>
            <a:endParaRPr lang="fi-FI"/>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E69F2-93FD-4B09-A259-B8436511A08E}" type="slidenum">
              <a:rPr lang="fi-FI"/>
              <a:pPr/>
              <a:t>29</a:t>
            </a:fld>
            <a:endParaRPr lang="fi-FI"/>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0B965-A1EC-4A19-B645-56430903804D}" type="slidenum">
              <a:rPr lang="fi-FI"/>
              <a:pPr/>
              <a:t>32</a:t>
            </a:fld>
            <a:endParaRPr lang="fi-FI"/>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7C314-C41B-4AB5-A51E-377072F6968E}" type="slidenum">
              <a:rPr lang="fi-FI"/>
              <a:pPr/>
              <a:t>33</a:t>
            </a:fld>
            <a:endParaRPr lang="fi-FI"/>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4C01F-B7AA-4354-97CF-F69D19146D9F}" type="slidenum">
              <a:rPr lang="fi-FI"/>
              <a:pPr/>
              <a:t>37</a:t>
            </a:fld>
            <a:endParaRPr lang="fi-FI"/>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F7858-83A8-4EF7-8783-459909EB4FDC}" type="slidenum">
              <a:rPr lang="fi-FI"/>
              <a:pPr/>
              <a:t>40</a:t>
            </a:fld>
            <a:endParaRPr lang="fi-FI"/>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01CC5-7606-49E9-A833-6349C15966F5}" type="slidenum">
              <a:rPr lang="fi-FI"/>
              <a:pPr/>
              <a:t>41</a:t>
            </a:fld>
            <a:endParaRPr lang="fi-FI"/>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1223B-CDC3-42AA-82A5-511F7D20801C}" type="slidenum">
              <a:rPr lang="fi-FI"/>
              <a:pPr/>
              <a:t>2</a:t>
            </a:fld>
            <a:endParaRPr lang="fi-FI"/>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644BB-7259-4B85-8369-6753CB7FB328}" type="slidenum">
              <a:rPr lang="fi-FI"/>
              <a:pPr/>
              <a:t>42</a:t>
            </a:fld>
            <a:endParaRPr lang="fi-FI"/>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5A959-AC09-4E5F-B28D-66602C298A78}" type="slidenum">
              <a:rPr lang="fi-FI"/>
              <a:pPr/>
              <a:t>43</a:t>
            </a:fld>
            <a:endParaRPr lang="fi-FI"/>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1EAE2-F232-49DB-8952-A418729F31C7}" type="slidenum">
              <a:rPr lang="fi-FI"/>
              <a:pPr/>
              <a:t>44</a:t>
            </a:fld>
            <a:endParaRPr lang="fi-FI"/>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2FAFC-4EDB-41C6-909B-6E52B7681886}" type="slidenum">
              <a:rPr lang="fi-FI"/>
              <a:pPr/>
              <a:t>45</a:t>
            </a:fld>
            <a:endParaRPr lang="fi-FI"/>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AE586-7BA3-421A-A547-784C8B12030B}" type="slidenum">
              <a:rPr lang="fi-FI"/>
              <a:pPr/>
              <a:t>47</a:t>
            </a:fld>
            <a:endParaRPr lang="fi-FI"/>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6D735E-8DB9-4D64-BCF5-C563EA7B81CF}" type="slidenum">
              <a:rPr lang="fi-FI"/>
              <a:pPr/>
              <a:t>48</a:t>
            </a:fld>
            <a:endParaRPr lang="fi-FI"/>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8B611-67D0-4C81-AC2D-0343750B8925}" type="slidenum">
              <a:rPr lang="fi-FI"/>
              <a:pPr/>
              <a:t>50</a:t>
            </a:fld>
            <a:endParaRPr lang="fi-FI"/>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F495A-75DA-4552-B359-1717B1A0A082}" type="slidenum">
              <a:rPr lang="fi-FI"/>
              <a:pPr/>
              <a:t>52</a:t>
            </a:fld>
            <a:endParaRPr lang="fi-FI"/>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320B7-C9BC-48BA-8D40-DD5964E6E039}" type="slidenum">
              <a:rPr lang="fi-FI"/>
              <a:pPr/>
              <a:t>53</a:t>
            </a:fld>
            <a:endParaRPr lang="fi-FI"/>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8E6B9-0A0F-40C2-A45B-D9F57C7473A4}" type="slidenum">
              <a:rPr lang="fi-FI"/>
              <a:pPr/>
              <a:t>55</a:t>
            </a:fld>
            <a:endParaRPr lang="fi-FI"/>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CF496-D2B9-42C7-84E9-C60FD5A8B085}" type="slidenum">
              <a:rPr lang="fi-FI"/>
              <a:pPr/>
              <a:t>5</a:t>
            </a:fld>
            <a:endParaRPr lang="fi-FI"/>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83D0A-DAB0-4434-81F1-C0FEB34A8B73}" type="slidenum">
              <a:rPr lang="fi-FI"/>
              <a:pPr/>
              <a:t>56</a:t>
            </a:fld>
            <a:endParaRPr lang="fi-FI"/>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CC670-667E-4E7B-AC2C-9DD3A6A7DE1E}" type="slidenum">
              <a:rPr lang="fi-FI"/>
              <a:pPr/>
              <a:t>6</a:t>
            </a:fld>
            <a:endParaRPr lang="fi-FI"/>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CECD4-D9FB-4D76-B3ED-47665D8AF9C4}" type="slidenum">
              <a:rPr lang="fi-FI"/>
              <a:pPr/>
              <a:t>7</a:t>
            </a:fld>
            <a:endParaRPr lang="fi-FI"/>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9BF71-06CE-4D4B-8C72-B17CA088000F}" type="slidenum">
              <a:rPr lang="fi-FI"/>
              <a:pPr/>
              <a:t>8</a:t>
            </a:fld>
            <a:endParaRPr lang="fi-FI"/>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002DFA-089B-4D97-8E15-266A418E8901}" type="slidenum">
              <a:rPr lang="fi-FI"/>
              <a:pPr/>
              <a:t>10</a:t>
            </a:fld>
            <a:endParaRPr lang="fi-FI"/>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B9909-D326-4F2E-9531-3560C9D45BDC}" type="slidenum">
              <a:rPr lang="fi-FI"/>
              <a:pPr/>
              <a:t>20</a:t>
            </a:fld>
            <a:endParaRPr lang="fi-FI"/>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91421-A5DC-4923-BDDB-D1F991976482}" type="slidenum">
              <a:rPr lang="fi-FI"/>
              <a:pPr/>
              <a:t>21</a:t>
            </a:fld>
            <a:endParaRPr lang="fi-FI"/>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69A4F21-5D8C-4113-B03E-98E8B77FB020}"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1097CC7-7919-44BE-A5A9-C78F00B28524}"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D7E511-DC90-4392-8B3E-3F9DCC5F0323}"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99AC38C-92FA-4A28-801F-2F79C79BFA3D}"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8A8DDE7-7DB3-4777-B61A-69AC24EF429A}"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081D05E-EF0B-45E7-B359-E15CA92A6341}"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4F8B06A-6642-480D-9463-960ABC159058}"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2ED2D425-2976-4833-AD74-3B2089884175}"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77D580B-DDE6-4A8D-BEE4-2BA17ABE4B4A}"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21E0297-8AD3-4A9B-873B-E74243DDA963}"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AF9E2EA-5DFD-4A97-A78E-6857DB3A294C}"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2E029-C441-4547-B4B0-0D9072852F10}"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hyperlink" Target="http://fi.wikipedia.org/wiki/Veri" TargetMode="External"/><Relationship Id="rId4" Type="http://schemas.openxmlformats.org/officeDocument/2006/relationships/hyperlink" Target="http://fi.wikipedia.org/wiki/Luusto"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r>
              <a:rPr lang="fi-FI" dirty="0"/>
              <a:t>Vanhusten lääkehoito</a:t>
            </a:r>
          </a:p>
        </p:txBody>
      </p:sp>
      <p:sp>
        <p:nvSpPr>
          <p:cNvPr id="2055" name="Rectangle 7"/>
          <p:cNvSpPr>
            <a:spLocks noGrp="1" noChangeArrowheads="1"/>
          </p:cNvSpPr>
          <p:nvPr>
            <p:ph type="subTitle" idx="1"/>
          </p:nvPr>
        </p:nvSpPr>
        <p:spPr/>
        <p:txBody>
          <a:bodyPr/>
          <a:lstStyle/>
          <a:p>
            <a:r>
              <a:rPr lang="fi-FI" dirty="0"/>
              <a:t>Heljä Lotvonen, geriatrian </a:t>
            </a:r>
            <a:r>
              <a:rPr lang="fi-FI" dirty="0" smtClean="0"/>
              <a:t>erikoislääkäri</a:t>
            </a:r>
          </a:p>
          <a:p>
            <a:r>
              <a:rPr lang="fi-FI" dirty="0" err="1" smtClean="0"/>
              <a:t>Omnia</a:t>
            </a:r>
            <a:r>
              <a:rPr lang="fi-FI" dirty="0" smtClean="0"/>
              <a:t> 25.2.2013</a:t>
            </a:r>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fi-FI" sz="4000"/>
              <a:t>Lääkkeiden farmakokinetiikan muutokset vanhuksella</a:t>
            </a:r>
          </a:p>
        </p:txBody>
      </p:sp>
      <p:sp>
        <p:nvSpPr>
          <p:cNvPr id="25603" name="Rectangle 3"/>
          <p:cNvSpPr>
            <a:spLocks noGrp="1" noChangeArrowheads="1"/>
          </p:cNvSpPr>
          <p:nvPr>
            <p:ph idx="1"/>
          </p:nvPr>
        </p:nvSpPr>
        <p:spPr/>
        <p:txBody>
          <a:bodyPr>
            <a:normAutofit lnSpcReduction="10000"/>
          </a:bodyPr>
          <a:lstStyle/>
          <a:p>
            <a:pPr>
              <a:lnSpc>
                <a:spcPct val="80000"/>
              </a:lnSpc>
            </a:pPr>
            <a:r>
              <a:rPr lang="fi-FI" sz="2400" dirty="0"/>
              <a:t>Imeytyminen suolistosta: ei juuri muutoksia</a:t>
            </a:r>
          </a:p>
          <a:p>
            <a:pPr>
              <a:lnSpc>
                <a:spcPct val="80000"/>
              </a:lnSpc>
            </a:pPr>
            <a:r>
              <a:rPr lang="fi-FI" sz="2400" dirty="0"/>
              <a:t>Sitoutuminen verenkierrossa valkuaisaineisiin: albumiini vähenee sairailla tai aliravitsemustiloissa, vapaan lääkeaineen pitoisuus nousee, rasvaliukoisten lääkeaineiden poistuminen hidastuu</a:t>
            </a:r>
          </a:p>
          <a:p>
            <a:pPr>
              <a:lnSpc>
                <a:spcPct val="80000"/>
              </a:lnSpc>
            </a:pPr>
            <a:r>
              <a:rPr lang="fi-FI" sz="2400" dirty="0"/>
              <a:t>Lääkkeen laimentuminen kehossa (jakautumistilavuus): kehon vesimäärä laskee ja rasvamäärä nousee suhteellisesti, vesiliukoisten lääkkeiden veripitoisuus nousee, rasvaliukoisten lääkkeiden poistuminen hidastuu</a:t>
            </a:r>
          </a:p>
          <a:p>
            <a:pPr>
              <a:lnSpc>
                <a:spcPct val="80000"/>
              </a:lnSpc>
            </a:pPr>
            <a:r>
              <a:rPr lang="fi-FI" sz="2400" dirty="0"/>
              <a:t>Lääkkeen metabolia maksassa: hidastuu lievästi</a:t>
            </a:r>
          </a:p>
          <a:p>
            <a:pPr>
              <a:lnSpc>
                <a:spcPct val="80000"/>
              </a:lnSpc>
            </a:pPr>
            <a:r>
              <a:rPr lang="fi-FI" sz="2400" dirty="0"/>
              <a:t>”80-vuotiaalla on yksi munuainen”, vanhuksella lääkkeen poistuminen on hidastunut 50%</a:t>
            </a:r>
          </a:p>
          <a:p>
            <a:pPr>
              <a:lnSpc>
                <a:spcPct val="80000"/>
              </a:lnSpc>
            </a:pPr>
            <a:r>
              <a:rPr lang="fi-FI" sz="2400" dirty="0"/>
              <a:t>Lääkkeen puoliintumisaika </a:t>
            </a:r>
            <a:r>
              <a:rPr lang="fi-FI" sz="2400" dirty="0" smtClean="0"/>
              <a:t>pidentynyt. ELI LÄÄKE VIIPYY ELIMISTÖSSÄ PIDEMPÄÄN KUIN NUORILLA</a:t>
            </a:r>
            <a:endParaRPr lang="fi-FI"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normAutofit fontScale="90000"/>
          </a:bodyPr>
          <a:lstStyle/>
          <a:p>
            <a:r>
              <a:rPr lang="fi-FI" sz="2000" dirty="0" smtClean="0"/>
              <a:t>Salli K. ENNEN GERIATRIN TAPAAMISTA:  Ikä 82 v. Sairaudet: sepelvaltimotauti, sydämen vajaatoiminta, kilpirauhasen vajaatoiminta, </a:t>
            </a:r>
            <a:r>
              <a:rPr lang="fi-FI" sz="2000" dirty="0" err="1" smtClean="0"/>
              <a:t>flimmeri</a:t>
            </a:r>
            <a:r>
              <a:rPr lang="fi-FI" sz="2000" dirty="0" smtClean="0"/>
              <a:t>, osteoporoosi, masennus, Alzheimerin tauti. Kärsii: nivelrikkokivuista, unettomuudesta, yksinäisyydestä.</a:t>
            </a:r>
            <a:endParaRPr lang="fi-FI" sz="2000" dirty="0"/>
          </a:p>
        </p:txBody>
      </p:sp>
      <p:sp>
        <p:nvSpPr>
          <p:cNvPr id="6" name="Sisällön paikkamerkki 5"/>
          <p:cNvSpPr>
            <a:spLocks noGrp="1"/>
          </p:cNvSpPr>
          <p:nvPr>
            <p:ph sz="half" idx="1"/>
          </p:nvPr>
        </p:nvSpPr>
        <p:spPr/>
        <p:txBody>
          <a:bodyPr>
            <a:normAutofit fontScale="92500" lnSpcReduction="20000"/>
          </a:bodyPr>
          <a:lstStyle/>
          <a:p>
            <a:r>
              <a:rPr lang="fi-FI" dirty="0" err="1" smtClean="0"/>
              <a:t>Digoxin</a:t>
            </a:r>
            <a:r>
              <a:rPr lang="fi-FI" dirty="0" smtClean="0"/>
              <a:t> 1x1</a:t>
            </a:r>
          </a:p>
          <a:p>
            <a:r>
              <a:rPr lang="fi-FI" dirty="0" err="1" smtClean="0"/>
              <a:t>Furesis</a:t>
            </a:r>
            <a:r>
              <a:rPr lang="fi-FI" dirty="0" smtClean="0"/>
              <a:t> 3x2</a:t>
            </a:r>
          </a:p>
          <a:p>
            <a:r>
              <a:rPr lang="fi-FI" dirty="0" err="1" smtClean="0"/>
              <a:t>Marevan</a:t>
            </a:r>
            <a:endParaRPr lang="fi-FI" dirty="0" smtClean="0"/>
          </a:p>
          <a:p>
            <a:r>
              <a:rPr lang="fi-FI" dirty="0" err="1" smtClean="0"/>
              <a:t>Laxoberon</a:t>
            </a:r>
            <a:endParaRPr lang="fi-FI" dirty="0" smtClean="0"/>
          </a:p>
          <a:p>
            <a:r>
              <a:rPr lang="fi-FI" dirty="0" err="1" smtClean="0"/>
              <a:t>Toilax-tabl</a:t>
            </a:r>
            <a:r>
              <a:rPr lang="fi-FI" dirty="0" smtClean="0"/>
              <a:t> kahdesti viikossa</a:t>
            </a:r>
          </a:p>
          <a:p>
            <a:r>
              <a:rPr lang="fi-FI" dirty="0" smtClean="0"/>
              <a:t>Senna</a:t>
            </a:r>
          </a:p>
          <a:p>
            <a:r>
              <a:rPr lang="fi-FI" dirty="0" err="1" smtClean="0"/>
              <a:t>Seronil</a:t>
            </a:r>
            <a:r>
              <a:rPr lang="fi-FI" dirty="0" smtClean="0"/>
              <a:t> 1x1</a:t>
            </a:r>
          </a:p>
          <a:p>
            <a:r>
              <a:rPr lang="fi-FI" dirty="0" err="1" smtClean="0"/>
              <a:t>Diapam</a:t>
            </a:r>
            <a:r>
              <a:rPr lang="fi-FI" dirty="0" smtClean="0"/>
              <a:t> 10 mg 1x3</a:t>
            </a:r>
          </a:p>
          <a:p>
            <a:r>
              <a:rPr lang="fi-FI" dirty="0" smtClean="0"/>
              <a:t>Alkoholia 3 pulloa olutta päivässä</a:t>
            </a:r>
          </a:p>
          <a:p>
            <a:endParaRPr lang="fi-FI" dirty="0"/>
          </a:p>
        </p:txBody>
      </p:sp>
      <p:sp>
        <p:nvSpPr>
          <p:cNvPr id="7" name="Sisällön paikkamerkki 6"/>
          <p:cNvSpPr>
            <a:spLocks noGrp="1"/>
          </p:cNvSpPr>
          <p:nvPr>
            <p:ph sz="half" idx="2"/>
          </p:nvPr>
        </p:nvSpPr>
        <p:spPr/>
        <p:txBody>
          <a:bodyPr>
            <a:normAutofit fontScale="92500" lnSpcReduction="20000"/>
          </a:bodyPr>
          <a:lstStyle/>
          <a:p>
            <a:r>
              <a:rPr lang="fi-FI" dirty="0" err="1" smtClean="0"/>
              <a:t>Burana</a:t>
            </a:r>
            <a:r>
              <a:rPr lang="fi-FI" dirty="0" smtClean="0"/>
              <a:t> 600 mg 1x3</a:t>
            </a:r>
          </a:p>
          <a:p>
            <a:r>
              <a:rPr lang="fi-FI" dirty="0" err="1" smtClean="0"/>
              <a:t>Panacod</a:t>
            </a:r>
            <a:r>
              <a:rPr lang="fi-FI" dirty="0" smtClean="0"/>
              <a:t> 1x3</a:t>
            </a:r>
          </a:p>
          <a:p>
            <a:r>
              <a:rPr lang="fi-FI" dirty="0" err="1" smtClean="0"/>
              <a:t>Thyroxin</a:t>
            </a:r>
            <a:r>
              <a:rPr lang="fi-FI" dirty="0" smtClean="0"/>
              <a:t> ½x1</a:t>
            </a:r>
          </a:p>
          <a:p>
            <a:r>
              <a:rPr lang="fi-FI" dirty="0" err="1" smtClean="0"/>
              <a:t>Crampiton</a:t>
            </a:r>
            <a:r>
              <a:rPr lang="fi-FI" dirty="0" smtClean="0"/>
              <a:t> yöksi</a:t>
            </a:r>
          </a:p>
          <a:p>
            <a:r>
              <a:rPr lang="fi-FI" dirty="0" err="1" smtClean="0"/>
              <a:t>Atarax</a:t>
            </a:r>
            <a:r>
              <a:rPr lang="fi-FI" dirty="0" smtClean="0"/>
              <a:t> kutinaan</a:t>
            </a:r>
          </a:p>
          <a:p>
            <a:r>
              <a:rPr lang="fi-FI" dirty="0" err="1" smtClean="0"/>
              <a:t>Ginseng</a:t>
            </a:r>
            <a:endParaRPr lang="fi-FI" dirty="0" smtClean="0"/>
          </a:p>
          <a:p>
            <a:r>
              <a:rPr lang="fi-FI" dirty="0" smtClean="0"/>
              <a:t>Omega-3</a:t>
            </a:r>
          </a:p>
          <a:p>
            <a:r>
              <a:rPr lang="fi-FI" dirty="0" smtClean="0"/>
              <a:t>Neidonhiuspuu-tabletit</a:t>
            </a:r>
          </a:p>
          <a:p>
            <a:r>
              <a:rPr lang="fi-FI" dirty="0" err="1" smtClean="0"/>
              <a:t>Piimax</a:t>
            </a:r>
            <a:endParaRPr lang="fi-FI" dirty="0" smtClean="0"/>
          </a:p>
          <a:p>
            <a:r>
              <a:rPr lang="fi-FI" dirty="0" err="1" smtClean="0"/>
              <a:t>Geromax</a:t>
            </a:r>
            <a:endParaRPr lang="fi-FI" dirty="0" smtClean="0"/>
          </a:p>
          <a:p>
            <a:r>
              <a:rPr lang="fi-FI" dirty="0" err="1" smtClean="0"/>
              <a:t>Primperan</a:t>
            </a:r>
            <a:r>
              <a:rPr lang="fi-FI" dirty="0" smtClean="0"/>
              <a:t> pahoinvointiin</a:t>
            </a:r>
          </a:p>
          <a:p>
            <a:endParaRPr lang="fi-FI"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260648"/>
            <a:ext cx="8229600" cy="1143000"/>
          </a:xfrm>
        </p:spPr>
        <p:txBody>
          <a:bodyPr>
            <a:normAutofit fontScale="90000"/>
          </a:bodyPr>
          <a:lstStyle/>
          <a:p>
            <a:r>
              <a:rPr lang="fi-FI" sz="2000" dirty="0" smtClean="0"/>
              <a:t>Salli K. JÄLKEEN GERIATRIN VASTAANOTON: Ikä 82 v. Sairaudet: sepelvaltimotauti, sydämen vajaatoiminta, kilpirauhasen vajaatoiminta, </a:t>
            </a:r>
            <a:r>
              <a:rPr lang="fi-FI" sz="2000" dirty="0" err="1" smtClean="0"/>
              <a:t>flimmeri</a:t>
            </a:r>
            <a:r>
              <a:rPr lang="fi-FI" sz="2000" dirty="0" smtClean="0"/>
              <a:t>, osteoporoosi, masennus, Alzheimerin tauti, silmänpainetauti. Kärsii: nivelrikkokivuista, unettomuudesta, yksinäisyydestä, ihon kuivuudesta ja kutinasta</a:t>
            </a:r>
            <a:endParaRPr lang="fi-FI" sz="2000" dirty="0"/>
          </a:p>
        </p:txBody>
      </p:sp>
      <p:sp>
        <p:nvSpPr>
          <p:cNvPr id="4" name="Sisällön paikkamerkki 3"/>
          <p:cNvSpPr>
            <a:spLocks noGrp="1"/>
          </p:cNvSpPr>
          <p:nvPr>
            <p:ph sz="half" idx="1"/>
          </p:nvPr>
        </p:nvSpPr>
        <p:spPr/>
        <p:txBody>
          <a:bodyPr>
            <a:normAutofit lnSpcReduction="10000"/>
          </a:bodyPr>
          <a:lstStyle/>
          <a:p>
            <a:r>
              <a:rPr lang="fi-FI" dirty="0" err="1" smtClean="0"/>
              <a:t>Bisoprolol</a:t>
            </a:r>
            <a:r>
              <a:rPr lang="fi-FI" dirty="0" smtClean="0"/>
              <a:t> 1x2</a:t>
            </a:r>
          </a:p>
          <a:p>
            <a:r>
              <a:rPr lang="fi-FI" dirty="0" err="1" smtClean="0"/>
              <a:t>Marevan</a:t>
            </a:r>
            <a:endParaRPr lang="fi-FI" dirty="0" smtClean="0"/>
          </a:p>
          <a:p>
            <a:r>
              <a:rPr lang="fi-FI" dirty="0" err="1" smtClean="0"/>
              <a:t>Furesis</a:t>
            </a:r>
            <a:r>
              <a:rPr lang="fi-FI" dirty="0" smtClean="0"/>
              <a:t> 1x2</a:t>
            </a:r>
          </a:p>
          <a:p>
            <a:r>
              <a:rPr lang="fi-FI" dirty="0" err="1" smtClean="0"/>
              <a:t>Digoxin</a:t>
            </a:r>
            <a:r>
              <a:rPr lang="fi-FI" dirty="0" smtClean="0"/>
              <a:t> 1x1</a:t>
            </a:r>
          </a:p>
          <a:p>
            <a:r>
              <a:rPr lang="fi-FI" dirty="0" err="1" smtClean="0"/>
              <a:t>Ramipril</a:t>
            </a:r>
            <a:r>
              <a:rPr lang="fi-FI" dirty="0" smtClean="0"/>
              <a:t> 1x1</a:t>
            </a:r>
          </a:p>
          <a:p>
            <a:r>
              <a:rPr lang="fi-FI" dirty="0" err="1" smtClean="0"/>
              <a:t>Thyroxin</a:t>
            </a:r>
            <a:r>
              <a:rPr lang="fi-FI" dirty="0" smtClean="0"/>
              <a:t> 1 joka toinen pv ja ½ joka toinen pv</a:t>
            </a:r>
          </a:p>
          <a:p>
            <a:r>
              <a:rPr lang="fi-FI" dirty="0" err="1" smtClean="0"/>
              <a:t>Alendronate</a:t>
            </a:r>
            <a:r>
              <a:rPr lang="fi-FI" dirty="0" smtClean="0"/>
              <a:t> 1 viikossa</a:t>
            </a:r>
          </a:p>
          <a:p>
            <a:r>
              <a:rPr lang="fi-FI" dirty="0" err="1" smtClean="0"/>
              <a:t>Kalkki-D-vitamiini</a:t>
            </a:r>
            <a:r>
              <a:rPr lang="fi-FI" dirty="0" smtClean="0"/>
              <a:t> 2x1</a:t>
            </a:r>
          </a:p>
          <a:p>
            <a:pPr>
              <a:buNone/>
            </a:pPr>
            <a:endParaRPr lang="fi-FI" dirty="0" smtClean="0"/>
          </a:p>
          <a:p>
            <a:endParaRPr lang="fi-FI" dirty="0" smtClean="0"/>
          </a:p>
          <a:p>
            <a:endParaRPr lang="fi-FI" dirty="0"/>
          </a:p>
        </p:txBody>
      </p:sp>
      <p:sp>
        <p:nvSpPr>
          <p:cNvPr id="5" name="Sisällön paikkamerkki 4"/>
          <p:cNvSpPr>
            <a:spLocks noGrp="1"/>
          </p:cNvSpPr>
          <p:nvPr>
            <p:ph sz="half" idx="2"/>
          </p:nvPr>
        </p:nvSpPr>
        <p:spPr/>
        <p:txBody>
          <a:bodyPr>
            <a:normAutofit lnSpcReduction="10000"/>
          </a:bodyPr>
          <a:lstStyle/>
          <a:p>
            <a:r>
              <a:rPr lang="fi-FI" dirty="0" err="1" smtClean="0"/>
              <a:t>Mirtazapin</a:t>
            </a:r>
            <a:r>
              <a:rPr lang="fi-FI" dirty="0" smtClean="0"/>
              <a:t> illalla</a:t>
            </a:r>
          </a:p>
          <a:p>
            <a:r>
              <a:rPr lang="fi-FI" dirty="0" smtClean="0"/>
              <a:t>Exelon-laastari 1x1</a:t>
            </a:r>
          </a:p>
          <a:p>
            <a:r>
              <a:rPr lang="fi-FI" dirty="0" err="1" smtClean="0"/>
              <a:t>Ebixa</a:t>
            </a:r>
            <a:r>
              <a:rPr lang="fi-FI" dirty="0" smtClean="0"/>
              <a:t> 1x1</a:t>
            </a:r>
          </a:p>
          <a:p>
            <a:r>
              <a:rPr lang="fi-FI" dirty="0" err="1" smtClean="0"/>
              <a:t>Duphalac</a:t>
            </a:r>
            <a:r>
              <a:rPr lang="fi-FI" dirty="0" smtClean="0"/>
              <a:t> 1x1</a:t>
            </a:r>
          </a:p>
          <a:p>
            <a:r>
              <a:rPr lang="fi-FI" dirty="0" err="1" smtClean="0"/>
              <a:t>Xalatan-silmätipat</a:t>
            </a:r>
            <a:endParaRPr lang="fi-FI" dirty="0" smtClean="0"/>
          </a:p>
          <a:p>
            <a:r>
              <a:rPr lang="fi-FI" dirty="0" err="1" smtClean="0"/>
              <a:t>Panadol</a:t>
            </a:r>
            <a:r>
              <a:rPr lang="fi-FI" dirty="0" smtClean="0"/>
              <a:t> </a:t>
            </a:r>
            <a:r>
              <a:rPr lang="fi-FI" dirty="0" err="1" smtClean="0"/>
              <a:t>tarv</a:t>
            </a:r>
            <a:r>
              <a:rPr lang="fi-FI" dirty="0" smtClean="0"/>
              <a:t>.</a:t>
            </a:r>
          </a:p>
          <a:p>
            <a:r>
              <a:rPr lang="fi-FI" dirty="0" err="1" smtClean="0"/>
              <a:t>Imovane</a:t>
            </a:r>
            <a:r>
              <a:rPr lang="fi-FI" dirty="0" smtClean="0"/>
              <a:t> </a:t>
            </a:r>
            <a:r>
              <a:rPr lang="fi-FI" dirty="0" err="1" smtClean="0"/>
              <a:t>tarv</a:t>
            </a:r>
            <a:r>
              <a:rPr lang="fi-FI" dirty="0" smtClean="0"/>
              <a:t>.</a:t>
            </a:r>
          </a:p>
          <a:p>
            <a:r>
              <a:rPr lang="fi-FI" dirty="0" smtClean="0"/>
              <a:t>Ihon pesu hoitoöljyllä</a:t>
            </a:r>
          </a:p>
          <a:p>
            <a:pPr>
              <a:buNone/>
            </a:pPr>
            <a:endParaRPr lang="fi-FI" dirty="0" smtClean="0"/>
          </a:p>
          <a:p>
            <a:endParaRPr lang="fi-FI" dirty="0" smtClean="0"/>
          </a:p>
          <a:p>
            <a:endParaRPr lang="fi-FI" dirty="0" smtClean="0"/>
          </a:p>
          <a:p>
            <a:endParaRPr lang="fi-FI" dirty="0" smtClean="0"/>
          </a:p>
          <a:p>
            <a:endParaRPr lang="fi-FI"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normAutofit/>
          </a:bodyPr>
          <a:lstStyle/>
          <a:p>
            <a:r>
              <a:rPr lang="fi-FI" sz="2800" dirty="0" smtClean="0"/>
              <a:t>Mitä tapahtuu kun nämä lääkkeet jauhetaan Sallin kuivan suun ja nielemisvaikeuden takia?</a:t>
            </a:r>
            <a:endParaRPr lang="fi-FI" sz="2800" dirty="0"/>
          </a:p>
        </p:txBody>
      </p:sp>
      <p:sp>
        <p:nvSpPr>
          <p:cNvPr id="6" name="Sisällön paikkamerkki 5"/>
          <p:cNvSpPr>
            <a:spLocks noGrp="1"/>
          </p:cNvSpPr>
          <p:nvPr>
            <p:ph idx="1"/>
          </p:nvPr>
        </p:nvSpPr>
        <p:spPr/>
        <p:txBody>
          <a:bodyPr/>
          <a:lstStyle/>
          <a:p>
            <a:r>
              <a:rPr lang="fi-FI" dirty="0" smtClean="0"/>
              <a:t>Kuka tietää?</a:t>
            </a:r>
          </a:p>
          <a:p>
            <a:r>
              <a:rPr lang="fi-FI" dirty="0" smtClean="0"/>
              <a:t>Tietääkö hoitava lääkäri, että nämä lääkkeet jauhetaan?</a:t>
            </a:r>
          </a:p>
          <a:p>
            <a:r>
              <a:rPr lang="fi-FI" dirty="0" smtClean="0"/>
              <a:t>Onko vaihtoehtoja?</a:t>
            </a:r>
          </a:p>
          <a:p>
            <a:r>
              <a:rPr lang="fi-FI" dirty="0" smtClean="0"/>
              <a:t>Tiedä mitä teet jos aiot jauhaa lääkkeet! Jos et tiedä, niin kysy! </a:t>
            </a:r>
            <a:endParaRPr lang="fi-F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Pystyykö Salli ottamaan lääkkeet?</a:t>
            </a:r>
            <a:endParaRPr lang="fi-FI" dirty="0"/>
          </a:p>
        </p:txBody>
      </p:sp>
      <p:sp>
        <p:nvSpPr>
          <p:cNvPr id="5" name="Sisällön paikkamerkki 4"/>
          <p:cNvSpPr>
            <a:spLocks noGrp="1"/>
          </p:cNvSpPr>
          <p:nvPr>
            <p:ph idx="1"/>
          </p:nvPr>
        </p:nvSpPr>
        <p:spPr/>
        <p:txBody>
          <a:bodyPr>
            <a:normAutofit fontScale="70000" lnSpcReduction="20000"/>
          </a:bodyPr>
          <a:lstStyle/>
          <a:p>
            <a:r>
              <a:rPr lang="fi-FI" dirty="0" err="1" smtClean="0"/>
              <a:t>Dosetti</a:t>
            </a:r>
            <a:r>
              <a:rPr lang="fi-FI" dirty="0" smtClean="0"/>
              <a:t>, jonka käyttöä </a:t>
            </a:r>
            <a:r>
              <a:rPr lang="fi-FI" dirty="0" err="1" smtClean="0"/>
              <a:t>ksh</a:t>
            </a:r>
            <a:r>
              <a:rPr lang="fi-FI" dirty="0" smtClean="0"/>
              <a:t> ja omainen valvoo. Aluksi Salli loukkaantui siitä kun häneen ei luotettu ja annettu itse käydä apteekissa ja ottaa lääkkeet purkeista. </a:t>
            </a:r>
          </a:p>
          <a:p>
            <a:r>
              <a:rPr lang="fi-FI" dirty="0" smtClean="0"/>
              <a:t>Silmätippojen laitto omaisen toimesta illalla, samaan aikaan tämä antaa </a:t>
            </a:r>
            <a:r>
              <a:rPr lang="fi-FI" dirty="0" err="1" smtClean="0"/>
              <a:t>Mirtazapin-iltalääkkeen</a:t>
            </a:r>
            <a:r>
              <a:rPr lang="fi-FI" dirty="0" smtClean="0"/>
              <a:t>  ja vaihtaa Exelon-laastarin. Entä kun omainen ei pääse tulemaan illalla?</a:t>
            </a:r>
          </a:p>
          <a:p>
            <a:r>
              <a:rPr lang="fi-FI" dirty="0" err="1" smtClean="0"/>
              <a:t>Alendronate</a:t>
            </a:r>
            <a:r>
              <a:rPr lang="fi-FI" dirty="0" smtClean="0"/>
              <a:t> kerran viikossa </a:t>
            </a:r>
            <a:r>
              <a:rPr lang="fi-FI" dirty="0" err="1" smtClean="0"/>
              <a:t>ksh</a:t>
            </a:r>
            <a:r>
              <a:rPr lang="fi-FI" dirty="0" smtClean="0"/>
              <a:t> valvomana (pystyasento, ei aamiaista ½ tuntiin) –tämän voisi vaihtaa kerran kuussa otettavaan</a:t>
            </a:r>
          </a:p>
          <a:p>
            <a:r>
              <a:rPr lang="fi-FI" dirty="0" err="1" smtClean="0"/>
              <a:t>Kalkki-D-vitamiini</a:t>
            </a:r>
            <a:r>
              <a:rPr lang="fi-FI" dirty="0" smtClean="0"/>
              <a:t> ”välipalana”</a:t>
            </a:r>
          </a:p>
          <a:p>
            <a:r>
              <a:rPr lang="fi-FI" dirty="0" err="1" smtClean="0"/>
              <a:t>INR-määritys</a:t>
            </a:r>
            <a:r>
              <a:rPr lang="fi-FI" dirty="0" smtClean="0"/>
              <a:t> ja </a:t>
            </a:r>
            <a:r>
              <a:rPr lang="fi-FI" dirty="0" err="1" smtClean="0"/>
              <a:t>Marevan-annostelu</a:t>
            </a:r>
            <a:r>
              <a:rPr lang="fi-FI" dirty="0" smtClean="0"/>
              <a:t> </a:t>
            </a:r>
            <a:r>
              <a:rPr lang="fi-FI" dirty="0" err="1" smtClean="0"/>
              <a:t>ksh</a:t>
            </a:r>
            <a:r>
              <a:rPr lang="fi-FI" dirty="0" smtClean="0"/>
              <a:t> toimesta</a:t>
            </a:r>
          </a:p>
          <a:p>
            <a:r>
              <a:rPr lang="fi-FI" dirty="0" smtClean="0"/>
              <a:t>Kuka auttaa pesuissa ja rasvauksessa?</a:t>
            </a:r>
          </a:p>
          <a:p>
            <a:r>
              <a:rPr lang="fi-FI" dirty="0" smtClean="0"/>
              <a:t>Miten saisi virikettä Sallin päivään ja tarpeeksi liikuntaa?</a:t>
            </a:r>
          </a:p>
          <a:p>
            <a:r>
              <a:rPr lang="fi-FI" dirty="0" smtClean="0"/>
              <a:t>Syökö Salli tarpeeksi?</a:t>
            </a:r>
          </a:p>
          <a:p>
            <a:r>
              <a:rPr lang="fi-FI" dirty="0" smtClean="0"/>
              <a:t>Eihän naapuri enää tuo olutta?</a:t>
            </a:r>
          </a:p>
          <a:p>
            <a:pPr>
              <a:buNone/>
            </a:pPr>
            <a:endParaRPr lang="fi-FI" dirty="0" smtClean="0"/>
          </a:p>
          <a:p>
            <a:endParaRPr lang="fi-FI"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584" y="260648"/>
            <a:ext cx="6120680" cy="1080120"/>
          </a:xfrm>
        </p:spPr>
        <p:txBody>
          <a:bodyPr>
            <a:normAutofit/>
          </a:bodyPr>
          <a:lstStyle/>
          <a:p>
            <a:r>
              <a:rPr lang="fi-FI" sz="2000" dirty="0" err="1" smtClean="0"/>
              <a:t>Addoz-</a:t>
            </a:r>
            <a:r>
              <a:rPr lang="fi-FI" sz="2000" dirty="0" smtClean="0"/>
              <a:t> lääkekello. Muistuttaa lääkkeen oton. Jos lääkettä ei ota oikeaan aikaan, tekee hälytyksen GPS avulla</a:t>
            </a:r>
            <a:endParaRPr lang="fi-FI" sz="2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652120" y="1628800"/>
            <a:ext cx="1771650" cy="1709762"/>
          </a:xfrm>
          <a:prstGeom prst="rect">
            <a:avLst/>
          </a:prstGeom>
          <a:noFill/>
          <a:ln w="9525">
            <a:noFill/>
            <a:miter lim="800000"/>
            <a:headEnd/>
            <a:tailEnd/>
          </a:ln>
        </p:spPr>
      </p:pic>
      <p:sp>
        <p:nvSpPr>
          <p:cNvPr id="5" name="Tekstikehys 4"/>
          <p:cNvSpPr txBox="1"/>
          <p:nvPr/>
        </p:nvSpPr>
        <p:spPr>
          <a:xfrm>
            <a:off x="0" y="1268761"/>
            <a:ext cx="4716016" cy="3170099"/>
          </a:xfrm>
          <a:prstGeom prst="rect">
            <a:avLst/>
          </a:prstGeom>
          <a:noFill/>
        </p:spPr>
        <p:txBody>
          <a:bodyPr wrap="square" rtlCol="0">
            <a:spAutoFit/>
          </a:bodyPr>
          <a:lstStyle/>
          <a:p>
            <a:r>
              <a:rPr lang="fi-FI" dirty="0" smtClean="0"/>
              <a:t>Myynti:</a:t>
            </a:r>
            <a:br>
              <a:rPr lang="fi-FI" dirty="0" smtClean="0"/>
            </a:br>
            <a:r>
              <a:rPr lang="fi-FI" dirty="0" smtClean="0"/>
              <a:t>apteekit</a:t>
            </a:r>
            <a:br>
              <a:rPr lang="fi-FI" dirty="0" smtClean="0"/>
            </a:br>
            <a:r>
              <a:rPr lang="fi-FI" dirty="0" smtClean="0"/>
              <a:t>Stockmann-tavaratalot</a:t>
            </a:r>
            <a:br>
              <a:rPr lang="fi-FI" dirty="0" smtClean="0"/>
            </a:br>
            <a:r>
              <a:rPr lang="fi-FI" dirty="0" smtClean="0"/>
              <a:t>Imatran Turvatuote Oy</a:t>
            </a:r>
            <a:br>
              <a:rPr lang="fi-FI" dirty="0" smtClean="0"/>
            </a:br>
            <a:r>
              <a:rPr lang="fi-FI" dirty="0" smtClean="0"/>
              <a:t>Kotisairaanhoito ja kotipalvelu Harmonia Oy</a:t>
            </a:r>
            <a:br>
              <a:rPr lang="fi-FI" dirty="0" smtClean="0"/>
            </a:br>
            <a:r>
              <a:rPr lang="fi-FI" dirty="0" smtClean="0"/>
              <a:t>Magnum </a:t>
            </a:r>
            <a:r>
              <a:rPr lang="fi-FI" dirty="0" err="1" smtClean="0"/>
              <a:t>Medical</a:t>
            </a:r>
            <a:r>
              <a:rPr lang="fi-FI" dirty="0" smtClean="0"/>
              <a:t> Finland Oy</a:t>
            </a:r>
            <a:br>
              <a:rPr lang="fi-FI" dirty="0" smtClean="0"/>
            </a:br>
            <a:r>
              <a:rPr lang="fi-FI" dirty="0" smtClean="0"/>
              <a:t>Suomen Ensiapupalvelu Oy</a:t>
            </a:r>
            <a:br>
              <a:rPr lang="fi-FI" dirty="0" smtClean="0"/>
            </a:br>
            <a:r>
              <a:rPr lang="fi-FI" dirty="0" smtClean="0"/>
              <a:t>Suomen Turvapuhelinpalvelut Oy</a:t>
            </a:r>
            <a:br>
              <a:rPr lang="fi-FI" dirty="0" smtClean="0"/>
            </a:br>
            <a:r>
              <a:rPr lang="fi-FI" dirty="0" err="1" smtClean="0"/>
              <a:t>Tunstall</a:t>
            </a:r>
            <a:r>
              <a:rPr lang="fi-FI" dirty="0" smtClean="0"/>
              <a:t> Oy </a:t>
            </a:r>
            <a:endParaRPr lang="fi-FI" dirty="0"/>
          </a:p>
        </p:txBody>
      </p:sp>
      <p:pic>
        <p:nvPicPr>
          <p:cNvPr id="1027" name="Picture 3"/>
          <p:cNvPicPr>
            <a:picLocks noChangeAspect="1" noChangeArrowheads="1"/>
          </p:cNvPicPr>
          <p:nvPr/>
        </p:nvPicPr>
        <p:blipFill>
          <a:blip r:embed="rId3" cstate="print"/>
          <a:srcRect/>
          <a:stretch>
            <a:fillRect/>
          </a:stretch>
        </p:blipFill>
        <p:spPr bwMode="auto">
          <a:xfrm>
            <a:off x="4499992" y="3933056"/>
            <a:ext cx="4352925" cy="2546995"/>
          </a:xfrm>
          <a:prstGeom prst="rect">
            <a:avLst/>
          </a:prstGeom>
          <a:noFill/>
          <a:ln w="9525">
            <a:noFill/>
            <a:miter lim="800000"/>
            <a:headEnd/>
            <a:tailEnd/>
          </a:ln>
        </p:spPr>
      </p:pic>
      <p:sp>
        <p:nvSpPr>
          <p:cNvPr id="8" name="Tekstikehys 7"/>
          <p:cNvSpPr txBox="1"/>
          <p:nvPr/>
        </p:nvSpPr>
        <p:spPr>
          <a:xfrm>
            <a:off x="251520" y="4869160"/>
            <a:ext cx="3888432" cy="1015663"/>
          </a:xfrm>
          <a:prstGeom prst="rect">
            <a:avLst/>
          </a:prstGeom>
          <a:noFill/>
        </p:spPr>
        <p:txBody>
          <a:bodyPr wrap="square" rtlCol="0">
            <a:spAutoFit/>
          </a:bodyPr>
          <a:lstStyle/>
          <a:p>
            <a:r>
              <a:rPr lang="fi-FI" dirty="0" err="1" smtClean="0"/>
              <a:t>Carousel-lääkeannostelija</a:t>
            </a:r>
            <a:r>
              <a:rPr lang="fi-FI" dirty="0" smtClean="0"/>
              <a:t/>
            </a:r>
            <a:br>
              <a:rPr lang="fi-FI" dirty="0" smtClean="0"/>
            </a:br>
            <a:r>
              <a:rPr lang="fi-FI" dirty="0" smtClean="0"/>
              <a:t>Myyjä: </a:t>
            </a:r>
            <a:r>
              <a:rPr lang="fi-FI" dirty="0" err="1" smtClean="0"/>
              <a:t>Comp</a:t>
            </a:r>
            <a:r>
              <a:rPr lang="fi-FI" dirty="0" smtClean="0"/>
              <a:t> Aid-verkkokauppa</a:t>
            </a:r>
          </a:p>
          <a:p>
            <a:r>
              <a:rPr lang="fi-FI" dirty="0" smtClean="0"/>
              <a:t>Hinta: 215 e</a:t>
            </a:r>
            <a:endParaRPr lang="fi-FI"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tsikko 1"/>
          <p:cNvSpPr>
            <a:spLocks noGrp="1"/>
          </p:cNvSpPr>
          <p:nvPr>
            <p:ph type="title"/>
          </p:nvPr>
        </p:nvSpPr>
        <p:spPr>
          <a:xfrm>
            <a:off x="457200" y="512763"/>
            <a:ext cx="8229600" cy="914400"/>
          </a:xfrm>
        </p:spPr>
        <p:txBody>
          <a:bodyPr/>
          <a:lstStyle/>
          <a:p>
            <a:pPr eaLnBrk="1" fontAlgn="auto" hangingPunct="1">
              <a:spcAft>
                <a:spcPts val="0"/>
              </a:spcAft>
              <a:defRPr/>
            </a:pPr>
            <a:r>
              <a:rPr lang="fi-FI" smtClean="0">
                <a:solidFill>
                  <a:schemeClr val="tx2">
                    <a:satMod val="200000"/>
                  </a:schemeClr>
                </a:solidFill>
              </a:rPr>
              <a:t>Helppo lääkeannostelija</a:t>
            </a:r>
          </a:p>
        </p:txBody>
      </p:sp>
      <p:sp>
        <p:nvSpPr>
          <p:cNvPr id="38915" name="Sisällön paikkamerkki 2"/>
          <p:cNvSpPr>
            <a:spLocks noGrp="1"/>
          </p:cNvSpPr>
          <p:nvPr>
            <p:ph sz="half" idx="1"/>
          </p:nvPr>
        </p:nvSpPr>
        <p:spPr>
          <a:xfrm>
            <a:off x="465138" y="1770063"/>
            <a:ext cx="4038600" cy="4525962"/>
          </a:xfrm>
        </p:spPr>
        <p:txBody>
          <a:bodyPr/>
          <a:lstStyle/>
          <a:p>
            <a:pPr eaLnBrk="1" hangingPunct="1"/>
            <a:r>
              <a:rPr lang="fi-FI" smtClean="0"/>
              <a:t>Lääkeannostelija Iso-Avukas, suorakulmainen on jaettu seitsemään päivärasiaan joissa on 4 pientä lokeroa. Helppo ottaa mukaan.</a:t>
            </a:r>
          </a:p>
          <a:p>
            <a:pPr eaLnBrk="1" hangingPunct="1"/>
            <a:r>
              <a:rPr lang="fi-FI" smtClean="0"/>
              <a:t>Lääkeannostelija Pikku-Avukas, pyöreä</a:t>
            </a:r>
          </a:p>
        </p:txBody>
      </p:sp>
      <p:pic>
        <p:nvPicPr>
          <p:cNvPr id="38916" name="Picture 2"/>
          <p:cNvPicPr>
            <a:picLocks noGrp="1" noChangeAspect="1" noChangeArrowheads="1"/>
          </p:cNvPicPr>
          <p:nvPr>
            <p:ph sz="half" idx="2"/>
          </p:nvPr>
        </p:nvPicPr>
        <p:blipFill>
          <a:blip r:embed="rId2" cstate="print"/>
          <a:stretch>
            <a:fillRect/>
          </a:stretch>
        </p:blipFill>
        <p:spPr>
          <a:xfrm>
            <a:off x="5334000" y="3048794"/>
            <a:ext cx="2667000" cy="16287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fi-FI" smtClean="0">
                <a:solidFill>
                  <a:schemeClr val="tx2">
                    <a:satMod val="200000"/>
                  </a:schemeClr>
                </a:solidFill>
              </a:rPr>
              <a:t>MEM-X</a:t>
            </a:r>
          </a:p>
        </p:txBody>
      </p:sp>
      <p:sp>
        <p:nvSpPr>
          <p:cNvPr id="58371" name="Rectangle 3"/>
          <p:cNvSpPr>
            <a:spLocks noGrp="1" noChangeArrowheads="1"/>
          </p:cNvSpPr>
          <p:nvPr>
            <p:ph idx="1"/>
          </p:nvPr>
        </p:nvSpPr>
        <p:spPr/>
        <p:txBody>
          <a:bodyPr/>
          <a:lstStyle/>
          <a:p>
            <a:pPr eaLnBrk="1" hangingPunct="1">
              <a:buFontTx/>
              <a:buNone/>
            </a:pPr>
            <a:r>
              <a:rPr lang="fi-FI" sz="2000" b="1" smtClean="0"/>
              <a:t>-    </a:t>
            </a:r>
            <a:r>
              <a:rPr lang="fi-FI" sz="2000" smtClean="0"/>
              <a:t>omaisäänellä puhuva muistutin tilanteisiin joissa asiat unohtuvat. </a:t>
            </a:r>
          </a:p>
          <a:p>
            <a:pPr eaLnBrk="1" hangingPunct="1">
              <a:buFontTx/>
              <a:buNone/>
            </a:pPr>
            <a:r>
              <a:rPr lang="fi-FI" sz="2000" smtClean="0"/>
              <a:t>-   hälytyksen soidessa äänitetty viesti yksinkertaisesti nappia painamalla ! </a:t>
            </a:r>
          </a:p>
          <a:p>
            <a:pPr eaLnBrk="1" hangingPunct="1"/>
            <a:r>
              <a:rPr lang="fi-FI" sz="2000" smtClean="0"/>
              <a:t>Kevyt (65gr.) kantaa vaikka kaulassa ja käyttäjälle vain yksi kookas näppäin</a:t>
            </a:r>
          </a:p>
        </p:txBody>
      </p:sp>
      <p:pic>
        <p:nvPicPr>
          <p:cNvPr id="58372" name="Picture 4"/>
          <p:cNvPicPr>
            <a:picLocks noChangeAspect="1" noChangeArrowheads="1"/>
          </p:cNvPicPr>
          <p:nvPr/>
        </p:nvPicPr>
        <p:blipFill>
          <a:blip r:embed="rId2" cstate="print"/>
          <a:srcRect/>
          <a:stretch>
            <a:fillRect/>
          </a:stretch>
        </p:blipFill>
        <p:spPr bwMode="auto">
          <a:xfrm>
            <a:off x="4067175" y="3141663"/>
            <a:ext cx="2809875"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tsikko 3"/>
          <p:cNvSpPr>
            <a:spLocks noGrp="1"/>
          </p:cNvSpPr>
          <p:nvPr>
            <p:ph type="title"/>
          </p:nvPr>
        </p:nvSpPr>
        <p:spPr>
          <a:xfrm>
            <a:off x="457200" y="512763"/>
            <a:ext cx="8229600" cy="914400"/>
          </a:xfrm>
        </p:spPr>
        <p:txBody>
          <a:bodyPr/>
          <a:lstStyle/>
          <a:p>
            <a:pPr eaLnBrk="1" fontAlgn="auto" hangingPunct="1">
              <a:spcAft>
                <a:spcPts val="0"/>
              </a:spcAft>
              <a:defRPr/>
            </a:pPr>
            <a:r>
              <a:rPr lang="fi-FI" smtClean="0">
                <a:solidFill>
                  <a:schemeClr val="tx2">
                    <a:satMod val="200000"/>
                  </a:schemeClr>
                </a:solidFill>
              </a:rPr>
              <a:t>ROLLO</a:t>
            </a:r>
          </a:p>
        </p:txBody>
      </p:sp>
      <p:pic>
        <p:nvPicPr>
          <p:cNvPr id="60419" name="Picture 2"/>
          <p:cNvPicPr>
            <a:picLocks noGrp="1" noChangeAspect="1" noChangeArrowheads="1"/>
          </p:cNvPicPr>
          <p:nvPr>
            <p:ph sz="half" idx="1"/>
          </p:nvPr>
        </p:nvPicPr>
        <p:blipFill>
          <a:blip r:embed="rId2" cstate="print"/>
          <a:stretch>
            <a:fillRect/>
          </a:stretch>
        </p:blipFill>
        <p:spPr>
          <a:xfrm>
            <a:off x="561975" y="2001044"/>
            <a:ext cx="3829050" cy="3724275"/>
          </a:xfrm>
        </p:spPr>
      </p:pic>
      <p:sp>
        <p:nvSpPr>
          <p:cNvPr id="60420" name="Sisällön paikkamerkki 5"/>
          <p:cNvSpPr>
            <a:spLocks noGrp="1"/>
          </p:cNvSpPr>
          <p:nvPr>
            <p:ph sz="half" idx="2"/>
          </p:nvPr>
        </p:nvSpPr>
        <p:spPr>
          <a:xfrm>
            <a:off x="4656138" y="1770063"/>
            <a:ext cx="4038600" cy="4525962"/>
          </a:xfrm>
        </p:spPr>
        <p:txBody>
          <a:bodyPr/>
          <a:lstStyle/>
          <a:p>
            <a:pPr eaLnBrk="1" hangingPunct="1"/>
            <a:r>
              <a:rPr lang="fi-FI" i="1" smtClean="0"/>
              <a:t>Pyöreä Rollo-robotti muistuttaa lääkkeiden ottamisesta </a:t>
            </a:r>
          </a:p>
          <a:p>
            <a:pPr eaLnBrk="1" hangingPunct="1"/>
            <a:r>
              <a:rPr lang="fi-FI" i="1" smtClean="0"/>
              <a:t>Se voi muistuttaa muustakin: ”Muista hella!”</a:t>
            </a:r>
          </a:p>
          <a:p>
            <a:pPr eaLnBrk="1" hangingPunct="1"/>
            <a:r>
              <a:rPr lang="fi-FI" i="1" smtClean="0"/>
              <a:t>”Mene kerhoon aamulla”</a:t>
            </a:r>
          </a:p>
          <a:p>
            <a:pPr eaLnBrk="1" hangingPunct="1"/>
            <a:r>
              <a:rPr lang="fi-FI" i="1" smtClean="0"/>
              <a:t>Havannoi ympäristöä</a:t>
            </a:r>
            <a:endParaRPr lang="fi-FI"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tsikko 1"/>
          <p:cNvSpPr>
            <a:spLocks noGrp="1"/>
          </p:cNvSpPr>
          <p:nvPr>
            <p:ph type="title"/>
          </p:nvPr>
        </p:nvSpPr>
        <p:spPr>
          <a:xfrm>
            <a:off x="457200" y="512763"/>
            <a:ext cx="8229600" cy="914400"/>
          </a:xfrm>
        </p:spPr>
        <p:txBody>
          <a:bodyPr>
            <a:normAutofit fontScale="90000"/>
          </a:bodyPr>
          <a:lstStyle/>
          <a:p>
            <a:pPr eaLnBrk="1" fontAlgn="auto" hangingPunct="1">
              <a:spcAft>
                <a:spcPts val="0"/>
              </a:spcAft>
              <a:defRPr/>
            </a:pPr>
            <a:r>
              <a:rPr lang="fi-FI" sz="3200" smtClean="0">
                <a:solidFill>
                  <a:schemeClr val="tx2">
                    <a:satMod val="200000"/>
                  </a:schemeClr>
                </a:solidFill>
              </a:rPr>
              <a:t>Palvelurobotti Kaveri lähtee vanhusten avuksi Ylivieskassa (HS marraskuu 2010)</a:t>
            </a:r>
          </a:p>
        </p:txBody>
      </p:sp>
      <p:pic>
        <p:nvPicPr>
          <p:cNvPr id="61443" name="Picture 2"/>
          <p:cNvPicPr>
            <a:picLocks noGrp="1" noChangeAspect="1" noChangeArrowheads="1"/>
          </p:cNvPicPr>
          <p:nvPr>
            <p:ph sz="half" idx="1"/>
          </p:nvPr>
        </p:nvPicPr>
        <p:blipFill>
          <a:blip r:embed="rId2" cstate="print"/>
          <a:srcRect/>
          <a:stretch>
            <a:fillRect/>
          </a:stretch>
        </p:blipFill>
        <p:spPr>
          <a:xfrm>
            <a:off x="611188" y="1773238"/>
            <a:ext cx="3240087" cy="4248150"/>
          </a:xfrm>
          <a:noFill/>
        </p:spPr>
      </p:pic>
      <p:sp>
        <p:nvSpPr>
          <p:cNvPr id="61444" name="Sisällön paikkamerkki 3"/>
          <p:cNvSpPr>
            <a:spLocks noGrp="1"/>
          </p:cNvSpPr>
          <p:nvPr>
            <p:ph sz="half" idx="2"/>
          </p:nvPr>
        </p:nvSpPr>
        <p:spPr>
          <a:xfrm>
            <a:off x="4656138" y="1770063"/>
            <a:ext cx="4038600" cy="4525962"/>
          </a:xfrm>
        </p:spPr>
        <p:txBody>
          <a:bodyPr/>
          <a:lstStyle/>
          <a:p>
            <a:pPr eaLnBrk="1" hangingPunct="1"/>
            <a:r>
              <a:rPr lang="fi-FI" sz="1600" smtClean="0"/>
              <a:t>Kompai eli suomalaisittain Kaveri-palvelurobotti on tarkoitettu palvelukotiasumisen valvontatehtäviin. Kaveri tunnistaa puhetta, vastaa kysymyksiin, muistuttaa lääkkeenotosta, ottaa yhteyden lääkäriin, lähettää sähköpostia ja voi piristää vanhusta vaikka laululla.</a:t>
            </a:r>
          </a:p>
          <a:p>
            <a:pPr eaLnBrk="1" hangingPunct="1"/>
            <a:r>
              <a:rPr lang="fi-FI" sz="1600" smtClean="0"/>
              <a:t>Ennen palvelukäyttöä Kaveri tarvitsee vielä kehitystä erityisesti puheentunnistuksen parissa. Tulevaisuudessa sen teknisiä ominaisuuksia voidaan kehitellä kasvojen tunnistuksen, ilmeiden ja vaikkapa robottikäsien suunnittelulla.</a:t>
            </a:r>
          </a:p>
          <a:p>
            <a:pPr eaLnBrk="1" hangingPunct="1"/>
            <a:endParaRPr lang="fi-FI" sz="1600" smtClean="0"/>
          </a:p>
          <a:p>
            <a:pPr eaLnBrk="1" hangingPunct="1"/>
            <a:r>
              <a:rPr lang="fi-FI" sz="1600" smtClean="0"/>
              <a:t>Hinta n. 15000 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i-FI" dirty="0"/>
              <a:t>Ikääntyminen ja lääkkeet</a:t>
            </a:r>
          </a:p>
        </p:txBody>
      </p:sp>
      <p:sp>
        <p:nvSpPr>
          <p:cNvPr id="19459" name="Rectangle 3"/>
          <p:cNvSpPr>
            <a:spLocks noGrp="1" noChangeArrowheads="1"/>
          </p:cNvSpPr>
          <p:nvPr>
            <p:ph idx="1"/>
          </p:nvPr>
        </p:nvSpPr>
        <p:spPr/>
        <p:txBody>
          <a:bodyPr>
            <a:normAutofit fontScale="92500" lnSpcReduction="20000"/>
          </a:bodyPr>
          <a:lstStyle/>
          <a:p>
            <a:pPr>
              <a:lnSpc>
                <a:spcPct val="80000"/>
              </a:lnSpc>
            </a:pPr>
            <a:r>
              <a:rPr lang="fi-FI" sz="2800" dirty="0"/>
              <a:t>Paljon sairauksia, paljon lääkkeitä: kotona asuva 75-vuotta täyttänyt käytti </a:t>
            </a:r>
            <a:r>
              <a:rPr lang="fi-FI" sz="2800" dirty="0" err="1"/>
              <a:t>keskim</a:t>
            </a:r>
            <a:r>
              <a:rPr lang="fi-FI" sz="2800" dirty="0"/>
              <a:t>. 5,6 lääkettä/vrk. 30 % käytti yli 10 lääkettä, 85-v naisista </a:t>
            </a:r>
            <a:r>
              <a:rPr lang="fi-FI" sz="2800" dirty="0" smtClean="0"/>
              <a:t>puolet </a:t>
            </a:r>
            <a:r>
              <a:rPr lang="fi-FI" sz="2800" dirty="0"/>
              <a:t>käytti yli 10 </a:t>
            </a:r>
            <a:r>
              <a:rPr lang="fi-FI" sz="2800" dirty="0" smtClean="0"/>
              <a:t>lääkettä. 30 % käytti lääkettä, jota Iäkkäiden lääkityksen tietokanta kehottaa välttämään</a:t>
            </a:r>
          </a:p>
          <a:p>
            <a:pPr>
              <a:lnSpc>
                <a:spcPct val="80000"/>
              </a:lnSpc>
            </a:pPr>
            <a:r>
              <a:rPr lang="fi-FI" sz="2800" dirty="0" smtClean="0"/>
              <a:t>”laitosvanhukset” erityisryhmä (käytetään liikaa psyykenlääkkeitä)</a:t>
            </a:r>
            <a:endParaRPr lang="fi-FI" sz="2800" dirty="0"/>
          </a:p>
          <a:p>
            <a:pPr>
              <a:lnSpc>
                <a:spcPct val="80000"/>
              </a:lnSpc>
            </a:pPr>
            <a:r>
              <a:rPr lang="fi-FI" sz="2800" dirty="0" smtClean="0"/>
              <a:t>Paljon lääkityksen syy</a:t>
            </a:r>
            <a:r>
              <a:rPr lang="fi-FI" sz="2800" dirty="0"/>
              <a:t>: pitkittynyt elinikä, tutkimustieto lääkkeistä lisääntynyt, lääkkeiden saatavuus </a:t>
            </a:r>
            <a:r>
              <a:rPr lang="fi-FI" sz="2800" dirty="0" smtClean="0"/>
              <a:t>parantunut, </a:t>
            </a:r>
            <a:r>
              <a:rPr lang="fi-FI" sz="2800" dirty="0" err="1" smtClean="0"/>
              <a:t>medikalisaatio</a:t>
            </a:r>
            <a:r>
              <a:rPr lang="fi-FI" sz="2800" dirty="0" smtClean="0"/>
              <a:t>, vahva usko lääkkeen voimaan, lääketeollisuuden halu tukea tutkimusta joka tukee lääkkeen menekkiä, monta sairautta yhtä aikaa</a:t>
            </a:r>
            <a:endParaRPr lang="fi-FI" sz="2800" dirty="0"/>
          </a:p>
          <a:p>
            <a:pPr>
              <a:lnSpc>
                <a:spcPct val="80000"/>
              </a:lnSpc>
            </a:pPr>
            <a:r>
              <a:rPr lang="fi-FI" sz="2800" dirty="0"/>
              <a:t>Lääkkeiden käyttöä lisää: huonoksi koettu terveydentila, masentuneisuus, naissukupuoli, tiheään vaihtuvat lääkärit</a:t>
            </a:r>
          </a:p>
          <a:p>
            <a:pPr>
              <a:lnSpc>
                <a:spcPct val="80000"/>
              </a:lnSpc>
            </a:pPr>
            <a:r>
              <a:rPr lang="fi-FI" sz="2800" dirty="0"/>
              <a:t>Toisaalta: vanhuksilla on diagnosoimattomia sairauksia ja </a:t>
            </a:r>
            <a:r>
              <a:rPr lang="fi-FI" sz="2800" dirty="0" smtClean="0"/>
              <a:t>alilääkitystä ( </a:t>
            </a:r>
            <a:r>
              <a:rPr lang="fi-FI" sz="1600" dirty="0" smtClean="0"/>
              <a:t>S-L Kivelä, M Raivio 2007)</a:t>
            </a:r>
          </a:p>
          <a:p>
            <a:pPr>
              <a:lnSpc>
                <a:spcPct val="80000"/>
              </a:lnSpc>
            </a:pPr>
            <a:endParaRPr lang="fi-FI" sz="1600" dirty="0" smtClean="0"/>
          </a:p>
          <a:p>
            <a:pPr>
              <a:lnSpc>
                <a:spcPct val="80000"/>
              </a:lnSpc>
            </a:pPr>
            <a:endParaRPr lang="fi-FI" sz="1600" dirty="0" smtClean="0"/>
          </a:p>
          <a:p>
            <a:pPr>
              <a:lnSpc>
                <a:spcPct val="80000"/>
              </a:lnSpc>
            </a:pPr>
            <a:endParaRPr lang="fi-FI" sz="1600" dirty="0" smtClean="0"/>
          </a:p>
          <a:p>
            <a:pPr>
              <a:lnSpc>
                <a:spcPct val="80000"/>
              </a:lnSpc>
            </a:pPr>
            <a:endParaRPr lang="fi-FI" dirty="0"/>
          </a:p>
          <a:p>
            <a:pPr>
              <a:lnSpc>
                <a:spcPct val="80000"/>
              </a:lnSpc>
              <a:buNone/>
            </a:pPr>
            <a:endParaRPr lang="fi-FI" sz="2000" dirty="0"/>
          </a:p>
          <a:p>
            <a:pPr>
              <a:lnSpc>
                <a:spcPct val="80000"/>
              </a:lnSpc>
            </a:pPr>
            <a:endParaRPr lang="fi-FI" sz="2800" dirty="0"/>
          </a:p>
          <a:p>
            <a:pPr>
              <a:lnSpc>
                <a:spcPct val="80000"/>
              </a:lnSpc>
              <a:buFont typeface="Wingdings" pitchFamily="2" charset="2"/>
              <a:buNone/>
            </a:pPr>
            <a:endParaRPr lang="fi-FI" sz="2800" dirty="0"/>
          </a:p>
          <a:p>
            <a:pPr>
              <a:lnSpc>
                <a:spcPct val="80000"/>
              </a:lnSpc>
            </a:pPr>
            <a:endParaRPr lang="fi-FI"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fi-FI" sz="4000"/>
              <a:t>Vanhusten lääkehoidon toteutuksen periaatteita</a:t>
            </a:r>
          </a:p>
        </p:txBody>
      </p:sp>
      <p:sp>
        <p:nvSpPr>
          <p:cNvPr id="29699" name="Rectangle 3"/>
          <p:cNvSpPr>
            <a:spLocks noGrp="1" noChangeArrowheads="1"/>
          </p:cNvSpPr>
          <p:nvPr>
            <p:ph idx="1"/>
          </p:nvPr>
        </p:nvSpPr>
        <p:spPr/>
        <p:txBody>
          <a:bodyPr>
            <a:normAutofit fontScale="85000" lnSpcReduction="10000"/>
          </a:bodyPr>
          <a:lstStyle/>
          <a:p>
            <a:pPr>
              <a:lnSpc>
                <a:spcPct val="90000"/>
              </a:lnSpc>
            </a:pPr>
            <a:r>
              <a:rPr lang="fi-FI" sz="2400" dirty="0"/>
              <a:t>Lääkehoito on vain </a:t>
            </a:r>
            <a:r>
              <a:rPr lang="fi-FI" sz="2400" dirty="0" smtClean="0"/>
              <a:t>osa kokonaishoitoa</a:t>
            </a:r>
          </a:p>
          <a:p>
            <a:pPr>
              <a:lnSpc>
                <a:spcPct val="90000"/>
              </a:lnSpc>
            </a:pPr>
            <a:r>
              <a:rPr lang="fi-FI" sz="2400" dirty="0" smtClean="0"/>
              <a:t>Vanhuksen hoidossa on tärkeintä tukea elämänlaatua ja toimintakykyä</a:t>
            </a:r>
            <a:endParaRPr lang="fi-FI" sz="2400" dirty="0"/>
          </a:p>
          <a:p>
            <a:pPr>
              <a:lnSpc>
                <a:spcPct val="90000"/>
              </a:lnSpc>
            </a:pPr>
            <a:r>
              <a:rPr lang="fi-FI" sz="2400" dirty="0"/>
              <a:t>Lääkkeiden valinta </a:t>
            </a:r>
            <a:r>
              <a:rPr lang="fi-FI" sz="2400" dirty="0" smtClean="0"/>
              <a:t>perustuu </a:t>
            </a:r>
            <a:r>
              <a:rPr lang="fi-FI" sz="2400" dirty="0"/>
              <a:t>kompromissiratkaisuihin: huomioitava kaikki samanaikaiset </a:t>
            </a:r>
            <a:r>
              <a:rPr lang="fi-FI" sz="2400" dirty="0" smtClean="0"/>
              <a:t>sairaudet. Hoidon </a:t>
            </a:r>
            <a:r>
              <a:rPr lang="fi-FI" sz="2400" dirty="0"/>
              <a:t>kohteeksi </a:t>
            </a:r>
            <a:r>
              <a:rPr lang="fi-FI" sz="2400" dirty="0" smtClean="0"/>
              <a:t>on valittava </a:t>
            </a:r>
            <a:r>
              <a:rPr lang="fi-FI" sz="2400" dirty="0"/>
              <a:t>tärkeimmät sairaudet ja vaikeimmat </a:t>
            </a:r>
            <a:r>
              <a:rPr lang="fi-FI" sz="2400" dirty="0" smtClean="0"/>
              <a:t>oireet. Lääkehoidon </a:t>
            </a:r>
            <a:r>
              <a:rPr lang="fi-FI" sz="2400" dirty="0"/>
              <a:t>kustannukset pidettävä </a:t>
            </a:r>
            <a:r>
              <a:rPr lang="fi-FI" sz="2400" dirty="0" smtClean="0"/>
              <a:t>mielessä (onko vanhuksella varaa lääkkeisiin? )</a:t>
            </a:r>
            <a:endParaRPr lang="fi-FI" sz="2400" dirty="0"/>
          </a:p>
          <a:p>
            <a:pPr>
              <a:lnSpc>
                <a:spcPct val="90000"/>
              </a:lnSpc>
            </a:pPr>
            <a:r>
              <a:rPr lang="fi-FI" sz="2400" dirty="0"/>
              <a:t>Varovaisuus paikallaan</a:t>
            </a:r>
          </a:p>
          <a:p>
            <a:pPr>
              <a:lnSpc>
                <a:spcPct val="90000"/>
              </a:lnSpc>
            </a:pPr>
            <a:r>
              <a:rPr lang="fi-FI" sz="2400" dirty="0"/>
              <a:t>Lääkehoitojen pitäisi olla realistisia ja perusteltuja</a:t>
            </a:r>
          </a:p>
          <a:p>
            <a:pPr>
              <a:lnSpc>
                <a:spcPct val="90000"/>
              </a:lnSpc>
            </a:pPr>
            <a:r>
              <a:rPr lang="fi-FI" sz="2400" dirty="0"/>
              <a:t>Lääkehoidon pitää tukea ikääntyneen </a:t>
            </a:r>
            <a:r>
              <a:rPr lang="fi-FI" sz="2400" dirty="0" smtClean="0"/>
              <a:t>itsenäisyyttä</a:t>
            </a:r>
          </a:p>
          <a:p>
            <a:pPr>
              <a:lnSpc>
                <a:spcPct val="90000"/>
              </a:lnSpc>
            </a:pPr>
            <a:r>
              <a:rPr lang="fi-FI" sz="2400" dirty="0" smtClean="0"/>
              <a:t>Vanhusten lääkehoidon seuranta: Jos lääkkeitä on 1, seurataan vuoden välein. Jos lääkkeitä on 2, seurataan kahdesti vuodessa. Jos lääkkeitä on 3, seurataan kolmasti vuodessa. Jos lääkkeitä on 4, seurataan neljästi vuodessa. Jos lääkkeitä on yli 4, seurataan kuukausittain. ( E. </a:t>
            </a:r>
            <a:r>
              <a:rPr lang="fi-FI" sz="2400" dirty="0" err="1" smtClean="0"/>
              <a:t>Iisalo</a:t>
            </a:r>
            <a:r>
              <a:rPr lang="fi-FI" sz="2400" dirty="0" smtClean="0"/>
              <a:t>, 1983)</a:t>
            </a:r>
          </a:p>
          <a:p>
            <a:pPr>
              <a:lnSpc>
                <a:spcPct val="90000"/>
              </a:lnSpc>
              <a:buNone/>
            </a:pPr>
            <a:endParaRPr lang="fi-FI" sz="2400" dirty="0"/>
          </a:p>
          <a:p>
            <a:pPr>
              <a:lnSpc>
                <a:spcPct val="90000"/>
              </a:lnSpc>
              <a:buNone/>
            </a:pPr>
            <a:endParaRPr lang="fi-FI" sz="1400" dirty="0"/>
          </a:p>
          <a:p>
            <a:pPr>
              <a:lnSpc>
                <a:spcPct val="90000"/>
              </a:lnSpc>
              <a:buNone/>
            </a:pPr>
            <a:r>
              <a:rPr lang="fi-FI" sz="2000" dirty="0" smtClean="0"/>
              <a:t>	</a:t>
            </a:r>
            <a:endParaRPr lang="fi-FI" sz="2000" dirty="0"/>
          </a:p>
          <a:p>
            <a:pPr>
              <a:lnSpc>
                <a:spcPct val="90000"/>
              </a:lnSpc>
            </a:pPr>
            <a:endParaRPr lang="fi-FI"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fi-FI" dirty="0"/>
              <a:t>Lääkkeiden </a:t>
            </a:r>
            <a:r>
              <a:rPr lang="fi-FI" dirty="0" smtClean="0"/>
              <a:t>interaktiot</a:t>
            </a:r>
            <a:br>
              <a:rPr lang="fi-FI" dirty="0" smtClean="0"/>
            </a:br>
            <a:r>
              <a:rPr lang="fi-FI" dirty="0" smtClean="0"/>
              <a:t>eli lääkeaineiden yhteisvaikutukset</a:t>
            </a:r>
            <a:endParaRPr lang="fi-FI" dirty="0"/>
          </a:p>
        </p:txBody>
      </p:sp>
      <p:sp>
        <p:nvSpPr>
          <p:cNvPr id="26627" name="Rectangle 3"/>
          <p:cNvSpPr>
            <a:spLocks noGrp="1" noChangeArrowheads="1"/>
          </p:cNvSpPr>
          <p:nvPr>
            <p:ph idx="1"/>
          </p:nvPr>
        </p:nvSpPr>
        <p:spPr>
          <a:xfrm>
            <a:off x="457200" y="1412776"/>
            <a:ext cx="8229600" cy="4713387"/>
          </a:xfrm>
        </p:spPr>
        <p:txBody>
          <a:bodyPr>
            <a:normAutofit fontScale="70000" lnSpcReduction="20000"/>
          </a:bodyPr>
          <a:lstStyle/>
          <a:p>
            <a:pPr>
              <a:lnSpc>
                <a:spcPct val="80000"/>
              </a:lnSpc>
            </a:pPr>
            <a:r>
              <a:rPr lang="fi-FI" sz="2000" dirty="0"/>
              <a:t>N. 10% </a:t>
            </a:r>
            <a:r>
              <a:rPr lang="fi-FI" sz="2000" dirty="0" smtClean="0"/>
              <a:t>kaikista potilaista </a:t>
            </a:r>
            <a:r>
              <a:rPr lang="fi-FI" sz="2000" dirty="0"/>
              <a:t>altistuu kliinisesti merkittävälle </a:t>
            </a:r>
            <a:r>
              <a:rPr lang="fi-FI" sz="2000" dirty="0" smtClean="0"/>
              <a:t>interaktiolle</a:t>
            </a:r>
          </a:p>
          <a:p>
            <a:pPr>
              <a:lnSpc>
                <a:spcPct val="80000"/>
              </a:lnSpc>
            </a:pPr>
            <a:r>
              <a:rPr lang="fi-FI" sz="2000" dirty="0" smtClean="0"/>
              <a:t>Vanhukset ovat riskiryhmä, jolle on tehty vähän tutkimuksia</a:t>
            </a:r>
          </a:p>
          <a:p>
            <a:pPr>
              <a:lnSpc>
                <a:spcPct val="80000"/>
              </a:lnSpc>
            </a:pPr>
            <a:r>
              <a:rPr lang="fi-FI" sz="2000" dirty="0" smtClean="0"/>
              <a:t>Yhteisvaikutustietokantoja ei ole suunniteltu iäkkäille (=SFINX ym.), mutta viime vuosina on tullut näihin lisäosia</a:t>
            </a:r>
            <a:endParaRPr lang="fi-FI" sz="2000" dirty="0"/>
          </a:p>
          <a:p>
            <a:pPr>
              <a:lnSpc>
                <a:spcPct val="80000"/>
              </a:lnSpc>
            </a:pPr>
            <a:r>
              <a:rPr lang="fi-FI" sz="2000" dirty="0"/>
              <a:t>USA:ssa 6. yleisin kuolinsyy (yleisempi kuin diabetes tai liikenneonnettomuus)</a:t>
            </a:r>
          </a:p>
          <a:p>
            <a:pPr>
              <a:lnSpc>
                <a:spcPct val="80000"/>
              </a:lnSpc>
            </a:pPr>
            <a:r>
              <a:rPr lang="fi-FI" sz="2000" dirty="0"/>
              <a:t>Vanhuksilla 25%:lla oli käytössä lääkeyhdistelmiä jotka johtivat mahdollisesti merkittävään lääkkeiden yhteisvaikutukseen</a:t>
            </a:r>
          </a:p>
          <a:p>
            <a:pPr>
              <a:lnSpc>
                <a:spcPct val="80000"/>
              </a:lnSpc>
            </a:pPr>
            <a:r>
              <a:rPr lang="fi-FI" sz="2000" dirty="0"/>
              <a:t>Sairaalaan joutumisen syy </a:t>
            </a:r>
            <a:r>
              <a:rPr lang="fi-FI" sz="2000" dirty="0" smtClean="0"/>
              <a:t>3% </a:t>
            </a:r>
            <a:r>
              <a:rPr lang="fi-FI" sz="2000" dirty="0"/>
              <a:t>tapauksista</a:t>
            </a:r>
          </a:p>
          <a:p>
            <a:pPr>
              <a:lnSpc>
                <a:spcPct val="80000"/>
              </a:lnSpc>
            </a:pPr>
            <a:r>
              <a:rPr lang="fi-FI" sz="2000" dirty="0"/>
              <a:t>Interaktio voi johtaa haittavaikutukseen, tai siihen että lääke ei </a:t>
            </a:r>
            <a:r>
              <a:rPr lang="fi-FI" sz="2000" dirty="0" smtClean="0"/>
              <a:t>vaikuta</a:t>
            </a:r>
          </a:p>
          <a:p>
            <a:pPr>
              <a:lnSpc>
                <a:spcPct val="80000"/>
              </a:lnSpc>
              <a:buNone/>
            </a:pPr>
            <a:r>
              <a:rPr lang="fi-FI" sz="2000" dirty="0" smtClean="0"/>
              <a:t>	(esim. </a:t>
            </a:r>
            <a:r>
              <a:rPr lang="fi-FI" sz="2000" dirty="0" err="1" smtClean="0"/>
              <a:t>Neurotol</a:t>
            </a:r>
            <a:r>
              <a:rPr lang="fi-FI" sz="2000" dirty="0" smtClean="0"/>
              <a:t>  vaikuttaa maksaentsyymiin joka estää unilääkkeen muuttumista vaikuttavaksi aineeksi -&gt; unilääke ei vaikuta)</a:t>
            </a:r>
          </a:p>
          <a:p>
            <a:pPr>
              <a:lnSpc>
                <a:spcPct val="80000"/>
              </a:lnSpc>
              <a:buNone/>
            </a:pPr>
            <a:r>
              <a:rPr lang="fi-FI" sz="2000" dirty="0" smtClean="0"/>
              <a:t>	Suun kautta otettava kynsisienilääke voi aiheuttaa </a:t>
            </a:r>
            <a:r>
              <a:rPr lang="fi-FI" sz="2000" dirty="0" err="1" smtClean="0"/>
              <a:t>Marevanin</a:t>
            </a:r>
            <a:r>
              <a:rPr lang="fi-FI" sz="2000" dirty="0" smtClean="0"/>
              <a:t> pitoisuuden kasvun ja suuren </a:t>
            </a:r>
            <a:r>
              <a:rPr lang="fi-FI" sz="2000" dirty="0" err="1" smtClean="0"/>
              <a:t>INR-pitoisuuden</a:t>
            </a:r>
            <a:r>
              <a:rPr lang="fi-FI" sz="2000" dirty="0" smtClean="0"/>
              <a:t> nousun ja jopa hengenvaarallisen vuotoriskin</a:t>
            </a:r>
            <a:br>
              <a:rPr lang="fi-FI" sz="2000" dirty="0" smtClean="0"/>
            </a:br>
            <a:r>
              <a:rPr lang="fi-FI" sz="2000" dirty="0" err="1" smtClean="0"/>
              <a:t>Sirdalud</a:t>
            </a:r>
            <a:r>
              <a:rPr lang="fi-FI" sz="2000" dirty="0" smtClean="0"/>
              <a:t> voi tiettyjen sydän lääkkeiden kanssa aiheuttaa hengenvaarallisen rytmihäiriön</a:t>
            </a:r>
            <a:endParaRPr lang="fi-FI" sz="2000" dirty="0"/>
          </a:p>
          <a:p>
            <a:pPr>
              <a:lnSpc>
                <a:spcPct val="80000"/>
              </a:lnSpc>
            </a:pPr>
            <a:r>
              <a:rPr lang="fi-FI" sz="2000" dirty="0"/>
              <a:t>Jos on yli 8 lääkettä käytössä samanaikaisesti: interaktioriski on yli 90%</a:t>
            </a:r>
          </a:p>
          <a:p>
            <a:pPr>
              <a:lnSpc>
                <a:spcPct val="80000"/>
              </a:lnSpc>
              <a:buNone/>
            </a:pPr>
            <a:r>
              <a:rPr lang="fi-FI" sz="2000" dirty="0" smtClean="0"/>
              <a:t>	(</a:t>
            </a:r>
            <a:r>
              <a:rPr lang="fi-FI" sz="2000" dirty="0"/>
              <a:t>kirjassa: Geriatria, Duodecim </a:t>
            </a:r>
            <a:r>
              <a:rPr lang="fi-FI" sz="2000" dirty="0" smtClean="0"/>
              <a:t>2010)</a:t>
            </a:r>
          </a:p>
          <a:p>
            <a:pPr>
              <a:lnSpc>
                <a:spcPct val="80000"/>
              </a:lnSpc>
              <a:buNone/>
            </a:pPr>
            <a:endParaRPr lang="fi-FI" sz="2000" dirty="0" smtClean="0"/>
          </a:p>
          <a:p>
            <a:pPr>
              <a:lnSpc>
                <a:spcPct val="80000"/>
              </a:lnSpc>
              <a:buNone/>
            </a:pPr>
            <a:r>
              <a:rPr lang="fi-FI" sz="2000" dirty="0" smtClean="0"/>
              <a:t>Duodecim 1/2013: Neuvonen: Vakavien lääkehaittojen ja vaarallisten lääkeinteraktioiden ennakointi ja ehkäisy: v. 2000 </a:t>
            </a:r>
            <a:r>
              <a:rPr lang="fi-FI" sz="2000" dirty="0" err="1" smtClean="0"/>
              <a:t>HYKS:in</a:t>
            </a:r>
            <a:r>
              <a:rPr lang="fi-FI" sz="2000" dirty="0" smtClean="0"/>
              <a:t> vuodeosastoilla kuoli hieman yli 1500 potilasta. Kuolemantapauksista 75 johtui todennäköisesti lääkkeistä, mikä tarkoittaa 5 % kaikista kuolemista. Näiden lisäksi 24 tapauksessa syy-yhteys oli mahdollinen (johtavat syyt: 1) solunsalpaajan aiheuttama valkosolujen vähyys, </a:t>
            </a:r>
            <a:r>
              <a:rPr lang="fi-FI" sz="2000" dirty="0" err="1" smtClean="0"/>
              <a:t>sepsis</a:t>
            </a:r>
            <a:r>
              <a:rPr lang="fi-FI" sz="2000" dirty="0" smtClean="0"/>
              <a:t>, sydämen vajaatoiminta 2) </a:t>
            </a:r>
            <a:r>
              <a:rPr lang="fi-FI" sz="2000" dirty="0" err="1" smtClean="0"/>
              <a:t>antikoagulanteista</a:t>
            </a:r>
            <a:r>
              <a:rPr lang="fi-FI" sz="2000" dirty="0" smtClean="0"/>
              <a:t> johtuva verenvuoto  3) tulehduskipulääkkeet aiheuttivat 10 kuolemaa 4) </a:t>
            </a:r>
            <a:r>
              <a:rPr lang="fi-FI" sz="2000" dirty="0" err="1" smtClean="0"/>
              <a:t>kortikosteroidit</a:t>
            </a:r>
            <a:r>
              <a:rPr lang="fi-FI" sz="2000" dirty="0" smtClean="0"/>
              <a:t>, reumalääkkeet, psykoosilääkkeet, varjoaineet, mikrobilääkkeet, </a:t>
            </a:r>
            <a:r>
              <a:rPr lang="fi-FI" sz="2000" dirty="0" err="1" smtClean="0"/>
              <a:t>plasminogeenin</a:t>
            </a:r>
            <a:r>
              <a:rPr lang="fi-FI" sz="2000" dirty="0" smtClean="0"/>
              <a:t> </a:t>
            </a:r>
            <a:r>
              <a:rPr lang="fi-FI" sz="2000" dirty="0" err="1" smtClean="0"/>
              <a:t>aktivaattorit</a:t>
            </a:r>
            <a:r>
              <a:rPr lang="fi-FI" sz="2000" dirty="0" smtClean="0"/>
              <a:t>, </a:t>
            </a:r>
            <a:r>
              <a:rPr lang="fi-FI" sz="2000" dirty="0" err="1" smtClean="0"/>
              <a:t>mykofenolaatin</a:t>
            </a:r>
            <a:r>
              <a:rPr lang="fi-FI" sz="2000" dirty="0" smtClean="0"/>
              <a:t> ja </a:t>
            </a:r>
            <a:r>
              <a:rPr lang="fi-FI" sz="2000" dirty="0" err="1" smtClean="0"/>
              <a:t>antitymosyyttiglobuliinin</a:t>
            </a:r>
            <a:r>
              <a:rPr lang="fi-FI" sz="2000" dirty="0" smtClean="0"/>
              <a:t> yhdistelmä, insuliini ja verenpainelääkkeet yksittäisissä tapauksissa </a:t>
            </a:r>
          </a:p>
          <a:p>
            <a:pPr>
              <a:lnSpc>
                <a:spcPct val="80000"/>
              </a:lnSpc>
              <a:buNone/>
            </a:pPr>
            <a:endParaRPr lang="fi-FI" sz="2000" dirty="0" smtClean="0"/>
          </a:p>
          <a:p>
            <a:pPr>
              <a:lnSpc>
                <a:spcPct val="80000"/>
              </a:lnSpc>
              <a:buNone/>
            </a:pPr>
            <a:endParaRPr lang="fi-FI" sz="2000" dirty="0"/>
          </a:p>
          <a:p>
            <a:pPr>
              <a:lnSpc>
                <a:spcPct val="80000"/>
              </a:lnSpc>
              <a:buNone/>
            </a:pPr>
            <a:endParaRPr lang="fi-FI" sz="2000" dirty="0" smtClean="0"/>
          </a:p>
          <a:p>
            <a:pPr>
              <a:lnSpc>
                <a:spcPct val="80000"/>
              </a:lnSpc>
              <a:buNone/>
            </a:pPr>
            <a:endParaRPr lang="fi-FI" sz="2000" dirty="0" smtClean="0"/>
          </a:p>
          <a:p>
            <a:pPr>
              <a:lnSpc>
                <a:spcPct val="80000"/>
              </a:lnSpc>
              <a:buNone/>
            </a:pPr>
            <a:r>
              <a:rPr lang="fi-FI" sz="2000" dirty="0" smtClean="0"/>
              <a:t> </a:t>
            </a:r>
            <a:endParaRPr lang="fi-FI"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Interaktiot</a:t>
            </a:r>
            <a:endParaRPr lang="fi-FI" dirty="0"/>
          </a:p>
        </p:txBody>
      </p:sp>
      <p:sp>
        <p:nvSpPr>
          <p:cNvPr id="3" name="Sisällön paikkamerkki 2"/>
          <p:cNvSpPr>
            <a:spLocks noGrp="1"/>
          </p:cNvSpPr>
          <p:nvPr>
            <p:ph idx="1"/>
          </p:nvPr>
        </p:nvSpPr>
        <p:spPr>
          <a:xfrm>
            <a:off x="457200" y="1196752"/>
            <a:ext cx="8229600" cy="4929411"/>
          </a:xfrm>
        </p:spPr>
        <p:txBody>
          <a:bodyPr>
            <a:normAutofit fontScale="92500" lnSpcReduction="10000"/>
          </a:bodyPr>
          <a:lstStyle/>
          <a:p>
            <a:r>
              <a:rPr lang="fi-FI" dirty="0" smtClean="0"/>
              <a:t>Kahden tai useamman lääkkeen yhteisvaikutukset: toinen lääke voi tehdä toisen lääkkeen voimakkaammaksi  (</a:t>
            </a:r>
            <a:r>
              <a:rPr lang="fi-FI" dirty="0" err="1" smtClean="0"/>
              <a:t>potentoi</a:t>
            </a:r>
            <a:r>
              <a:rPr lang="fi-FI" dirty="0" smtClean="0"/>
              <a:t>) tai heikommaksi (</a:t>
            </a:r>
            <a:r>
              <a:rPr lang="fi-FI" dirty="0" err="1" smtClean="0"/>
              <a:t>inaktivoi</a:t>
            </a:r>
            <a:r>
              <a:rPr lang="fi-FI" dirty="0" smtClean="0"/>
              <a:t>). Tällä tavalla vaikuttaa myös alkoholi, luontaislääkkeet, ravintolisät, käsikauppalääkkeet</a:t>
            </a:r>
          </a:p>
          <a:p>
            <a:r>
              <a:rPr lang="fi-FI" dirty="0" smtClean="0"/>
              <a:t>Lääkkeen ja ruoan välinen yhteisvaikutus: esim. maitotuote voi estää lääkkeen imeytymistä tai aiheuttaa sakkautumista (maito tai kalkkitabletti ja rauta). Greippimehu voi lisätä </a:t>
            </a:r>
            <a:r>
              <a:rPr lang="fi-FI" dirty="0" err="1" smtClean="0"/>
              <a:t>Marevanin</a:t>
            </a:r>
            <a:r>
              <a:rPr lang="fi-FI" dirty="0" smtClean="0"/>
              <a:t> tai joidenkin lääkkeiden pitoisuutta vaarallisen paljon</a:t>
            </a:r>
            <a:endParaRPr lang="fi-FI"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normAutofit fontScale="90000"/>
          </a:bodyPr>
          <a:lstStyle/>
          <a:p>
            <a:r>
              <a:rPr lang="fi-FI" sz="4000"/>
              <a:t>Yleisiä lääkkeiden haittavaikutusten oireita vanhuksilla</a:t>
            </a:r>
          </a:p>
        </p:txBody>
      </p:sp>
      <p:sp>
        <p:nvSpPr>
          <p:cNvPr id="31749" name="Rectangle 5"/>
          <p:cNvSpPr>
            <a:spLocks noGrp="1" noChangeArrowheads="1"/>
          </p:cNvSpPr>
          <p:nvPr>
            <p:ph sz="half" idx="1"/>
          </p:nvPr>
        </p:nvSpPr>
        <p:spPr/>
        <p:txBody>
          <a:bodyPr>
            <a:normAutofit lnSpcReduction="10000"/>
          </a:bodyPr>
          <a:lstStyle/>
          <a:p>
            <a:pPr>
              <a:lnSpc>
                <a:spcPct val="80000"/>
              </a:lnSpc>
            </a:pPr>
            <a:r>
              <a:rPr lang="fi-FI" sz="2000" dirty="0"/>
              <a:t>Muisti heikkenee</a:t>
            </a:r>
          </a:p>
          <a:p>
            <a:pPr>
              <a:lnSpc>
                <a:spcPct val="80000"/>
              </a:lnSpc>
            </a:pPr>
            <a:r>
              <a:rPr lang="fi-FI" sz="2000" dirty="0"/>
              <a:t>Sekavuus</a:t>
            </a:r>
          </a:p>
          <a:p>
            <a:pPr>
              <a:lnSpc>
                <a:spcPct val="80000"/>
              </a:lnSpc>
            </a:pPr>
            <a:r>
              <a:rPr lang="fi-FI" sz="2000" dirty="0"/>
              <a:t>Levottomuus</a:t>
            </a:r>
          </a:p>
          <a:p>
            <a:pPr>
              <a:lnSpc>
                <a:spcPct val="80000"/>
              </a:lnSpc>
            </a:pPr>
            <a:r>
              <a:rPr lang="fi-FI" sz="2000" dirty="0" err="1"/>
              <a:t>Ortostaattinen</a:t>
            </a:r>
            <a:r>
              <a:rPr lang="fi-FI" sz="2000" dirty="0"/>
              <a:t> </a:t>
            </a:r>
            <a:r>
              <a:rPr lang="fi-FI" sz="2000" dirty="0" err="1"/>
              <a:t>hypotonia</a:t>
            </a:r>
            <a:endParaRPr lang="fi-FI" sz="2000" dirty="0"/>
          </a:p>
          <a:p>
            <a:pPr>
              <a:lnSpc>
                <a:spcPct val="80000"/>
              </a:lnSpc>
            </a:pPr>
            <a:r>
              <a:rPr lang="fi-FI" sz="2000" dirty="0"/>
              <a:t>Huimaus</a:t>
            </a:r>
          </a:p>
          <a:p>
            <a:pPr>
              <a:lnSpc>
                <a:spcPct val="80000"/>
              </a:lnSpc>
            </a:pPr>
            <a:r>
              <a:rPr lang="fi-FI" sz="2000" dirty="0"/>
              <a:t>Virtsan karkailu</a:t>
            </a:r>
          </a:p>
          <a:p>
            <a:pPr>
              <a:lnSpc>
                <a:spcPct val="80000"/>
              </a:lnSpc>
            </a:pPr>
            <a:r>
              <a:rPr lang="fi-FI" sz="2000" dirty="0"/>
              <a:t>Pahoinvointi </a:t>
            </a:r>
          </a:p>
          <a:p>
            <a:pPr>
              <a:lnSpc>
                <a:spcPct val="80000"/>
              </a:lnSpc>
            </a:pPr>
            <a:r>
              <a:rPr lang="fi-FI" sz="2000" dirty="0"/>
              <a:t>Ummetus</a:t>
            </a:r>
          </a:p>
          <a:p>
            <a:pPr>
              <a:lnSpc>
                <a:spcPct val="80000"/>
              </a:lnSpc>
            </a:pPr>
            <a:r>
              <a:rPr lang="fi-FI" sz="2000" dirty="0"/>
              <a:t>Vatsakipu</a:t>
            </a:r>
          </a:p>
          <a:p>
            <a:pPr>
              <a:lnSpc>
                <a:spcPct val="80000"/>
              </a:lnSpc>
            </a:pPr>
            <a:r>
              <a:rPr lang="fi-FI" sz="2000" dirty="0"/>
              <a:t>Kuivuminen</a:t>
            </a:r>
          </a:p>
          <a:p>
            <a:pPr>
              <a:lnSpc>
                <a:spcPct val="80000"/>
              </a:lnSpc>
            </a:pPr>
            <a:r>
              <a:rPr lang="fi-FI" sz="2000" dirty="0"/>
              <a:t>Nuha</a:t>
            </a:r>
          </a:p>
          <a:p>
            <a:pPr>
              <a:lnSpc>
                <a:spcPct val="80000"/>
              </a:lnSpc>
            </a:pPr>
            <a:r>
              <a:rPr lang="fi-FI" sz="2000" dirty="0"/>
              <a:t>Parkinsonismi</a:t>
            </a:r>
          </a:p>
          <a:p>
            <a:pPr>
              <a:lnSpc>
                <a:spcPct val="80000"/>
              </a:lnSpc>
            </a:pPr>
            <a:r>
              <a:rPr lang="fi-FI" sz="2000" dirty="0" err="1"/>
              <a:t>Akatisia</a:t>
            </a:r>
            <a:endParaRPr lang="fi-FI" sz="2000" dirty="0"/>
          </a:p>
          <a:p>
            <a:pPr>
              <a:lnSpc>
                <a:spcPct val="80000"/>
              </a:lnSpc>
            </a:pPr>
            <a:r>
              <a:rPr lang="fi-FI" sz="2000" dirty="0" err="1"/>
              <a:t>Tardiivi</a:t>
            </a:r>
            <a:r>
              <a:rPr lang="fi-FI" sz="2000" dirty="0"/>
              <a:t> </a:t>
            </a:r>
            <a:r>
              <a:rPr lang="fi-FI" sz="2000" dirty="0" err="1" smtClean="0"/>
              <a:t>dyskinesia</a:t>
            </a:r>
            <a:endParaRPr lang="fi-FI" sz="2000" dirty="0" smtClean="0"/>
          </a:p>
          <a:p>
            <a:pPr>
              <a:lnSpc>
                <a:spcPct val="80000"/>
              </a:lnSpc>
            </a:pPr>
            <a:r>
              <a:rPr lang="fi-FI" sz="2000" dirty="0" smtClean="0"/>
              <a:t>Allerginen </a:t>
            </a:r>
            <a:r>
              <a:rPr lang="fi-FI" sz="2000" dirty="0" err="1" smtClean="0"/>
              <a:t>reaktio/anafylaksia</a:t>
            </a:r>
            <a:endParaRPr lang="fi-FI" sz="2000" dirty="0" smtClean="0"/>
          </a:p>
          <a:p>
            <a:pPr>
              <a:lnSpc>
                <a:spcPct val="80000"/>
              </a:lnSpc>
            </a:pPr>
            <a:r>
              <a:rPr lang="fi-FI" sz="2000" dirty="0" smtClean="0"/>
              <a:t>Antibioottiripuli / </a:t>
            </a:r>
            <a:r>
              <a:rPr lang="fi-FI" sz="2000" dirty="0" err="1" smtClean="0"/>
              <a:t>clostridium</a:t>
            </a:r>
            <a:endParaRPr lang="fi-FI" sz="2000" dirty="0"/>
          </a:p>
        </p:txBody>
      </p:sp>
      <p:sp>
        <p:nvSpPr>
          <p:cNvPr id="31750" name="Rectangle 6"/>
          <p:cNvSpPr>
            <a:spLocks noGrp="1" noChangeArrowheads="1"/>
          </p:cNvSpPr>
          <p:nvPr>
            <p:ph sz="half" idx="2"/>
          </p:nvPr>
        </p:nvSpPr>
        <p:spPr/>
        <p:txBody>
          <a:bodyPr>
            <a:normAutofit lnSpcReduction="10000"/>
          </a:bodyPr>
          <a:lstStyle/>
          <a:p>
            <a:pPr>
              <a:lnSpc>
                <a:spcPct val="80000"/>
              </a:lnSpc>
            </a:pPr>
            <a:r>
              <a:rPr lang="fi-FI" sz="2000" dirty="0" err="1"/>
              <a:t>Desorientaatio</a:t>
            </a:r>
            <a:endParaRPr lang="fi-FI" sz="2000" dirty="0"/>
          </a:p>
          <a:p>
            <a:pPr>
              <a:lnSpc>
                <a:spcPct val="80000"/>
              </a:lnSpc>
            </a:pPr>
            <a:r>
              <a:rPr lang="fi-FI" sz="2000" dirty="0"/>
              <a:t>Käytöshäiriöt</a:t>
            </a:r>
          </a:p>
          <a:p>
            <a:pPr>
              <a:lnSpc>
                <a:spcPct val="80000"/>
              </a:lnSpc>
            </a:pPr>
            <a:r>
              <a:rPr lang="fi-FI" sz="2000" dirty="0"/>
              <a:t>Masennus</a:t>
            </a:r>
          </a:p>
          <a:p>
            <a:pPr>
              <a:lnSpc>
                <a:spcPct val="80000"/>
              </a:lnSpc>
            </a:pPr>
            <a:r>
              <a:rPr lang="fi-FI" sz="2000" dirty="0"/>
              <a:t>Verenpaineen aleneminen</a:t>
            </a:r>
          </a:p>
          <a:p>
            <a:pPr>
              <a:lnSpc>
                <a:spcPct val="80000"/>
              </a:lnSpc>
            </a:pPr>
            <a:r>
              <a:rPr lang="fi-FI" sz="2000" dirty="0"/>
              <a:t>Kaatuilu</a:t>
            </a:r>
          </a:p>
          <a:p>
            <a:pPr>
              <a:lnSpc>
                <a:spcPct val="80000"/>
              </a:lnSpc>
            </a:pPr>
            <a:r>
              <a:rPr lang="fi-FI" sz="2000" dirty="0"/>
              <a:t>Suun kuivuminen</a:t>
            </a:r>
          </a:p>
          <a:p>
            <a:pPr>
              <a:lnSpc>
                <a:spcPct val="80000"/>
              </a:lnSpc>
            </a:pPr>
            <a:r>
              <a:rPr lang="fi-FI" sz="2000" dirty="0"/>
              <a:t>Oksentelu</a:t>
            </a:r>
          </a:p>
          <a:p>
            <a:pPr>
              <a:lnSpc>
                <a:spcPct val="80000"/>
              </a:lnSpc>
            </a:pPr>
            <a:r>
              <a:rPr lang="fi-FI" sz="2000" dirty="0"/>
              <a:t>Ripuli</a:t>
            </a:r>
          </a:p>
          <a:p>
            <a:pPr>
              <a:lnSpc>
                <a:spcPct val="80000"/>
              </a:lnSpc>
            </a:pPr>
            <a:r>
              <a:rPr lang="fi-FI" sz="2000" dirty="0"/>
              <a:t>Rintakipu</a:t>
            </a:r>
          </a:p>
          <a:p>
            <a:pPr>
              <a:lnSpc>
                <a:spcPct val="80000"/>
              </a:lnSpc>
            </a:pPr>
            <a:r>
              <a:rPr lang="fi-FI" sz="2000" dirty="0"/>
              <a:t>Yskä</a:t>
            </a:r>
          </a:p>
          <a:p>
            <a:pPr>
              <a:lnSpc>
                <a:spcPct val="80000"/>
              </a:lnSpc>
            </a:pPr>
            <a:r>
              <a:rPr lang="fi-FI" sz="2000" dirty="0" err="1"/>
              <a:t>Ekstrapyramidaalioireet</a:t>
            </a:r>
            <a:endParaRPr lang="fi-FI" sz="2000" dirty="0"/>
          </a:p>
          <a:p>
            <a:pPr>
              <a:lnSpc>
                <a:spcPct val="80000"/>
              </a:lnSpc>
            </a:pPr>
            <a:r>
              <a:rPr lang="fi-FI" sz="2000" dirty="0"/>
              <a:t>Käsien vapina</a:t>
            </a:r>
          </a:p>
          <a:p>
            <a:pPr>
              <a:lnSpc>
                <a:spcPct val="80000"/>
              </a:lnSpc>
            </a:pPr>
            <a:r>
              <a:rPr lang="fi-FI" sz="2000" dirty="0"/>
              <a:t>Lihaskouristukset</a:t>
            </a:r>
          </a:p>
          <a:p>
            <a:pPr>
              <a:lnSpc>
                <a:spcPct val="80000"/>
              </a:lnSpc>
            </a:pPr>
            <a:r>
              <a:rPr lang="fi-FI" sz="2000" dirty="0"/>
              <a:t>Levottomat </a:t>
            </a:r>
            <a:r>
              <a:rPr lang="fi-FI" sz="2000" dirty="0" smtClean="0"/>
              <a:t>jalat</a:t>
            </a:r>
          </a:p>
          <a:p>
            <a:pPr>
              <a:lnSpc>
                <a:spcPct val="80000"/>
              </a:lnSpc>
            </a:pPr>
            <a:r>
              <a:rPr lang="fi-FI" sz="2000" dirty="0" smtClean="0"/>
              <a:t>Suolistoverenvuoto tai haava</a:t>
            </a:r>
            <a:endParaRPr lang="fi-FI"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2400" dirty="0" smtClean="0"/>
              <a:t>Potilastapaus: Eila. Asuu yksin, tytär auttaa paljon äitiään, kotisairaanhoito jakaa lääkkeet, suihkuttaa, rasvaa kuivan ihon. On turvaranneke ja ateriapalvelu</a:t>
            </a:r>
            <a:endParaRPr lang="fi-FI" sz="2400" dirty="0"/>
          </a:p>
        </p:txBody>
      </p:sp>
      <p:sp>
        <p:nvSpPr>
          <p:cNvPr id="3" name="Sisällön paikkamerkki 2"/>
          <p:cNvSpPr>
            <a:spLocks noGrp="1"/>
          </p:cNvSpPr>
          <p:nvPr>
            <p:ph idx="1"/>
          </p:nvPr>
        </p:nvSpPr>
        <p:spPr/>
        <p:txBody>
          <a:bodyPr>
            <a:normAutofit fontScale="47500" lnSpcReduction="20000"/>
          </a:bodyPr>
          <a:lstStyle/>
          <a:p>
            <a:r>
              <a:rPr lang="fi-FI" dirty="0" smtClean="0"/>
              <a:t>Ongelmana jo vuosien ajan kivut. Polvien nivelrikko vaikeuttaa kävelyä. Ollut kovin lihava, ja passiivinen liikkuja. Viihtyy kotonaan, jossa enimmäkseen </a:t>
            </a:r>
            <a:r>
              <a:rPr lang="fi-FI" dirty="0" err="1" smtClean="0"/>
              <a:t>makoilee</a:t>
            </a:r>
            <a:r>
              <a:rPr lang="fi-FI" dirty="0" smtClean="0"/>
              <a:t> vuoteella, kävelee 20 askelta WC. </a:t>
            </a:r>
            <a:r>
              <a:rPr lang="fi-FI" dirty="0" err="1" smtClean="0"/>
              <a:t>Oxycontin</a:t>
            </a:r>
            <a:r>
              <a:rPr lang="fi-FI" dirty="0" smtClean="0"/>
              <a:t> ollut käytössä ilman helpotusta. Kipuja on aina vain. </a:t>
            </a:r>
            <a:r>
              <a:rPr lang="fi-FI" dirty="0" err="1" smtClean="0"/>
              <a:t>Ksh</a:t>
            </a:r>
            <a:r>
              <a:rPr lang="fi-FI" dirty="0" smtClean="0"/>
              <a:t> teki kipupiirroksen, jossa koko kehon kivut, yötä päivää. Mikään ei tunnu lievittävän. Kipuklinikkaa konsultoitu: kyseessä on morfiinille resistentti kipu. </a:t>
            </a:r>
            <a:r>
              <a:rPr lang="fi-FI" dirty="0" err="1" smtClean="0"/>
              <a:t>Lyricaa</a:t>
            </a:r>
            <a:r>
              <a:rPr lang="fi-FI" dirty="0" smtClean="0"/>
              <a:t> kokeiltiin, mutta siitä ei mitään helpotusta</a:t>
            </a:r>
          </a:p>
          <a:p>
            <a:r>
              <a:rPr lang="fi-FI" dirty="0" smtClean="0"/>
              <a:t>Potilas tuli sairaalaan viikon tutkimus- ja kuntoutusjaksolle. Kuvattiin kaikki isot nivelet, joissa reilut pitkälle edenneet nivelrikot ja liikerajoituksia. Hän käveli sairaalassa </a:t>
            </a:r>
            <a:r>
              <a:rPr lang="fi-FI" dirty="0" err="1" smtClean="0"/>
              <a:t>rollaattorin</a:t>
            </a:r>
            <a:r>
              <a:rPr lang="fi-FI" dirty="0" smtClean="0"/>
              <a:t> turvin tavallista enemmän ja kävi fysioterapeutin kanssa kuntosalilla lihasvoima- ja tasapainoharjoituksissa. Niveliin laitettiin kylmäpussia. Hänelle aloitettiin </a:t>
            </a:r>
            <a:r>
              <a:rPr lang="fi-FI" dirty="0" err="1" smtClean="0"/>
              <a:t>Norspan-kipulaastari</a:t>
            </a:r>
            <a:r>
              <a:rPr lang="fi-FI" dirty="0" smtClean="0"/>
              <a:t>, joka vaihdetaan viikon välein. Lisäksi nivelrikkokivun takia </a:t>
            </a:r>
            <a:r>
              <a:rPr lang="fi-FI" dirty="0" err="1" smtClean="0"/>
              <a:t>Arcoxia</a:t>
            </a:r>
            <a:r>
              <a:rPr lang="fi-FI" dirty="0" smtClean="0"/>
              <a:t> pitkävaikutteinen tulehduskipulääke. </a:t>
            </a:r>
          </a:p>
          <a:p>
            <a:r>
              <a:rPr lang="fi-FI" dirty="0" smtClean="0"/>
              <a:t>Muut lääkkeet: Verenpaine- ja sydänsairauteen </a:t>
            </a:r>
            <a:r>
              <a:rPr lang="fi-FI" dirty="0" err="1" smtClean="0"/>
              <a:t>Furesis</a:t>
            </a:r>
            <a:r>
              <a:rPr lang="fi-FI" dirty="0" smtClean="0"/>
              <a:t>, </a:t>
            </a:r>
            <a:r>
              <a:rPr lang="fi-FI" dirty="0" err="1" smtClean="0"/>
              <a:t>Orloc</a:t>
            </a:r>
            <a:r>
              <a:rPr lang="fi-FI" dirty="0" smtClean="0"/>
              <a:t>, </a:t>
            </a:r>
            <a:r>
              <a:rPr lang="fi-FI" dirty="0" err="1" smtClean="0"/>
              <a:t>Amlodipin</a:t>
            </a:r>
            <a:r>
              <a:rPr lang="fi-FI" dirty="0" smtClean="0"/>
              <a:t>, </a:t>
            </a:r>
            <a:r>
              <a:rPr lang="fi-FI" dirty="0" err="1" smtClean="0"/>
              <a:t>Kaleorid</a:t>
            </a:r>
            <a:r>
              <a:rPr lang="fi-FI" dirty="0" smtClean="0"/>
              <a:t>, </a:t>
            </a:r>
            <a:r>
              <a:rPr lang="fi-FI" dirty="0" err="1" smtClean="0"/>
              <a:t>Primaspan</a:t>
            </a:r>
            <a:r>
              <a:rPr lang="fi-FI" dirty="0" smtClean="0"/>
              <a:t>. </a:t>
            </a:r>
            <a:r>
              <a:rPr lang="fi-FI" dirty="0" err="1" smtClean="0"/>
              <a:t>Somac</a:t>
            </a:r>
            <a:r>
              <a:rPr lang="fi-FI" dirty="0" smtClean="0"/>
              <a:t> (mahansuojalääke), </a:t>
            </a:r>
            <a:r>
              <a:rPr lang="fi-FI" dirty="0" err="1" smtClean="0"/>
              <a:t>Pegorion</a:t>
            </a:r>
            <a:r>
              <a:rPr lang="fi-FI" dirty="0" smtClean="0"/>
              <a:t> (ummetuslääke), </a:t>
            </a:r>
            <a:r>
              <a:rPr lang="fi-FI" dirty="0" err="1" smtClean="0"/>
              <a:t>Cymbalta</a:t>
            </a:r>
            <a:r>
              <a:rPr lang="fi-FI" dirty="0" smtClean="0"/>
              <a:t> (nostaa kipukynnystä), </a:t>
            </a:r>
            <a:r>
              <a:rPr lang="fi-FI" dirty="0" err="1" smtClean="0"/>
              <a:t>Allonol</a:t>
            </a:r>
            <a:r>
              <a:rPr lang="fi-FI" dirty="0" smtClean="0"/>
              <a:t> kihtiin, </a:t>
            </a:r>
            <a:r>
              <a:rPr lang="fi-FI" dirty="0" err="1" smtClean="0"/>
              <a:t>Thyroxin</a:t>
            </a:r>
            <a:r>
              <a:rPr lang="fi-FI" dirty="0" smtClean="0"/>
              <a:t> kilpirauhasen vajaatoimintaan, </a:t>
            </a:r>
            <a:r>
              <a:rPr lang="fi-FI" dirty="0" err="1" smtClean="0"/>
              <a:t>Cohemin</a:t>
            </a:r>
            <a:r>
              <a:rPr lang="fi-FI" dirty="0" smtClean="0"/>
              <a:t> </a:t>
            </a:r>
            <a:r>
              <a:rPr lang="fi-FI" dirty="0" err="1" smtClean="0"/>
              <a:t>depot</a:t>
            </a:r>
            <a:r>
              <a:rPr lang="fi-FI" dirty="0" smtClean="0"/>
              <a:t> B12-vitamiini-injektiot 3 kk välein, </a:t>
            </a:r>
            <a:r>
              <a:rPr lang="fi-FI" dirty="0" err="1" smtClean="0"/>
              <a:t>Kalkki+D-vitamiini</a:t>
            </a:r>
            <a:r>
              <a:rPr lang="fi-FI" dirty="0" smtClean="0"/>
              <a:t>, Nitrot tarvittaessa, Ihovoiteet</a:t>
            </a:r>
          </a:p>
          <a:p>
            <a:r>
              <a:rPr lang="fi-FI" dirty="0" smtClean="0"/>
              <a:t>Potilaalle tuli 3 kuukautta myöhemmin vatsakivut, ja häneltä leikattiin puhjennut  vatsahaava</a:t>
            </a:r>
          </a:p>
          <a:p>
            <a:r>
              <a:rPr lang="fi-FI" dirty="0" smtClean="0"/>
              <a:t>Potilas tuli jatkohoitoon </a:t>
            </a:r>
            <a:r>
              <a:rPr lang="fi-FI" dirty="0" err="1" smtClean="0"/>
              <a:t>tk-sairaalaan</a:t>
            </a:r>
            <a:r>
              <a:rPr lang="fi-FI" dirty="0" smtClean="0"/>
              <a:t>. Hänellä oli hengenahdistusta ja lisääntynyt nestemäärä keuhkoissa, tuore sydämen eteisvärinä. </a:t>
            </a:r>
            <a:r>
              <a:rPr lang="fi-FI" dirty="0" err="1" smtClean="0"/>
              <a:t>Primaspan</a:t>
            </a:r>
            <a:r>
              <a:rPr lang="fi-FI" dirty="0" smtClean="0"/>
              <a:t> lopetettiin ja aloitettiin </a:t>
            </a:r>
            <a:r>
              <a:rPr lang="fi-FI" dirty="0" err="1" smtClean="0"/>
              <a:t>Marevan</a:t>
            </a:r>
            <a:r>
              <a:rPr lang="fi-FI" dirty="0" smtClean="0"/>
              <a:t> verenohennushoito</a:t>
            </a:r>
          </a:p>
          <a:p>
            <a:r>
              <a:rPr lang="fi-FI" dirty="0" err="1" smtClean="0"/>
              <a:t>Arcoxia</a:t>
            </a:r>
            <a:r>
              <a:rPr lang="fi-FI" dirty="0" smtClean="0"/>
              <a:t> tai vastaava tulehduskipulääke on sopimaton jatkossa. Kipuun </a:t>
            </a:r>
            <a:r>
              <a:rPr lang="fi-FI" dirty="0" err="1" smtClean="0"/>
              <a:t>Paracetamoli</a:t>
            </a:r>
            <a:r>
              <a:rPr lang="fi-FI" dirty="0" smtClean="0"/>
              <a:t> 3 kertaa päivässä, ja </a:t>
            </a:r>
            <a:r>
              <a:rPr lang="fi-FI" dirty="0" err="1" smtClean="0"/>
              <a:t>Norspan-laastari</a:t>
            </a:r>
            <a:r>
              <a:rPr lang="fi-FI" dirty="0" smtClean="0"/>
              <a:t> jatkuu</a:t>
            </a:r>
          </a:p>
          <a:p>
            <a:r>
              <a:rPr lang="fi-FI" dirty="0" smtClean="0"/>
              <a:t>Kotihoito jatkuu entiseen tapaan, mutta sai lähetteen kotifysioterapiaan </a:t>
            </a:r>
          </a:p>
          <a:p>
            <a:r>
              <a:rPr lang="fi-FI" dirty="0" smtClean="0"/>
              <a:t>Eila haluaa asua kotonaan mahdollisimman pitkään</a:t>
            </a:r>
            <a:endParaRPr lang="fi-FI"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fi-FI"/>
              <a:t>Serotoniinioireyhtymä</a:t>
            </a:r>
          </a:p>
        </p:txBody>
      </p:sp>
      <p:sp>
        <p:nvSpPr>
          <p:cNvPr id="87043" name="Rectangle 3"/>
          <p:cNvSpPr>
            <a:spLocks noGrp="1" noChangeArrowheads="1"/>
          </p:cNvSpPr>
          <p:nvPr>
            <p:ph idx="1"/>
          </p:nvPr>
        </p:nvSpPr>
        <p:spPr/>
        <p:txBody>
          <a:bodyPr>
            <a:normAutofit fontScale="92500" lnSpcReduction="20000"/>
          </a:bodyPr>
          <a:lstStyle/>
          <a:p>
            <a:pPr>
              <a:lnSpc>
                <a:spcPct val="90000"/>
              </a:lnSpc>
            </a:pPr>
            <a:r>
              <a:rPr lang="fi-FI" sz="2800" dirty="0"/>
              <a:t>Vähintään 3 </a:t>
            </a:r>
            <a:r>
              <a:rPr lang="fi-FI" sz="2800" dirty="0" err="1"/>
              <a:t>allamainittua</a:t>
            </a:r>
            <a:r>
              <a:rPr lang="fi-FI" sz="2800" dirty="0"/>
              <a:t> oiretta ja ne johtuvat </a:t>
            </a:r>
            <a:r>
              <a:rPr lang="fi-FI" sz="2800" dirty="0" err="1"/>
              <a:t>serotoniinin</a:t>
            </a:r>
            <a:r>
              <a:rPr lang="fi-FI" sz="2800" dirty="0"/>
              <a:t> takaisinoton estäjistä tai muista </a:t>
            </a:r>
            <a:r>
              <a:rPr lang="fi-FI" sz="2800" dirty="0" err="1"/>
              <a:t>serotonergisistä</a:t>
            </a:r>
            <a:r>
              <a:rPr lang="fi-FI" sz="2800" dirty="0"/>
              <a:t> lääkkeistä (</a:t>
            </a:r>
            <a:r>
              <a:rPr lang="fi-FI" sz="2800" dirty="0" smtClean="0"/>
              <a:t>SSRI =suurin osa masennuslääkkeistä kuten </a:t>
            </a:r>
            <a:r>
              <a:rPr lang="fi-FI" sz="2800" dirty="0" err="1" smtClean="0"/>
              <a:t>Citalopram</a:t>
            </a:r>
            <a:r>
              <a:rPr lang="fi-FI" sz="2800" dirty="0" smtClean="0"/>
              <a:t>, </a:t>
            </a:r>
            <a:r>
              <a:rPr lang="fi-FI" sz="2800" dirty="0" err="1"/>
              <a:t>trisyklinen</a:t>
            </a:r>
            <a:r>
              <a:rPr lang="fi-FI" sz="2800" dirty="0"/>
              <a:t> </a:t>
            </a:r>
            <a:r>
              <a:rPr lang="fi-FI" sz="2800" dirty="0" smtClean="0"/>
              <a:t>masennuslääke esim. </a:t>
            </a:r>
            <a:r>
              <a:rPr lang="fi-FI" sz="2800" dirty="0" err="1" smtClean="0"/>
              <a:t>Triptyl</a:t>
            </a:r>
            <a:r>
              <a:rPr lang="fi-FI" sz="2800" dirty="0" smtClean="0"/>
              <a:t>, </a:t>
            </a:r>
            <a:r>
              <a:rPr lang="fi-FI" sz="2800" dirty="0" err="1" smtClean="0"/>
              <a:t>MAO-estäjä</a:t>
            </a:r>
            <a:r>
              <a:rPr lang="fi-FI" sz="2800" dirty="0" smtClean="0"/>
              <a:t> –</a:t>
            </a:r>
            <a:r>
              <a:rPr lang="fi-FI" sz="2800" dirty="0" err="1" smtClean="0"/>
              <a:t>masenuslääke</a:t>
            </a:r>
            <a:r>
              <a:rPr lang="fi-FI" sz="2800" dirty="0" smtClean="0"/>
              <a:t> </a:t>
            </a:r>
            <a:r>
              <a:rPr lang="fi-FI" sz="2800" dirty="0" err="1" smtClean="0"/>
              <a:t>Aurorix</a:t>
            </a:r>
            <a:r>
              <a:rPr lang="fi-FI" sz="2800" dirty="0" smtClean="0"/>
              <a:t>, Litium= </a:t>
            </a:r>
            <a:r>
              <a:rPr lang="fi-FI" sz="2800" dirty="0" err="1" smtClean="0"/>
              <a:t>Lito</a:t>
            </a:r>
            <a:r>
              <a:rPr lang="fi-FI" sz="2800" dirty="0" smtClean="0"/>
              <a:t>, </a:t>
            </a:r>
            <a:r>
              <a:rPr lang="fi-FI" sz="2800" dirty="0" err="1" smtClean="0"/>
              <a:t>karbamatsepiini</a:t>
            </a:r>
            <a:r>
              <a:rPr lang="fi-FI" sz="2800" dirty="0" smtClean="0"/>
              <a:t>= </a:t>
            </a:r>
            <a:r>
              <a:rPr lang="fi-FI" sz="2800" dirty="0" err="1" smtClean="0"/>
              <a:t>Neurotol</a:t>
            </a:r>
            <a:r>
              <a:rPr lang="fi-FI" sz="2800" dirty="0" smtClean="0"/>
              <a:t>, </a:t>
            </a:r>
            <a:r>
              <a:rPr lang="fi-FI" sz="2800" dirty="0" err="1" smtClean="0"/>
              <a:t>Tegretol</a:t>
            </a:r>
            <a:r>
              <a:rPr lang="fi-FI" sz="2800" dirty="0" smtClean="0"/>
              <a:t> </a:t>
            </a:r>
            <a:r>
              <a:rPr lang="fi-FI" sz="2800" dirty="0" err="1" smtClean="0"/>
              <a:t>neuropaattinen</a:t>
            </a:r>
            <a:r>
              <a:rPr lang="fi-FI" sz="2800" dirty="0" smtClean="0"/>
              <a:t> kipu tai epilepsia, </a:t>
            </a:r>
            <a:r>
              <a:rPr lang="fi-FI" sz="2800" dirty="0" err="1" smtClean="0"/>
              <a:t>levodopa</a:t>
            </a:r>
            <a:r>
              <a:rPr lang="fi-FI" sz="2800" dirty="0" smtClean="0"/>
              <a:t>= </a:t>
            </a:r>
            <a:r>
              <a:rPr lang="fi-FI" sz="2800" dirty="0" err="1" smtClean="0"/>
              <a:t>Parkinsonlääke</a:t>
            </a:r>
            <a:r>
              <a:rPr lang="fi-FI" sz="2800" dirty="0" smtClean="0"/>
              <a:t>, </a:t>
            </a:r>
            <a:r>
              <a:rPr lang="fi-FI" sz="2800" dirty="0" err="1" smtClean="0"/>
              <a:t>tramadoli</a:t>
            </a:r>
            <a:r>
              <a:rPr lang="fi-FI" sz="2800" dirty="0" smtClean="0"/>
              <a:t> =</a:t>
            </a:r>
            <a:r>
              <a:rPr lang="fi-FI" sz="2800" dirty="0" err="1" smtClean="0"/>
              <a:t>Tramal</a:t>
            </a:r>
            <a:r>
              <a:rPr lang="fi-FI" sz="2800" dirty="0" smtClean="0"/>
              <a:t> kipulääke, </a:t>
            </a:r>
            <a:r>
              <a:rPr lang="fi-FI" sz="2800" dirty="0" err="1" smtClean="0"/>
              <a:t>triptaani</a:t>
            </a:r>
            <a:r>
              <a:rPr lang="fi-FI" sz="2800" dirty="0" smtClean="0"/>
              <a:t> =migreenilääke, </a:t>
            </a:r>
            <a:r>
              <a:rPr lang="fi-FI" sz="2800" dirty="0" err="1" smtClean="0"/>
              <a:t>dekstrometorfaani</a:t>
            </a:r>
            <a:r>
              <a:rPr lang="fi-FI" sz="2800" dirty="0" smtClean="0"/>
              <a:t> =</a:t>
            </a:r>
            <a:r>
              <a:rPr lang="fi-FI" sz="2800" dirty="0" err="1" smtClean="0"/>
              <a:t>Resilar</a:t>
            </a:r>
            <a:r>
              <a:rPr lang="fi-FI" sz="2800" dirty="0" smtClean="0"/>
              <a:t>, </a:t>
            </a:r>
            <a:r>
              <a:rPr lang="fi-FI" sz="2800" dirty="0" err="1" smtClean="0"/>
              <a:t>Redol</a:t>
            </a:r>
            <a:r>
              <a:rPr lang="fi-FI" sz="2800" dirty="0" smtClean="0"/>
              <a:t> </a:t>
            </a:r>
            <a:r>
              <a:rPr lang="fi-FI" sz="2800" dirty="0" err="1" smtClean="0"/>
              <a:t>comp-yskänlääkkeet</a:t>
            </a:r>
            <a:r>
              <a:rPr lang="fi-FI" sz="2800" dirty="0" smtClean="0"/>
              <a:t>)</a:t>
            </a:r>
            <a:endParaRPr lang="fi-FI" sz="2800" dirty="0"/>
          </a:p>
          <a:p>
            <a:pPr>
              <a:lnSpc>
                <a:spcPct val="90000"/>
              </a:lnSpc>
            </a:pPr>
            <a:r>
              <a:rPr lang="fi-FI" sz="2800" dirty="0"/>
              <a:t>Oireet: pahoinvointi, ruokahalun väheneminen, lihasnykäykset, unihäiriö, ahdistuneisuus, hikoilu, vapina, ripuli, koordinaatiohäiriö, tajunnan tason muutos, sekavuus, kiihtyneisyys, lihasjäykkyys, kouristukset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fi-FI"/>
              <a:t>Maligni neuroleptioireyhtymä</a:t>
            </a:r>
          </a:p>
        </p:txBody>
      </p:sp>
      <p:sp>
        <p:nvSpPr>
          <p:cNvPr id="89091" name="Rectangle 3"/>
          <p:cNvSpPr>
            <a:spLocks noGrp="1" noChangeArrowheads="1"/>
          </p:cNvSpPr>
          <p:nvPr>
            <p:ph idx="1"/>
          </p:nvPr>
        </p:nvSpPr>
        <p:spPr/>
        <p:txBody>
          <a:bodyPr>
            <a:normAutofit fontScale="85000" lnSpcReduction="20000"/>
          </a:bodyPr>
          <a:lstStyle/>
          <a:p>
            <a:r>
              <a:rPr lang="fi-FI" dirty="0"/>
              <a:t>Liiallinen </a:t>
            </a:r>
            <a:r>
              <a:rPr lang="fi-FI" dirty="0" err="1"/>
              <a:t>dopaminerginen</a:t>
            </a:r>
            <a:r>
              <a:rPr lang="fi-FI" dirty="0"/>
              <a:t> salpaus</a:t>
            </a:r>
          </a:p>
          <a:p>
            <a:r>
              <a:rPr lang="fi-FI" dirty="0"/>
              <a:t>Johtuu neuroleptien liian korkeista pitoisuuksista tai lääkeyhdistelmistä. Tai </a:t>
            </a:r>
            <a:r>
              <a:rPr lang="fi-FI" dirty="0" err="1"/>
              <a:t>levodopahoidon</a:t>
            </a:r>
            <a:r>
              <a:rPr lang="fi-FI" dirty="0"/>
              <a:t> äkillisestä lopettamisesta Parkinson-potilaalla</a:t>
            </a:r>
          </a:p>
          <a:p>
            <a:r>
              <a:rPr lang="fi-FI" dirty="0"/>
              <a:t>Oireet: lihasjäykkyys, kuume, sekavuus, </a:t>
            </a:r>
            <a:r>
              <a:rPr lang="fi-FI" dirty="0" smtClean="0"/>
              <a:t>kiihtyneisyys, ärtyvyys, ahdistuneisuus, kouristelu</a:t>
            </a:r>
            <a:r>
              <a:rPr lang="fi-FI" dirty="0"/>
              <a:t>, kooma, lihastuho, munuaistoiminnan </a:t>
            </a:r>
            <a:r>
              <a:rPr lang="fi-FI" dirty="0" smtClean="0"/>
              <a:t>heikkeneminen, puhevaikeus</a:t>
            </a:r>
          </a:p>
          <a:p>
            <a:r>
              <a:rPr lang="fi-FI" sz="2000" dirty="0" smtClean="0"/>
              <a:t>Potilastapaus Kari: tuotiin sairaalaan yleistilan laskun takia. Hoitamaton laiha mies. Ilmeisesti paljon alkoholin käyttöä. Omaisten yhteistietoja ei ollut saatavilla. Taskussa </a:t>
            </a:r>
            <a:r>
              <a:rPr lang="fi-FI" sz="2000" dirty="0" err="1" smtClean="0"/>
              <a:t>Largactilia</a:t>
            </a:r>
            <a:r>
              <a:rPr lang="fi-FI" sz="2000" dirty="0" smtClean="0"/>
              <a:t>, </a:t>
            </a:r>
            <a:r>
              <a:rPr lang="fi-FI" sz="2000" dirty="0" err="1" smtClean="0"/>
              <a:t>Tramalia</a:t>
            </a:r>
            <a:r>
              <a:rPr lang="fi-FI" sz="2000" dirty="0" smtClean="0"/>
              <a:t>, </a:t>
            </a:r>
            <a:r>
              <a:rPr lang="fi-FI" sz="2000" dirty="0" err="1" smtClean="0"/>
              <a:t>Levozinia</a:t>
            </a:r>
            <a:r>
              <a:rPr lang="fi-FI" sz="2000" dirty="0" smtClean="0"/>
              <a:t>. Aikaisemmissa sairauskertomuksissa maininta skitsofreniasta.  Tajunnan taso laski, tuli </a:t>
            </a:r>
            <a:r>
              <a:rPr lang="fi-FI" sz="2000" dirty="0" err="1" smtClean="0"/>
              <a:t>nykinää</a:t>
            </a:r>
            <a:r>
              <a:rPr lang="fi-FI" sz="2000" dirty="0" smtClean="0"/>
              <a:t>, ei pystynyt puhumaan, kuola valui, korkea kuume, levottomuus. Hän ehti kuolla ennen kuin lääkeaineiden vaikutuksen loppumista ehdittiin nähdä. Omainen löytyi maistraatin avulla. Vähäisten esitietojen takia järjestettiin vainajalle lääketieteellinen ruumiinavaus</a:t>
            </a:r>
            <a:endParaRPr lang="fi-FI" sz="2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fi-FI" sz="2800" dirty="0" err="1" smtClean="0"/>
              <a:t>Antikolinergiset</a:t>
            </a:r>
            <a:r>
              <a:rPr lang="fi-FI" sz="2800" dirty="0" smtClean="0"/>
              <a:t> lääkehaitat ovat tavallisia vanhuksilla </a:t>
            </a:r>
            <a:br>
              <a:rPr lang="fi-FI" sz="2800" dirty="0" smtClean="0"/>
            </a:br>
            <a:r>
              <a:rPr lang="fi-FI" sz="1800" dirty="0" smtClean="0"/>
              <a:t>(Leinonen &amp; Alanen, Suomen lääkärilehti 48/2009)</a:t>
            </a:r>
            <a:endParaRPr lang="fi-FI" sz="2800" dirty="0"/>
          </a:p>
        </p:txBody>
      </p:sp>
      <p:sp>
        <p:nvSpPr>
          <p:cNvPr id="91139" name="Rectangle 3"/>
          <p:cNvSpPr>
            <a:spLocks noGrp="1" noChangeArrowheads="1"/>
          </p:cNvSpPr>
          <p:nvPr>
            <p:ph idx="1"/>
          </p:nvPr>
        </p:nvSpPr>
        <p:spPr>
          <a:xfrm>
            <a:off x="457200" y="1340768"/>
            <a:ext cx="8229600" cy="4785395"/>
          </a:xfrm>
        </p:spPr>
        <p:txBody>
          <a:bodyPr>
            <a:normAutofit fontScale="77500" lnSpcReduction="20000"/>
          </a:bodyPr>
          <a:lstStyle/>
          <a:p>
            <a:pPr>
              <a:lnSpc>
                <a:spcPct val="90000"/>
              </a:lnSpc>
            </a:pPr>
            <a:r>
              <a:rPr lang="fi-FI" sz="2800" dirty="0"/>
              <a:t>Liiallinen </a:t>
            </a:r>
            <a:r>
              <a:rPr lang="fi-FI" sz="2800" dirty="0" err="1"/>
              <a:t>antikolinerginen</a:t>
            </a:r>
            <a:r>
              <a:rPr lang="fi-FI" sz="2800" dirty="0"/>
              <a:t> </a:t>
            </a:r>
            <a:r>
              <a:rPr lang="fi-FI" sz="2800" dirty="0" smtClean="0"/>
              <a:t>salpaus  vähentää hermopäätteistä vapautuvan </a:t>
            </a:r>
            <a:r>
              <a:rPr lang="fi-FI" sz="2800" dirty="0" err="1" smtClean="0"/>
              <a:t>asetyylikoliinin</a:t>
            </a:r>
            <a:r>
              <a:rPr lang="fi-FI" sz="2800" dirty="0" smtClean="0"/>
              <a:t> vaikutuksia keskushermostossa ja kohdekudoksissa </a:t>
            </a:r>
          </a:p>
          <a:p>
            <a:pPr>
              <a:lnSpc>
                <a:spcPct val="90000"/>
              </a:lnSpc>
            </a:pPr>
            <a:r>
              <a:rPr lang="fi-FI" sz="2800" dirty="0" smtClean="0"/>
              <a:t>Reseptorien määrä vähenee vanhetessa. Keskushermosto vanhenee ja herkistyy lääkkeiden sivuvaikutukselle</a:t>
            </a:r>
          </a:p>
          <a:p>
            <a:pPr>
              <a:lnSpc>
                <a:spcPct val="90000"/>
              </a:lnSpc>
            </a:pPr>
            <a:r>
              <a:rPr lang="fi-FI" sz="2800" dirty="0" smtClean="0"/>
              <a:t>Syyt</a:t>
            </a:r>
            <a:r>
              <a:rPr lang="fi-FI" sz="2800" dirty="0"/>
              <a:t>: </a:t>
            </a:r>
            <a:r>
              <a:rPr lang="fi-FI" sz="2800" dirty="0" err="1"/>
              <a:t>antikolinerginen</a:t>
            </a:r>
            <a:r>
              <a:rPr lang="fi-FI" sz="2800" dirty="0"/>
              <a:t> kuorma </a:t>
            </a:r>
            <a:r>
              <a:rPr lang="fi-FI" sz="2800" dirty="0" smtClean="0"/>
              <a:t>(Lihaskouristuslääkkeet </a:t>
            </a:r>
            <a:r>
              <a:rPr lang="fi-FI" sz="2800" dirty="0" err="1" smtClean="0"/>
              <a:t>Dolan</a:t>
            </a:r>
            <a:r>
              <a:rPr lang="fi-FI" sz="2800" dirty="0"/>
              <a:t>, </a:t>
            </a:r>
            <a:r>
              <a:rPr lang="fi-FI" sz="2800" dirty="0" err="1" smtClean="0"/>
              <a:t>Norgesic</a:t>
            </a:r>
            <a:r>
              <a:rPr lang="fi-FI" sz="2800" dirty="0" smtClean="0"/>
              <a:t>. Virtsankarkailulääkkeet</a:t>
            </a:r>
            <a:r>
              <a:rPr lang="fi-FI" sz="2800" dirty="0"/>
              <a:t>.</a:t>
            </a:r>
            <a:r>
              <a:rPr lang="fi-FI" sz="2800" dirty="0" smtClean="0"/>
              <a:t> Keuhkolääkkeet </a:t>
            </a:r>
            <a:r>
              <a:rPr lang="fi-FI" sz="2800" dirty="0" err="1" smtClean="0"/>
              <a:t>Atrovent</a:t>
            </a:r>
            <a:r>
              <a:rPr lang="fi-FI" sz="2800" dirty="0"/>
              <a:t>, </a:t>
            </a:r>
            <a:r>
              <a:rPr lang="fi-FI" sz="2800" dirty="0" err="1" smtClean="0"/>
              <a:t>Atrodual</a:t>
            </a:r>
            <a:r>
              <a:rPr lang="fi-FI" sz="2800" dirty="0" smtClean="0"/>
              <a:t>, </a:t>
            </a:r>
            <a:r>
              <a:rPr lang="fi-FI" sz="2800" dirty="0" err="1" smtClean="0"/>
              <a:t>teofylliini</a:t>
            </a:r>
            <a:r>
              <a:rPr lang="fi-FI" sz="2800" dirty="0" smtClean="0"/>
              <a:t>. Vatsalääkkeet </a:t>
            </a:r>
            <a:r>
              <a:rPr lang="fi-FI" sz="2800" dirty="0" err="1" smtClean="0"/>
              <a:t>Librax</a:t>
            </a:r>
            <a:r>
              <a:rPr lang="fi-FI" sz="2800" dirty="0" smtClean="0"/>
              <a:t>, ja </a:t>
            </a:r>
            <a:r>
              <a:rPr lang="fi-FI" sz="2800" dirty="0" err="1" smtClean="0"/>
              <a:t>Ranimex</a:t>
            </a:r>
            <a:r>
              <a:rPr lang="fi-FI" sz="2800" dirty="0" smtClean="0"/>
              <a:t>. Sydänlääkkeet </a:t>
            </a:r>
            <a:r>
              <a:rPr lang="fi-FI" sz="2800" dirty="0" err="1"/>
              <a:t>D</a:t>
            </a:r>
            <a:r>
              <a:rPr lang="fi-FI" sz="2800" dirty="0" err="1" smtClean="0"/>
              <a:t>igoxin</a:t>
            </a:r>
            <a:r>
              <a:rPr lang="fi-FI" sz="2800" dirty="0"/>
              <a:t>, nitro, </a:t>
            </a:r>
            <a:r>
              <a:rPr lang="fi-FI" sz="2800" dirty="0" err="1"/>
              <a:t>P</a:t>
            </a:r>
            <a:r>
              <a:rPr lang="fi-FI" sz="2800" dirty="0" err="1" smtClean="0"/>
              <a:t>ersantin</a:t>
            </a:r>
            <a:r>
              <a:rPr lang="fi-FI" sz="2800" dirty="0"/>
              <a:t>, </a:t>
            </a:r>
            <a:r>
              <a:rPr lang="fi-FI" sz="2800" dirty="0" err="1"/>
              <a:t>F</a:t>
            </a:r>
            <a:r>
              <a:rPr lang="fi-FI" sz="2800" dirty="0" err="1" smtClean="0"/>
              <a:t>uresis</a:t>
            </a:r>
            <a:r>
              <a:rPr lang="fi-FI" sz="2800" dirty="0"/>
              <a:t>, </a:t>
            </a:r>
            <a:r>
              <a:rPr lang="fi-FI" sz="2800" dirty="0" err="1" smtClean="0"/>
              <a:t>ACE-estäjä</a:t>
            </a:r>
            <a:r>
              <a:rPr lang="fi-FI" sz="2800" dirty="0" smtClean="0"/>
              <a:t>, </a:t>
            </a:r>
            <a:r>
              <a:rPr lang="fi-FI" sz="2800" dirty="0" err="1" smtClean="0"/>
              <a:t>Adalat,Marevan</a:t>
            </a:r>
            <a:r>
              <a:rPr lang="fi-FI" sz="2800" dirty="0" smtClean="0"/>
              <a:t>. Kipulääkkeet kodeiini</a:t>
            </a:r>
            <a:r>
              <a:rPr lang="fi-FI" sz="2800" dirty="0"/>
              <a:t>, </a:t>
            </a:r>
            <a:r>
              <a:rPr lang="fi-FI" sz="2800" dirty="0" err="1" smtClean="0"/>
              <a:t>Panacod</a:t>
            </a:r>
            <a:r>
              <a:rPr lang="fi-FI" sz="2800" dirty="0" smtClean="0"/>
              <a:t>. Kutinalääke </a:t>
            </a:r>
            <a:r>
              <a:rPr lang="fi-FI" sz="2800" dirty="0" err="1" smtClean="0"/>
              <a:t>Atarax</a:t>
            </a:r>
            <a:r>
              <a:rPr lang="fi-FI" sz="2800" dirty="0" smtClean="0"/>
              <a:t>. Kortisonit suun kautta. Psyykenlääkkeet </a:t>
            </a:r>
            <a:r>
              <a:rPr lang="fi-FI" sz="2800" dirty="0" err="1" smtClean="0"/>
              <a:t>Triptyl</a:t>
            </a:r>
            <a:r>
              <a:rPr lang="fi-FI" sz="2800" dirty="0" smtClean="0"/>
              <a:t>, vanhanaikaiset neuroleptit, </a:t>
            </a:r>
            <a:r>
              <a:rPr lang="fi-FI" sz="2800" dirty="0" err="1" smtClean="0"/>
              <a:t>Leponex</a:t>
            </a:r>
            <a:r>
              <a:rPr lang="fi-FI" sz="2800" dirty="0" smtClean="0"/>
              <a:t>, </a:t>
            </a:r>
            <a:r>
              <a:rPr lang="fi-FI" sz="2800" dirty="0" err="1" smtClean="0"/>
              <a:t>Zyprexa</a:t>
            </a:r>
            <a:r>
              <a:rPr lang="fi-FI" sz="2800" dirty="0" smtClean="0"/>
              <a:t>. Yskänlääke </a:t>
            </a:r>
            <a:r>
              <a:rPr lang="fi-FI" sz="2800" dirty="0" err="1" smtClean="0"/>
              <a:t>Codesan</a:t>
            </a:r>
            <a:r>
              <a:rPr lang="fi-FI" sz="2800" dirty="0" smtClean="0"/>
              <a:t> </a:t>
            </a:r>
            <a:r>
              <a:rPr lang="fi-FI" sz="2800" dirty="0" err="1" smtClean="0"/>
              <a:t>comp</a:t>
            </a:r>
            <a:r>
              <a:rPr lang="fi-FI" sz="2800" dirty="0" smtClean="0"/>
              <a:t>). Suonenvetolääke </a:t>
            </a:r>
            <a:r>
              <a:rPr lang="fi-FI" sz="2800" dirty="0" err="1" smtClean="0"/>
              <a:t>Crampiton</a:t>
            </a:r>
            <a:r>
              <a:rPr lang="fi-FI" sz="2800" dirty="0" smtClean="0"/>
              <a:t> onkin vedetty markkinoilta!</a:t>
            </a:r>
            <a:endParaRPr lang="fi-FI" sz="2800" dirty="0"/>
          </a:p>
          <a:p>
            <a:pPr>
              <a:lnSpc>
                <a:spcPct val="90000"/>
              </a:lnSpc>
            </a:pPr>
            <a:r>
              <a:rPr lang="fi-FI" sz="2800" dirty="0"/>
              <a:t>Oireet: </a:t>
            </a:r>
            <a:r>
              <a:rPr lang="fi-FI" sz="2800" dirty="0" smtClean="0"/>
              <a:t> uneliaisuus, näköharhat, näkö heikkenee, pulssi kiihtyy, </a:t>
            </a:r>
            <a:r>
              <a:rPr lang="fi-FI" sz="2800" dirty="0"/>
              <a:t>sydämen rytmihäiriöt, suun kuivuus, kuuma iho, mielialavaihtelu, hapuilu, harhailu, hikoilemisen kyvyttömyys, lämmön </a:t>
            </a:r>
            <a:r>
              <a:rPr lang="fi-FI" sz="2800" dirty="0" smtClean="0"/>
              <a:t>nousu, aistihäiriöt, muistitoimintojen häiriö, sekavuus, delirium, kiihtyneisyys, ahdistus, hämmennys, virtsaamisen vaikeudet, </a:t>
            </a:r>
            <a:r>
              <a:rPr lang="fi-FI" sz="2800" dirty="0" err="1" smtClean="0"/>
              <a:t>virtsaretentio</a:t>
            </a:r>
            <a:r>
              <a:rPr lang="fi-FI" sz="2800" dirty="0" smtClean="0"/>
              <a:t>, ummetus</a:t>
            </a:r>
            <a:endParaRPr lang="fi-FI"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Munuaisen vajaatoiminta</a:t>
            </a:r>
            <a:endParaRPr lang="fi-FI" dirty="0"/>
          </a:p>
        </p:txBody>
      </p:sp>
      <p:sp>
        <p:nvSpPr>
          <p:cNvPr id="3" name="Sisällön paikkamerkki 2"/>
          <p:cNvSpPr>
            <a:spLocks noGrp="1"/>
          </p:cNvSpPr>
          <p:nvPr>
            <p:ph idx="1"/>
          </p:nvPr>
        </p:nvSpPr>
        <p:spPr/>
        <p:txBody>
          <a:bodyPr>
            <a:normAutofit fontScale="92500"/>
          </a:bodyPr>
          <a:lstStyle/>
          <a:p>
            <a:r>
              <a:rPr lang="fi-FI" dirty="0" smtClean="0"/>
              <a:t>”Muista että vanhuksella on vain yksi munuainen”</a:t>
            </a:r>
          </a:p>
          <a:p>
            <a:r>
              <a:rPr lang="fi-FI" dirty="0" smtClean="0"/>
              <a:t>Munuaisen vajaatoiminta estää useiden lääkkeiden erittymistä, joten niitä kertyy elimistöön. Esim. </a:t>
            </a:r>
            <a:r>
              <a:rPr lang="fi-FI" dirty="0" err="1" smtClean="0"/>
              <a:t>diapam</a:t>
            </a:r>
            <a:r>
              <a:rPr lang="fi-FI" dirty="0" smtClean="0"/>
              <a:t> voi kestää 3 vuorokautta ja sinä aikana aiheuttaa sivuvaikutuksia</a:t>
            </a:r>
          </a:p>
          <a:p>
            <a:r>
              <a:rPr lang="fi-FI" dirty="0" smtClean="0"/>
              <a:t>Netissä on </a:t>
            </a:r>
            <a:r>
              <a:rPr lang="fi-FI" dirty="0" err="1" smtClean="0"/>
              <a:t>GFR-laskuri</a:t>
            </a:r>
            <a:r>
              <a:rPr lang="fi-FI" dirty="0" smtClean="0"/>
              <a:t>, ja </a:t>
            </a:r>
            <a:r>
              <a:rPr lang="fi-FI" dirty="0" err="1" smtClean="0"/>
              <a:t>labrakokeenakin</a:t>
            </a:r>
            <a:r>
              <a:rPr lang="fi-FI" dirty="0" smtClean="0"/>
              <a:t> sen saa (alle 50 </a:t>
            </a:r>
            <a:r>
              <a:rPr lang="fi-FI" dirty="0" err="1" smtClean="0"/>
              <a:t>ml/min=munuaisen</a:t>
            </a:r>
            <a:r>
              <a:rPr lang="fi-FI" dirty="0" smtClean="0"/>
              <a:t> vajaatoiminta), siihen vaikuttaa ikä ja </a:t>
            </a:r>
            <a:r>
              <a:rPr lang="fi-FI" dirty="0" err="1" smtClean="0"/>
              <a:t>kreatiniinipitoisuus</a:t>
            </a:r>
            <a:endParaRPr lang="fi-FI" dirty="0" smtClean="0"/>
          </a:p>
          <a:p>
            <a:endParaRPr lang="fi-FI"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fi-FI" dirty="0" smtClean="0"/>
              <a:t/>
            </a:r>
            <a:br>
              <a:rPr lang="fi-FI" dirty="0" smtClean="0"/>
            </a:br>
            <a:r>
              <a:rPr lang="fi-FI" dirty="0" smtClean="0"/>
              <a:t>Kipulääkityksen periaatteet:</a:t>
            </a:r>
            <a:br>
              <a:rPr lang="fi-FI" dirty="0" smtClean="0"/>
            </a:br>
            <a:r>
              <a:rPr lang="fi-FI" sz="3200" dirty="0" smtClean="0"/>
              <a:t>Kenenkään ei pidä kärsiä. Hyvä oirehoito on tärkeää!</a:t>
            </a:r>
            <a:r>
              <a:rPr lang="fi-FI" dirty="0" smtClean="0"/>
              <a:t/>
            </a:r>
            <a:br>
              <a:rPr lang="fi-FI" dirty="0" smtClean="0"/>
            </a:br>
            <a:endParaRPr lang="fi-FI" dirty="0"/>
          </a:p>
        </p:txBody>
      </p:sp>
      <p:sp>
        <p:nvSpPr>
          <p:cNvPr id="30723" name="Rectangle 3"/>
          <p:cNvSpPr>
            <a:spLocks noGrp="1" noChangeArrowheads="1"/>
          </p:cNvSpPr>
          <p:nvPr>
            <p:ph idx="1"/>
          </p:nvPr>
        </p:nvSpPr>
        <p:spPr/>
        <p:txBody>
          <a:bodyPr>
            <a:normAutofit fontScale="92500" lnSpcReduction="10000"/>
          </a:bodyPr>
          <a:lstStyle/>
          <a:p>
            <a:pPr>
              <a:lnSpc>
                <a:spcPct val="80000"/>
              </a:lnSpc>
            </a:pPr>
            <a:r>
              <a:rPr lang="fi-FI" sz="1800" dirty="0" err="1"/>
              <a:t>Parasetamoli</a:t>
            </a:r>
            <a:r>
              <a:rPr lang="fi-FI" sz="1800" dirty="0"/>
              <a:t> (</a:t>
            </a:r>
            <a:r>
              <a:rPr lang="fi-FI" sz="1800" dirty="0" err="1"/>
              <a:t>Panadol</a:t>
            </a:r>
            <a:r>
              <a:rPr lang="fi-FI" sz="1800" dirty="0"/>
              <a:t>, </a:t>
            </a:r>
            <a:r>
              <a:rPr lang="fi-FI" sz="1800" dirty="0" err="1"/>
              <a:t>Paratabs</a:t>
            </a:r>
            <a:r>
              <a:rPr lang="fi-FI" sz="1800" dirty="0"/>
              <a:t>) turvallisin, </a:t>
            </a:r>
            <a:r>
              <a:rPr lang="fi-FI" sz="1800" dirty="0" err="1"/>
              <a:t>max</a:t>
            </a:r>
            <a:r>
              <a:rPr lang="fi-FI" sz="1800" dirty="0"/>
              <a:t> 3 g/vrk</a:t>
            </a:r>
          </a:p>
          <a:p>
            <a:pPr>
              <a:lnSpc>
                <a:spcPct val="80000"/>
              </a:lnSpc>
            </a:pPr>
            <a:r>
              <a:rPr lang="fi-FI" sz="1800" dirty="0"/>
              <a:t>Tulehduskipulääkkeet: hyvä esim. nivelrikossa, mutta altistaa munuaisen vajaatoiminnalle ja maha-suolikanavan verenvuodolle (</a:t>
            </a:r>
            <a:r>
              <a:rPr lang="fi-FI" sz="1800" dirty="0" err="1"/>
              <a:t>Burana</a:t>
            </a:r>
            <a:r>
              <a:rPr lang="fi-FI" sz="1800" dirty="0"/>
              <a:t>, </a:t>
            </a:r>
            <a:r>
              <a:rPr lang="fi-FI" sz="1800" dirty="0" err="1"/>
              <a:t>Ibuxin</a:t>
            </a:r>
            <a:r>
              <a:rPr lang="fi-FI" sz="1800" dirty="0"/>
              <a:t>, </a:t>
            </a:r>
            <a:r>
              <a:rPr lang="fi-FI" sz="1800" dirty="0" err="1"/>
              <a:t>Naproxen</a:t>
            </a:r>
            <a:r>
              <a:rPr lang="fi-FI" sz="1800" dirty="0"/>
              <a:t>, </a:t>
            </a:r>
            <a:r>
              <a:rPr lang="fi-FI" sz="1800" dirty="0" err="1"/>
              <a:t>Orudis</a:t>
            </a:r>
            <a:r>
              <a:rPr lang="fi-FI" sz="1800" dirty="0"/>
              <a:t> jne</a:t>
            </a:r>
            <a:r>
              <a:rPr lang="fi-FI" sz="1800" dirty="0" smtClean="0"/>
              <a:t>.). YLEENSÄ NÄMÄ EI SOVI IÄKKÄILLE</a:t>
            </a:r>
            <a:endParaRPr lang="fi-FI" sz="1800" dirty="0"/>
          </a:p>
          <a:p>
            <a:pPr>
              <a:lnSpc>
                <a:spcPct val="80000"/>
              </a:lnSpc>
            </a:pPr>
            <a:r>
              <a:rPr lang="fi-FI" sz="1800" dirty="0"/>
              <a:t>COX-2-salpaajat (</a:t>
            </a:r>
            <a:r>
              <a:rPr lang="fi-FI" sz="1800" dirty="0" err="1"/>
              <a:t>Arcoxia</a:t>
            </a:r>
            <a:r>
              <a:rPr lang="fi-FI" sz="1800" dirty="0"/>
              <a:t>, </a:t>
            </a:r>
            <a:r>
              <a:rPr lang="fi-FI" sz="1800" dirty="0" err="1"/>
              <a:t>Relifex</a:t>
            </a:r>
            <a:r>
              <a:rPr lang="fi-FI" sz="1800" dirty="0"/>
              <a:t>, </a:t>
            </a:r>
            <a:r>
              <a:rPr lang="fi-FI" sz="1800" dirty="0" err="1"/>
              <a:t>Celebra</a:t>
            </a:r>
            <a:r>
              <a:rPr lang="fi-FI" sz="1800" dirty="0"/>
              <a:t>) hieman mahaystävällisempiä mutta </a:t>
            </a:r>
            <a:r>
              <a:rPr lang="fi-FI" sz="1800" dirty="0" smtClean="0"/>
              <a:t>mahdollisesti haittaa sydäntä</a:t>
            </a:r>
            <a:endParaRPr lang="fi-FI" sz="1800" dirty="0"/>
          </a:p>
          <a:p>
            <a:pPr>
              <a:lnSpc>
                <a:spcPct val="80000"/>
              </a:lnSpc>
            </a:pPr>
            <a:r>
              <a:rPr lang="fi-FI" sz="1800" dirty="0"/>
              <a:t>Morfiinijohdannainen: </a:t>
            </a:r>
            <a:r>
              <a:rPr lang="fi-FI" sz="1800" dirty="0" err="1"/>
              <a:t>tramadoli</a:t>
            </a:r>
            <a:r>
              <a:rPr lang="fi-FI" sz="1800" dirty="0"/>
              <a:t>, </a:t>
            </a:r>
            <a:r>
              <a:rPr lang="fi-FI" sz="1800" dirty="0" err="1"/>
              <a:t>parasetamoli-kodeiini-yhdistelmä</a:t>
            </a:r>
            <a:r>
              <a:rPr lang="fi-FI" sz="1800" dirty="0"/>
              <a:t> (</a:t>
            </a:r>
            <a:r>
              <a:rPr lang="fi-FI" sz="1800" dirty="0" err="1"/>
              <a:t>Tramal</a:t>
            </a:r>
            <a:r>
              <a:rPr lang="fi-FI" sz="1800" dirty="0"/>
              <a:t>, </a:t>
            </a:r>
            <a:r>
              <a:rPr lang="fi-FI" sz="1800" dirty="0" err="1"/>
              <a:t>Panacod</a:t>
            </a:r>
            <a:r>
              <a:rPr lang="fi-FI" sz="1800" dirty="0"/>
              <a:t> jne.) aiheuttaa usein haittavaikutuksia ummetusta ja muistin heikkenemistä</a:t>
            </a:r>
          </a:p>
          <a:p>
            <a:pPr>
              <a:lnSpc>
                <a:spcPct val="80000"/>
              </a:lnSpc>
            </a:pPr>
            <a:r>
              <a:rPr lang="fi-FI" sz="1800" dirty="0"/>
              <a:t>Morfiini ja sen sukulaisaineet: </a:t>
            </a:r>
            <a:r>
              <a:rPr lang="fi-FI" sz="1800" dirty="0" err="1"/>
              <a:t>Oxynorm</a:t>
            </a:r>
            <a:r>
              <a:rPr lang="fi-FI" sz="1800" dirty="0"/>
              <a:t>, </a:t>
            </a:r>
            <a:r>
              <a:rPr lang="fi-FI" sz="1800" dirty="0" err="1"/>
              <a:t>Oxanest</a:t>
            </a:r>
            <a:r>
              <a:rPr lang="fi-FI" sz="1800" dirty="0"/>
              <a:t>, </a:t>
            </a:r>
            <a:r>
              <a:rPr lang="fi-FI" sz="1800" dirty="0" err="1"/>
              <a:t>Durogesic</a:t>
            </a:r>
            <a:r>
              <a:rPr lang="fi-FI" sz="1800" dirty="0"/>
              <a:t>, </a:t>
            </a:r>
            <a:r>
              <a:rPr lang="fi-FI" sz="1800" dirty="0" err="1" smtClean="0"/>
              <a:t>Fentanyl</a:t>
            </a:r>
            <a:r>
              <a:rPr lang="fi-FI" sz="1800" dirty="0" smtClean="0"/>
              <a:t>, </a:t>
            </a:r>
            <a:r>
              <a:rPr lang="fi-FI" sz="1800" dirty="0" err="1" smtClean="0"/>
              <a:t>Norspan</a:t>
            </a:r>
            <a:r>
              <a:rPr lang="fi-FI" sz="1800" dirty="0" smtClean="0"/>
              <a:t>, </a:t>
            </a:r>
            <a:r>
              <a:rPr lang="fi-FI" sz="1800" dirty="0" err="1" smtClean="0"/>
              <a:t>Morphin</a:t>
            </a:r>
            <a:r>
              <a:rPr lang="fi-FI" sz="1800" dirty="0" smtClean="0"/>
              <a:t> , </a:t>
            </a:r>
            <a:r>
              <a:rPr lang="fi-FI" sz="1800" dirty="0" err="1" smtClean="0"/>
              <a:t>Abstral</a:t>
            </a:r>
            <a:r>
              <a:rPr lang="fi-FI" sz="1800" dirty="0" smtClean="0"/>
              <a:t> jne</a:t>
            </a:r>
            <a:r>
              <a:rPr lang="fi-FI" sz="1800" dirty="0"/>
              <a:t>. annostellaan suun kautta </a:t>
            </a:r>
            <a:r>
              <a:rPr lang="fi-FI" sz="1800" dirty="0" smtClean="0"/>
              <a:t>tai injektiona tai laastarina. </a:t>
            </a:r>
            <a:r>
              <a:rPr lang="fi-FI" sz="1800" dirty="0"/>
              <a:t>Kovaan kipuun tehokas mutta voi tehdä ummetusta, </a:t>
            </a:r>
            <a:r>
              <a:rPr lang="fi-FI" sz="1800" dirty="0" smtClean="0"/>
              <a:t>jäännösvirtsaa, sekavuutta</a:t>
            </a:r>
            <a:r>
              <a:rPr lang="fi-FI" sz="1800" dirty="0"/>
              <a:t>, </a:t>
            </a:r>
            <a:r>
              <a:rPr lang="fi-FI" sz="1800" dirty="0" smtClean="0"/>
              <a:t>sappikipuja. Muista siis aina aloittaa myös ummetuslääke!</a:t>
            </a:r>
            <a:endParaRPr lang="fi-FI" sz="1800" dirty="0"/>
          </a:p>
          <a:p>
            <a:pPr>
              <a:lnSpc>
                <a:spcPct val="80000"/>
              </a:lnSpc>
            </a:pPr>
            <a:r>
              <a:rPr lang="fi-FI" sz="1800" dirty="0" err="1"/>
              <a:t>Neuropaattinen</a:t>
            </a:r>
            <a:r>
              <a:rPr lang="fi-FI" sz="1800" dirty="0"/>
              <a:t> kipu: </a:t>
            </a:r>
            <a:r>
              <a:rPr lang="fi-FI" sz="1800" dirty="0" err="1"/>
              <a:t>Lyrica</a:t>
            </a:r>
            <a:r>
              <a:rPr lang="fi-FI" sz="1800" dirty="0"/>
              <a:t>, </a:t>
            </a:r>
            <a:r>
              <a:rPr lang="fi-FI" sz="1800" dirty="0" err="1"/>
              <a:t>Triptyl</a:t>
            </a:r>
            <a:r>
              <a:rPr lang="fi-FI" sz="1800" dirty="0"/>
              <a:t>, </a:t>
            </a:r>
            <a:r>
              <a:rPr lang="fi-FI" sz="1800" dirty="0" err="1" smtClean="0"/>
              <a:t>Neurontin</a:t>
            </a:r>
            <a:r>
              <a:rPr lang="fi-FI" sz="1800" dirty="0" smtClean="0"/>
              <a:t> – muuttaa kipukynnystä</a:t>
            </a:r>
            <a:endParaRPr lang="fi-FI" sz="1800" dirty="0"/>
          </a:p>
          <a:p>
            <a:pPr>
              <a:lnSpc>
                <a:spcPct val="80000"/>
              </a:lnSpc>
            </a:pPr>
            <a:r>
              <a:rPr lang="fi-FI" sz="1800" dirty="0"/>
              <a:t>Ihmisellä on oikeus kivun lievitykseen! </a:t>
            </a:r>
            <a:r>
              <a:rPr lang="fi-FI" sz="1800" dirty="0" smtClean="0"/>
              <a:t>Kärsimyksen välttäminen on työmme tärkeimpiä periaatteita!</a:t>
            </a:r>
            <a:endParaRPr lang="fi-FI" sz="1800" dirty="0"/>
          </a:p>
          <a:p>
            <a:pPr>
              <a:lnSpc>
                <a:spcPct val="80000"/>
              </a:lnSpc>
            </a:pPr>
            <a:r>
              <a:rPr lang="fi-FI" sz="1800" dirty="0"/>
              <a:t>Kivun arvioinnissa apuna </a:t>
            </a:r>
            <a:r>
              <a:rPr lang="fi-FI" sz="1800" dirty="0" err="1"/>
              <a:t>VAS-asteikko</a:t>
            </a:r>
            <a:r>
              <a:rPr lang="fi-FI" sz="1800" dirty="0"/>
              <a:t> 0-10 (</a:t>
            </a:r>
            <a:r>
              <a:rPr lang="fi-FI" sz="1800" dirty="0" err="1"/>
              <a:t>nolla=ei</a:t>
            </a:r>
            <a:r>
              <a:rPr lang="fi-FI" sz="1800" dirty="0"/>
              <a:t> tippaakaan kipua, 10=aivan sietämätön kipu</a:t>
            </a:r>
            <a:r>
              <a:rPr lang="fi-FI" sz="1800" dirty="0" smtClean="0"/>
              <a:t>)</a:t>
            </a:r>
          </a:p>
          <a:p>
            <a:pPr>
              <a:lnSpc>
                <a:spcPct val="80000"/>
              </a:lnSpc>
            </a:pPr>
            <a:r>
              <a:rPr lang="fi-FI" sz="1800" dirty="0" smtClean="0"/>
              <a:t>Muista kivun lääkkeetön hoito: fysioterapia, kylmä/lämpöhoito, akupunktio, rentous, turvallisuuden tunne</a:t>
            </a:r>
            <a:endParaRPr lang="fi-FI" sz="1800" dirty="0"/>
          </a:p>
          <a:p>
            <a:pPr>
              <a:lnSpc>
                <a:spcPct val="80000"/>
              </a:lnSpc>
              <a:buFont typeface="Wingdings" pitchFamily="2" charset="2"/>
              <a:buNone/>
            </a:pPr>
            <a:r>
              <a:rPr lang="fi-FI" sz="1800"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Ihminen muuttuu</a:t>
            </a:r>
            <a:endParaRPr lang="fi-FI" dirty="0"/>
          </a:p>
        </p:txBody>
      </p:sp>
      <p:pic>
        <p:nvPicPr>
          <p:cNvPr id="1026" name="Picture 2" descr="F:\Hupia\Vanhuus729.jpg"/>
          <p:cNvPicPr>
            <a:picLocks noGrp="1" noChangeAspect="1" noChangeArrowheads="1"/>
          </p:cNvPicPr>
          <p:nvPr>
            <p:ph idx="1"/>
          </p:nvPr>
        </p:nvPicPr>
        <p:blipFill>
          <a:blip r:embed="rId2" cstate="print"/>
          <a:srcRect/>
          <a:stretch>
            <a:fillRect/>
          </a:stretch>
        </p:blipFill>
        <p:spPr bwMode="auto">
          <a:xfrm>
            <a:off x="1514319" y="1600200"/>
            <a:ext cx="6115361" cy="4525963"/>
          </a:xfrm>
          <a:prstGeom prst="rect">
            <a:avLst/>
          </a:prstGeom>
          <a:noFill/>
        </p:spPr>
      </p:pic>
      <p:sp>
        <p:nvSpPr>
          <p:cNvPr id="5" name="Tekstikehys 4"/>
          <p:cNvSpPr txBox="1"/>
          <p:nvPr/>
        </p:nvSpPr>
        <p:spPr>
          <a:xfrm>
            <a:off x="5004048" y="6021288"/>
            <a:ext cx="3312368" cy="400110"/>
          </a:xfrm>
          <a:prstGeom prst="rect">
            <a:avLst/>
          </a:prstGeom>
          <a:noFill/>
        </p:spPr>
        <p:txBody>
          <a:bodyPr wrap="square" rtlCol="0">
            <a:spAutoFit/>
          </a:bodyPr>
          <a:lstStyle/>
          <a:p>
            <a:r>
              <a:rPr lang="fi-FI" dirty="0" smtClean="0"/>
              <a:t>Kuva: Kari Suomalainen</a:t>
            </a:r>
            <a:endParaRPr lang="fi-FI"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normAutofit fontScale="90000"/>
          </a:bodyPr>
          <a:lstStyle/>
          <a:p>
            <a:r>
              <a:rPr lang="fi-FI" sz="3200" dirty="0" smtClean="0"/>
              <a:t>Kipulääkkeistä sanottua </a:t>
            </a:r>
            <a:r>
              <a:rPr lang="fi-FI" sz="3200" dirty="0" err="1" smtClean="0"/>
              <a:t>Fimean</a:t>
            </a:r>
            <a:r>
              <a:rPr lang="fi-FI" sz="3200" dirty="0" smtClean="0"/>
              <a:t> iäkkäiden lääkityksen tietokannassa </a:t>
            </a:r>
            <a:r>
              <a:rPr lang="fi-FI" sz="2000" dirty="0" smtClean="0"/>
              <a:t>(</a:t>
            </a:r>
            <a:r>
              <a:rPr lang="fi-FI" sz="2000" dirty="0" err="1" smtClean="0"/>
              <a:t>www.fimea.fi</a:t>
            </a:r>
            <a:r>
              <a:rPr lang="fi-FI" sz="2000" dirty="0" smtClean="0"/>
              <a:t>/)</a:t>
            </a:r>
            <a:endParaRPr lang="fi-FI" sz="3200" dirty="0"/>
          </a:p>
        </p:txBody>
      </p:sp>
      <p:sp>
        <p:nvSpPr>
          <p:cNvPr id="3" name="Sisällön paikkamerkki 2"/>
          <p:cNvSpPr>
            <a:spLocks noGrp="1"/>
          </p:cNvSpPr>
          <p:nvPr>
            <p:ph idx="1"/>
          </p:nvPr>
        </p:nvSpPr>
        <p:spPr>
          <a:xfrm>
            <a:off x="457200" y="1268760"/>
            <a:ext cx="8229600" cy="4857403"/>
          </a:xfrm>
        </p:spPr>
        <p:txBody>
          <a:bodyPr>
            <a:normAutofit fontScale="55000" lnSpcReduction="20000"/>
          </a:bodyPr>
          <a:lstStyle/>
          <a:p>
            <a:r>
              <a:rPr lang="fi-FI" b="1" dirty="0" smtClean="0"/>
              <a:t>ASA= aspiriini: </a:t>
            </a:r>
            <a:r>
              <a:rPr lang="fi-FI" dirty="0" smtClean="0"/>
              <a:t>vältä käyttöä iäkkäillä. Pienennä annosta jo keskivaikeassa munuaisten vajaatoiminnassa. Älä käytä vaikeaa munuaisten vajaatoimintaa sairastavilla. Lisää yleistä verenvuotoriskiä. </a:t>
            </a:r>
            <a:r>
              <a:rPr lang="fi-FI" dirty="0" err="1" smtClean="0"/>
              <a:t>Salisylaattimyrkytyksen</a:t>
            </a:r>
            <a:r>
              <a:rPr lang="fi-FI" dirty="0" smtClean="0"/>
              <a:t> oireita ovat </a:t>
            </a:r>
            <a:r>
              <a:rPr lang="fi-FI" dirty="0" err="1" smtClean="0"/>
              <a:t>tinnitus</a:t>
            </a:r>
            <a:r>
              <a:rPr lang="fi-FI" dirty="0" smtClean="0"/>
              <a:t>, kuulon heikkeneminen, huimaus ja pahoinvointi. Huomioi yhteisvaikutukset verenhyytymiseen vaikuttavien valmisteiden kanssa. Muista tulehduskipulääkkeiden yleinen käyttö itsehoidossa (luokka D, eli korkean riskin lääke)</a:t>
            </a:r>
          </a:p>
          <a:p>
            <a:r>
              <a:rPr lang="fi-FI" b="1" dirty="0" err="1" smtClean="0"/>
              <a:t>Ibuprofeeni</a:t>
            </a:r>
            <a:r>
              <a:rPr lang="fi-FI" b="1" dirty="0" smtClean="0"/>
              <a:t> (</a:t>
            </a:r>
            <a:r>
              <a:rPr lang="fi-FI" b="1" dirty="0" err="1" smtClean="0"/>
              <a:t>Burana</a:t>
            </a:r>
            <a:r>
              <a:rPr lang="fi-FI" b="1" dirty="0" smtClean="0"/>
              <a:t>, </a:t>
            </a:r>
            <a:r>
              <a:rPr lang="fi-FI" b="1" dirty="0" err="1" smtClean="0"/>
              <a:t>Ibumetin</a:t>
            </a:r>
            <a:r>
              <a:rPr lang="fi-FI" b="1" dirty="0" smtClean="0"/>
              <a:t> yms. tulehduskipulääkkeet): </a:t>
            </a:r>
            <a:r>
              <a:rPr lang="fi-FI" dirty="0" smtClean="0"/>
              <a:t>soveltuu varauksin iäkkäille. Vain lyhytaikaiseen käyttöön. Heikentää munuaisten toimintaa. Älä käytä vaikeassa munuaisten vajaatoiminnassa. Pitkäaikaiseen käyttöön liittyy suurentunut </a:t>
            </a:r>
            <a:r>
              <a:rPr lang="fi-FI" dirty="0" err="1" smtClean="0"/>
              <a:t>GI-vuotojen</a:t>
            </a:r>
            <a:r>
              <a:rPr lang="fi-FI" dirty="0" smtClean="0"/>
              <a:t> ja sydän- ja verisuonitapahtumien riski. Huomioi yhteisvaikutukset muiden verenhyytymiseen vaikuttavien valmisteiden ja verenpainelääkkeiden kanssa. Muista tulehduskipulääkkeiden yleinen käyttö itsehoidossa (luokka C, eli soveltuu varauksin iäkkäille)</a:t>
            </a:r>
          </a:p>
          <a:p>
            <a:r>
              <a:rPr lang="fi-FI" b="1" dirty="0" err="1" smtClean="0"/>
              <a:t>Parasetamoli</a:t>
            </a:r>
            <a:r>
              <a:rPr lang="fi-FI" b="1" dirty="0" smtClean="0"/>
              <a:t> (</a:t>
            </a:r>
            <a:r>
              <a:rPr lang="fi-FI" b="1" dirty="0" err="1" smtClean="0"/>
              <a:t>Para-tabs</a:t>
            </a:r>
            <a:r>
              <a:rPr lang="fi-FI" b="1" dirty="0" smtClean="0"/>
              <a:t>, </a:t>
            </a:r>
            <a:r>
              <a:rPr lang="fi-FI" b="1" dirty="0" err="1" smtClean="0"/>
              <a:t>Panadol</a:t>
            </a:r>
            <a:r>
              <a:rPr lang="fi-FI" b="1" dirty="0" smtClean="0"/>
              <a:t>): </a:t>
            </a:r>
            <a:r>
              <a:rPr lang="fi-FI" dirty="0" smtClean="0"/>
              <a:t>sopii iäkkäille. Kivunhoidon peruslääke. Korkein vuorokausiannos 4 grammaa, säännöllisessä käytössä 3 g. Harvenna ottoväliä jo keskivaikeassa munuaisten vajaatoiminnassa. Pienennä annosta aliravitulla, maksasairailla, </a:t>
            </a:r>
            <a:r>
              <a:rPr lang="fi-FI" dirty="0" err="1" smtClean="0"/>
              <a:t>karbamatsepiinia</a:t>
            </a:r>
            <a:r>
              <a:rPr lang="fi-FI" dirty="0" smtClean="0"/>
              <a:t> ja </a:t>
            </a:r>
            <a:r>
              <a:rPr lang="fi-FI" dirty="0" err="1" smtClean="0"/>
              <a:t>fenytoiinia</a:t>
            </a:r>
            <a:r>
              <a:rPr lang="fi-FI" dirty="0" smtClean="0"/>
              <a:t> käyttävillä sekä runsaasti alkoholia käyttävillä. Huomioi vuorokausiannokseen myös itsehoito- ja yhdistelmävalmisteiden </a:t>
            </a:r>
            <a:r>
              <a:rPr lang="fi-FI" dirty="0" err="1" smtClean="0"/>
              <a:t>parasetamoli</a:t>
            </a:r>
            <a:endParaRPr lang="fi-FI" b="1" dirty="0" smtClean="0"/>
          </a:p>
          <a:p>
            <a:endParaRPr lang="fi-FI"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ljä\Desktop\roska\helmi12\Mirjan lääkelista.jpg"/>
          <p:cNvPicPr>
            <a:picLocks noChangeAspect="1" noChangeArrowheads="1"/>
          </p:cNvPicPr>
          <p:nvPr/>
        </p:nvPicPr>
        <p:blipFill>
          <a:blip r:embed="rId2" cstate="print"/>
          <a:srcRect/>
          <a:stretch>
            <a:fillRect/>
          </a:stretch>
        </p:blipFill>
        <p:spPr bwMode="auto">
          <a:xfrm>
            <a:off x="179512" y="116632"/>
            <a:ext cx="9145016" cy="640871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fi-FI" dirty="0" smtClean="0"/>
              <a:t>Sydän- ja verenpainelääkkeet</a:t>
            </a:r>
            <a:br>
              <a:rPr lang="fi-FI" dirty="0" smtClean="0"/>
            </a:br>
            <a:r>
              <a:rPr lang="fi-FI" dirty="0" smtClean="0"/>
              <a:t>noin 60 %:lla </a:t>
            </a:r>
            <a:r>
              <a:rPr lang="fi-FI" dirty="0" err="1" smtClean="0"/>
              <a:t>monisairaista</a:t>
            </a:r>
            <a:r>
              <a:rPr lang="fi-FI" dirty="0" smtClean="0"/>
              <a:t> vanhuksista</a:t>
            </a:r>
            <a:endParaRPr lang="fi-FI" dirty="0"/>
          </a:p>
        </p:txBody>
      </p:sp>
      <p:sp>
        <p:nvSpPr>
          <p:cNvPr id="33795" name="Rectangle 3"/>
          <p:cNvSpPr>
            <a:spLocks noGrp="1" noChangeArrowheads="1"/>
          </p:cNvSpPr>
          <p:nvPr>
            <p:ph idx="1"/>
          </p:nvPr>
        </p:nvSpPr>
        <p:spPr/>
        <p:txBody>
          <a:bodyPr>
            <a:normAutofit lnSpcReduction="10000"/>
          </a:bodyPr>
          <a:lstStyle/>
          <a:p>
            <a:pPr>
              <a:lnSpc>
                <a:spcPct val="80000"/>
              </a:lnSpc>
            </a:pPr>
            <a:r>
              <a:rPr lang="fi-FI" sz="1600" b="1" dirty="0" err="1" smtClean="0"/>
              <a:t>Digoxin</a:t>
            </a:r>
            <a:r>
              <a:rPr lang="fi-FI" sz="1600" dirty="0" smtClean="0"/>
              <a:t> </a:t>
            </a:r>
            <a:r>
              <a:rPr lang="fi-FI" sz="1600" dirty="0"/>
              <a:t>vahvistaa sydämen pumppausta</a:t>
            </a:r>
          </a:p>
          <a:p>
            <a:pPr>
              <a:lnSpc>
                <a:spcPct val="80000"/>
              </a:lnSpc>
            </a:pPr>
            <a:r>
              <a:rPr lang="fi-FI" sz="1600" b="1" dirty="0" err="1" smtClean="0"/>
              <a:t>ACE-estäjiä</a:t>
            </a:r>
            <a:r>
              <a:rPr lang="fi-FI" sz="1600" dirty="0" smtClean="0"/>
              <a:t> </a:t>
            </a:r>
            <a:r>
              <a:rPr lang="fi-FI" sz="1600" dirty="0"/>
              <a:t>(</a:t>
            </a:r>
            <a:r>
              <a:rPr lang="fi-FI" sz="1600" dirty="0" err="1"/>
              <a:t>Ramipril</a:t>
            </a:r>
            <a:r>
              <a:rPr lang="fi-FI" sz="1600" dirty="0"/>
              <a:t>, </a:t>
            </a:r>
            <a:r>
              <a:rPr lang="fi-FI" sz="1600" dirty="0" err="1"/>
              <a:t>Linatil</a:t>
            </a:r>
            <a:r>
              <a:rPr lang="fi-FI" sz="1600" dirty="0"/>
              <a:t>, </a:t>
            </a:r>
            <a:r>
              <a:rPr lang="fi-FI" sz="1600" dirty="0" err="1"/>
              <a:t>Renitec</a:t>
            </a:r>
            <a:r>
              <a:rPr lang="fi-FI" sz="1600" dirty="0"/>
              <a:t>, </a:t>
            </a:r>
            <a:r>
              <a:rPr lang="fi-FI" sz="1600" dirty="0" err="1"/>
              <a:t>jne</a:t>
            </a:r>
            <a:r>
              <a:rPr lang="fi-FI" sz="1600" dirty="0"/>
              <a:t>) käytetään sydämen vajaatoiminnassa ja verenpaineeseen. Parantaa diabeetikon ennustetta. Vaikuttaa suonissa ja munuaisissa</a:t>
            </a:r>
          </a:p>
          <a:p>
            <a:pPr>
              <a:lnSpc>
                <a:spcPct val="80000"/>
              </a:lnSpc>
            </a:pPr>
            <a:r>
              <a:rPr lang="fi-FI" sz="1600" b="1" dirty="0" smtClean="0"/>
              <a:t>AT-2-salpaaja </a:t>
            </a:r>
            <a:r>
              <a:rPr lang="fi-FI" sz="1600" dirty="0" smtClean="0"/>
              <a:t> </a:t>
            </a:r>
            <a:r>
              <a:rPr lang="fi-FI" sz="1600" dirty="0"/>
              <a:t>(</a:t>
            </a:r>
            <a:r>
              <a:rPr lang="fi-FI" sz="1600" dirty="0" err="1"/>
              <a:t>Diovan</a:t>
            </a:r>
            <a:r>
              <a:rPr lang="fi-FI" sz="1600" dirty="0"/>
              <a:t>, </a:t>
            </a:r>
            <a:r>
              <a:rPr lang="fi-FI" sz="1600" dirty="0" err="1"/>
              <a:t>Micardis</a:t>
            </a:r>
            <a:r>
              <a:rPr lang="fi-FI" sz="1600" dirty="0"/>
              <a:t>, </a:t>
            </a:r>
            <a:r>
              <a:rPr lang="fi-FI" sz="1600" dirty="0" err="1"/>
              <a:t>Cozaar</a:t>
            </a:r>
            <a:r>
              <a:rPr lang="fi-FI" sz="1600" dirty="0"/>
              <a:t> jne.) </a:t>
            </a:r>
            <a:r>
              <a:rPr lang="fi-FI" sz="1600" dirty="0" err="1"/>
              <a:t>ACE-estäjän</a:t>
            </a:r>
            <a:r>
              <a:rPr lang="fi-FI" sz="1600" dirty="0"/>
              <a:t> </a:t>
            </a:r>
            <a:r>
              <a:rPr lang="fi-FI" sz="1600" dirty="0" smtClean="0"/>
              <a:t>vaihtoehto mutta kalliimpi</a:t>
            </a:r>
            <a:endParaRPr lang="fi-FI" sz="1600" dirty="0"/>
          </a:p>
          <a:p>
            <a:pPr>
              <a:lnSpc>
                <a:spcPct val="80000"/>
              </a:lnSpc>
            </a:pPr>
            <a:r>
              <a:rPr lang="fi-FI" sz="1600" b="1" dirty="0" smtClean="0"/>
              <a:t>Beetasalpaaja</a:t>
            </a:r>
            <a:r>
              <a:rPr lang="fi-FI" sz="1600" dirty="0" smtClean="0"/>
              <a:t> </a:t>
            </a:r>
            <a:r>
              <a:rPr lang="fi-FI" sz="1600" dirty="0"/>
              <a:t>(</a:t>
            </a:r>
            <a:r>
              <a:rPr lang="fi-FI" sz="1600" dirty="0" err="1"/>
              <a:t>Bisoprolol</a:t>
            </a:r>
            <a:r>
              <a:rPr lang="fi-FI" sz="1600" dirty="0"/>
              <a:t>, </a:t>
            </a:r>
            <a:r>
              <a:rPr lang="fi-FI" sz="1600" dirty="0" err="1"/>
              <a:t>Seloken</a:t>
            </a:r>
            <a:r>
              <a:rPr lang="fi-FI" sz="1600" dirty="0"/>
              <a:t>, </a:t>
            </a:r>
            <a:r>
              <a:rPr lang="fi-FI" sz="1600" dirty="0" err="1"/>
              <a:t>Sotalol</a:t>
            </a:r>
            <a:r>
              <a:rPr lang="fi-FI" sz="1600" dirty="0"/>
              <a:t> </a:t>
            </a:r>
            <a:r>
              <a:rPr lang="fi-FI" sz="1600" dirty="0" err="1"/>
              <a:t>jne</a:t>
            </a:r>
            <a:r>
              <a:rPr lang="fi-FI" sz="1600" dirty="0"/>
              <a:t>): sepelvaltimotauti, eteisvärinä, hidastaa </a:t>
            </a:r>
            <a:r>
              <a:rPr lang="fi-FI" sz="1600" dirty="0" smtClean="0"/>
              <a:t>pulssia, voi auttaa huimauksessa kun tasaa autonomisen hermoston vasteita. Haittana voi olla unettomuus, masennus ja painajaiset. Pulssi voi mennä liian matalaksi. Ei ole tehokas verenpainelääke</a:t>
            </a:r>
            <a:endParaRPr lang="fi-FI" sz="1600" dirty="0"/>
          </a:p>
          <a:p>
            <a:pPr>
              <a:lnSpc>
                <a:spcPct val="80000"/>
              </a:lnSpc>
            </a:pPr>
            <a:r>
              <a:rPr lang="fi-FI" sz="1600" b="1" dirty="0" err="1" smtClean="0"/>
              <a:t>Diureetti</a:t>
            </a:r>
            <a:r>
              <a:rPr lang="fi-FI" sz="1600" dirty="0" smtClean="0"/>
              <a:t>: </a:t>
            </a:r>
            <a:r>
              <a:rPr lang="fi-FI" sz="1600" dirty="0"/>
              <a:t>( </a:t>
            </a:r>
            <a:r>
              <a:rPr lang="fi-FI" sz="1600" dirty="0" err="1"/>
              <a:t>Furesis</a:t>
            </a:r>
            <a:r>
              <a:rPr lang="fi-FI" sz="1600" dirty="0"/>
              <a:t>, </a:t>
            </a:r>
            <a:r>
              <a:rPr lang="fi-FI" sz="1600" dirty="0" err="1"/>
              <a:t>Diuramin</a:t>
            </a:r>
            <a:r>
              <a:rPr lang="fi-FI" sz="1600" dirty="0"/>
              <a:t>, </a:t>
            </a:r>
            <a:r>
              <a:rPr lang="fi-FI" sz="1600" dirty="0" err="1"/>
              <a:t>Hydrex</a:t>
            </a:r>
            <a:r>
              <a:rPr lang="fi-FI" sz="1600" dirty="0"/>
              <a:t>, </a:t>
            </a:r>
            <a:r>
              <a:rPr lang="fi-FI" sz="1600" dirty="0" err="1"/>
              <a:t>Spiresis</a:t>
            </a:r>
            <a:r>
              <a:rPr lang="fi-FI" sz="1600" dirty="0"/>
              <a:t> )jne. ajaa nestettä pois, on hyvä lisälääke verenpainetaudissa ja sydämen vajaatoiminnassa. Vanhuksella usein ensisijainen </a:t>
            </a:r>
            <a:r>
              <a:rPr lang="fi-FI" sz="1600" dirty="0" smtClean="0"/>
              <a:t>verenpainelääke. Haittana voi olla natriumin tai kaliumin mataluus. Aamulla otettu lääke voi auttaa yövirtsaisuuteen</a:t>
            </a:r>
            <a:endParaRPr lang="fi-FI" sz="1600" dirty="0"/>
          </a:p>
          <a:p>
            <a:pPr>
              <a:lnSpc>
                <a:spcPct val="80000"/>
              </a:lnSpc>
            </a:pPr>
            <a:r>
              <a:rPr lang="fi-FI" sz="1600" dirty="0"/>
              <a:t>Pitkävaikutteinen </a:t>
            </a:r>
            <a:r>
              <a:rPr lang="fi-FI" sz="1600" b="1" dirty="0" smtClean="0"/>
              <a:t>nitraatti</a:t>
            </a:r>
            <a:r>
              <a:rPr lang="fi-FI" sz="1600" dirty="0" smtClean="0"/>
              <a:t> </a:t>
            </a:r>
            <a:r>
              <a:rPr lang="fi-FI" sz="1600" dirty="0"/>
              <a:t>(</a:t>
            </a:r>
            <a:r>
              <a:rPr lang="fi-FI" sz="1600" dirty="0" err="1"/>
              <a:t>Ismox</a:t>
            </a:r>
            <a:r>
              <a:rPr lang="fi-FI" sz="1600" dirty="0"/>
              <a:t>, </a:t>
            </a:r>
            <a:r>
              <a:rPr lang="fi-FI" sz="1600" dirty="0" err="1" smtClean="0"/>
              <a:t>Ormox</a:t>
            </a:r>
            <a:r>
              <a:rPr lang="fi-FI" sz="1600" dirty="0" smtClean="0"/>
              <a:t>, nitro-laastari) </a:t>
            </a:r>
            <a:r>
              <a:rPr lang="fi-FI" sz="1600" dirty="0"/>
              <a:t>laajentaa ahtautuneita verisuonia, </a:t>
            </a:r>
            <a:r>
              <a:rPr lang="fi-FI" sz="1600" dirty="0" smtClean="0"/>
              <a:t>sepelvaltimotaudissa. Voi vanhuksella aiheuttaa </a:t>
            </a:r>
            <a:r>
              <a:rPr lang="fi-FI" sz="1600" dirty="0" err="1" smtClean="0"/>
              <a:t>ortostaattista</a:t>
            </a:r>
            <a:r>
              <a:rPr lang="fi-FI" sz="1600" dirty="0" smtClean="0"/>
              <a:t> verenpaineen laskua</a:t>
            </a:r>
            <a:endParaRPr lang="fi-FI" sz="1600" dirty="0"/>
          </a:p>
          <a:p>
            <a:pPr>
              <a:lnSpc>
                <a:spcPct val="80000"/>
              </a:lnSpc>
            </a:pPr>
            <a:r>
              <a:rPr lang="fi-FI" sz="1600" dirty="0"/>
              <a:t>Lyhytvaikutteinen nitraatti (Nitro, </a:t>
            </a:r>
            <a:r>
              <a:rPr lang="fi-FI" sz="1600" dirty="0" err="1"/>
              <a:t>Dinit-suihke</a:t>
            </a:r>
            <a:r>
              <a:rPr lang="fi-FI" sz="1600" dirty="0"/>
              <a:t>) otetaan rintakipuun </a:t>
            </a:r>
          </a:p>
          <a:p>
            <a:pPr>
              <a:lnSpc>
                <a:spcPct val="80000"/>
              </a:lnSpc>
            </a:pPr>
            <a:r>
              <a:rPr lang="fi-FI" sz="1600" b="1" dirty="0" smtClean="0"/>
              <a:t>Kalkkisalpaajat </a:t>
            </a:r>
            <a:r>
              <a:rPr lang="fi-FI" sz="1600" dirty="0" smtClean="0"/>
              <a:t> </a:t>
            </a:r>
            <a:r>
              <a:rPr lang="fi-FI" sz="1600" dirty="0"/>
              <a:t>(</a:t>
            </a:r>
            <a:r>
              <a:rPr lang="fi-FI" sz="1600" dirty="0" err="1"/>
              <a:t>Plendil</a:t>
            </a:r>
            <a:r>
              <a:rPr lang="fi-FI" sz="1600" dirty="0"/>
              <a:t>, </a:t>
            </a:r>
            <a:r>
              <a:rPr lang="fi-FI" sz="1600" dirty="0" err="1"/>
              <a:t>Escor</a:t>
            </a:r>
            <a:r>
              <a:rPr lang="fi-FI" sz="1600" dirty="0"/>
              <a:t>, </a:t>
            </a:r>
            <a:r>
              <a:rPr lang="fi-FI" sz="1600" dirty="0" err="1" smtClean="0"/>
              <a:t>Norvasc</a:t>
            </a:r>
            <a:r>
              <a:rPr lang="fi-FI" sz="1600" dirty="0" smtClean="0"/>
              <a:t>, </a:t>
            </a:r>
            <a:r>
              <a:rPr lang="fi-FI" sz="1600" dirty="0" err="1" smtClean="0"/>
              <a:t>amlodipin</a:t>
            </a:r>
            <a:r>
              <a:rPr lang="fi-FI" sz="1600" dirty="0" smtClean="0"/>
              <a:t> </a:t>
            </a:r>
            <a:r>
              <a:rPr lang="fi-FI" sz="1600" dirty="0"/>
              <a:t>jne.) tehostavat verisuonten</a:t>
            </a:r>
          </a:p>
          <a:p>
            <a:pPr>
              <a:lnSpc>
                <a:spcPct val="80000"/>
              </a:lnSpc>
              <a:buFont typeface="Wingdings" pitchFamily="2" charset="2"/>
              <a:buNone/>
            </a:pPr>
            <a:r>
              <a:rPr lang="fi-FI" sz="1600" dirty="0"/>
              <a:t>	seinämien toimintaa, hyvä mutta vanhukselle joskus </a:t>
            </a:r>
            <a:r>
              <a:rPr lang="fi-FI" sz="1600" dirty="0" smtClean="0"/>
              <a:t>liian </a:t>
            </a:r>
            <a:r>
              <a:rPr lang="fi-FI" sz="1600" dirty="0"/>
              <a:t>tehokas </a:t>
            </a:r>
            <a:r>
              <a:rPr lang="fi-FI" sz="1600" dirty="0" smtClean="0"/>
              <a:t>verenpainelääke. Voi aiheuttaa </a:t>
            </a:r>
            <a:r>
              <a:rPr lang="fi-FI" sz="1600" dirty="0" err="1" smtClean="0"/>
              <a:t>ortostaattisen</a:t>
            </a:r>
            <a:r>
              <a:rPr lang="fi-FI" sz="1600" dirty="0" smtClean="0"/>
              <a:t> verenpaineen laskun ja haittaavan huimauksen ja altistaa kaatumiselle</a:t>
            </a:r>
            <a:endParaRPr lang="fi-FI" sz="1600" dirty="0"/>
          </a:p>
          <a:p>
            <a:pPr>
              <a:lnSpc>
                <a:spcPct val="80000"/>
              </a:lnSpc>
              <a:buFont typeface="Wingdings" pitchFamily="2" charset="2"/>
              <a:buNone/>
            </a:pPr>
            <a:endParaRPr lang="fi-FI" sz="1600" dirty="0"/>
          </a:p>
          <a:p>
            <a:pPr>
              <a:lnSpc>
                <a:spcPct val="80000"/>
              </a:lnSpc>
              <a:buFont typeface="Wingdings" pitchFamily="2" charset="2"/>
              <a:buNone/>
            </a:pPr>
            <a:endParaRPr lang="fi-FI" sz="1600" dirty="0"/>
          </a:p>
          <a:p>
            <a:pPr>
              <a:lnSpc>
                <a:spcPct val="80000"/>
              </a:lnSpc>
              <a:buFont typeface="Wingdings" pitchFamily="2" charset="2"/>
              <a:buNone/>
            </a:pPr>
            <a:r>
              <a:rPr lang="fi-FI" sz="1600" dirty="0"/>
              <a:t> </a:t>
            </a:r>
          </a:p>
          <a:p>
            <a:pPr>
              <a:lnSpc>
                <a:spcPct val="80000"/>
              </a:lnSpc>
              <a:buFont typeface="Wingdings" pitchFamily="2" charset="2"/>
              <a:buNone/>
            </a:pPr>
            <a:endParaRPr lang="fi-FI" sz="1600" dirty="0"/>
          </a:p>
          <a:p>
            <a:pPr>
              <a:lnSpc>
                <a:spcPct val="80000"/>
              </a:lnSpc>
              <a:buFont typeface="Wingdings" pitchFamily="2" charset="2"/>
              <a:buNone/>
            </a:pPr>
            <a:endParaRPr lang="fi-FI"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fi-FI"/>
              <a:t>Verta ohentavat lääkkeet</a:t>
            </a:r>
          </a:p>
        </p:txBody>
      </p:sp>
      <p:sp>
        <p:nvSpPr>
          <p:cNvPr id="34819" name="Rectangle 3"/>
          <p:cNvSpPr>
            <a:spLocks noGrp="1" noChangeArrowheads="1"/>
          </p:cNvSpPr>
          <p:nvPr>
            <p:ph idx="1"/>
          </p:nvPr>
        </p:nvSpPr>
        <p:spPr/>
        <p:txBody>
          <a:bodyPr>
            <a:normAutofit fontScale="92500" lnSpcReduction="20000"/>
          </a:bodyPr>
          <a:lstStyle/>
          <a:p>
            <a:pPr>
              <a:lnSpc>
                <a:spcPct val="80000"/>
              </a:lnSpc>
            </a:pPr>
            <a:r>
              <a:rPr lang="fi-FI" sz="2800" dirty="0"/>
              <a:t>Verihiutaleiden (trombosyyttien) kasaantumiseen vaikuttaa </a:t>
            </a:r>
            <a:r>
              <a:rPr lang="fi-FI" sz="2800" dirty="0" err="1"/>
              <a:t>pieniannos-ASA</a:t>
            </a:r>
            <a:r>
              <a:rPr lang="fi-FI" sz="2800" dirty="0"/>
              <a:t> (Aspirin, </a:t>
            </a:r>
            <a:r>
              <a:rPr lang="fi-FI" sz="2800" dirty="0" err="1"/>
              <a:t>Disperin</a:t>
            </a:r>
            <a:r>
              <a:rPr lang="fi-FI" sz="2800" dirty="0"/>
              <a:t>, </a:t>
            </a:r>
            <a:r>
              <a:rPr lang="fi-FI" sz="2800" dirty="0" err="1"/>
              <a:t>Primaspan</a:t>
            </a:r>
            <a:r>
              <a:rPr lang="fi-FI" sz="2800" dirty="0"/>
              <a:t>). Useimmissa suonten ahtaumataudeissa, parantaa verenkiertoa</a:t>
            </a:r>
          </a:p>
          <a:p>
            <a:pPr>
              <a:lnSpc>
                <a:spcPct val="80000"/>
              </a:lnSpc>
            </a:pPr>
            <a:r>
              <a:rPr lang="fi-FI" sz="2800" dirty="0" err="1"/>
              <a:t>Marevan</a:t>
            </a:r>
            <a:r>
              <a:rPr lang="fi-FI" sz="2800" dirty="0"/>
              <a:t> (</a:t>
            </a:r>
            <a:r>
              <a:rPr lang="fi-FI" sz="2800" dirty="0" err="1"/>
              <a:t>varfariini</a:t>
            </a:r>
            <a:r>
              <a:rPr lang="fi-FI" sz="2800" dirty="0"/>
              <a:t>): paljon interaktioita, </a:t>
            </a:r>
            <a:r>
              <a:rPr lang="fi-FI" sz="2800" dirty="0" err="1" smtClean="0"/>
              <a:t>INR-kontrollit</a:t>
            </a:r>
            <a:r>
              <a:rPr lang="fi-FI" sz="2800" dirty="0" smtClean="0"/>
              <a:t> </a:t>
            </a:r>
            <a:r>
              <a:rPr lang="fi-FI" sz="2800" dirty="0"/>
              <a:t>vähintään 1 kk välein, työläs mutta estää tehokkaasti veritulpan muodostumista</a:t>
            </a:r>
          </a:p>
          <a:p>
            <a:pPr>
              <a:lnSpc>
                <a:spcPct val="80000"/>
              </a:lnSpc>
            </a:pPr>
            <a:r>
              <a:rPr lang="fi-FI" sz="2800" dirty="0" err="1"/>
              <a:t>Fragmin</a:t>
            </a:r>
            <a:r>
              <a:rPr lang="fi-FI" sz="2800" dirty="0"/>
              <a:t>, </a:t>
            </a:r>
            <a:r>
              <a:rPr lang="fi-FI" sz="2800" dirty="0" err="1"/>
              <a:t>Klexane</a:t>
            </a:r>
            <a:r>
              <a:rPr lang="fi-FI" sz="2800" dirty="0" smtClean="0"/>
              <a:t>: pistetään ihon alle ns. napapiikki. </a:t>
            </a:r>
            <a:r>
              <a:rPr lang="fi-FI" sz="2800" dirty="0"/>
              <a:t>Esim. alaraajatrombin, </a:t>
            </a:r>
            <a:r>
              <a:rPr lang="fi-FI" sz="2800" dirty="0" err="1"/>
              <a:t>keuhkoembolian</a:t>
            </a:r>
            <a:r>
              <a:rPr lang="fi-FI" sz="2800" dirty="0"/>
              <a:t> jälkeen, tai trombin ehkäisyyn leikkauksen </a:t>
            </a:r>
            <a:r>
              <a:rPr lang="fi-FI" sz="2800" dirty="0" smtClean="0"/>
              <a:t>yhteydessä, </a:t>
            </a:r>
            <a:r>
              <a:rPr lang="fi-FI" sz="2800" dirty="0"/>
              <a:t>pitkässä </a:t>
            </a:r>
            <a:r>
              <a:rPr lang="fi-FI" sz="2800" dirty="0" smtClean="0"/>
              <a:t>vuodelevossa tai syöpäsairauden aikana</a:t>
            </a:r>
          </a:p>
          <a:p>
            <a:pPr>
              <a:lnSpc>
                <a:spcPct val="80000"/>
              </a:lnSpc>
            </a:pPr>
            <a:r>
              <a:rPr lang="fi-FI" sz="2800" dirty="0" smtClean="0"/>
              <a:t>Uudet, suun kautta otettavat </a:t>
            </a:r>
            <a:r>
              <a:rPr lang="fi-FI" sz="2800" dirty="0" err="1" smtClean="0"/>
              <a:t>Marevania</a:t>
            </a:r>
            <a:r>
              <a:rPr lang="fi-FI" sz="2800" dirty="0" smtClean="0"/>
              <a:t> korvaavat helpompia, mutta kalliimpia (</a:t>
            </a:r>
            <a:r>
              <a:rPr lang="fi-FI" sz="2800" dirty="0" err="1" smtClean="0"/>
              <a:t>Pradaxa</a:t>
            </a:r>
            <a:r>
              <a:rPr lang="fi-FI" sz="2800" dirty="0" smtClean="0"/>
              <a:t>, </a:t>
            </a:r>
            <a:r>
              <a:rPr lang="fi-FI" sz="2800" dirty="0" err="1" smtClean="0"/>
              <a:t>Xarelto</a:t>
            </a:r>
            <a:r>
              <a:rPr lang="fi-FI" sz="2800" dirty="0" smtClean="0"/>
              <a:t>), aloitetaan eteisvärinässä tai laskimotrombin hoitoon tai ehkäisyyn. </a:t>
            </a:r>
            <a:r>
              <a:rPr lang="fi-FI" sz="2800" dirty="0" err="1" smtClean="0"/>
              <a:t>INR-määritystä</a:t>
            </a:r>
            <a:r>
              <a:rPr lang="fi-FI" sz="2800" dirty="0" smtClean="0"/>
              <a:t> ei tarvita. Vanhuksilla ei riittävästi näyttöä eikä kokemusta. Voi aloittaa terveelle vanhukselle</a:t>
            </a:r>
            <a:endParaRPr lang="fi-FI"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normAutofit fontScale="90000"/>
          </a:bodyPr>
          <a:lstStyle/>
          <a:p>
            <a:r>
              <a:rPr lang="fi-FI" dirty="0" smtClean="0"/>
              <a:t>Verenvuotovaara</a:t>
            </a:r>
            <a:br>
              <a:rPr lang="fi-FI" dirty="0" smtClean="0"/>
            </a:br>
            <a:r>
              <a:rPr lang="fi-FI" dirty="0" err="1" smtClean="0"/>
              <a:t>farmakodynaaminen</a:t>
            </a:r>
            <a:r>
              <a:rPr lang="fi-FI" dirty="0" smtClean="0"/>
              <a:t> yhteisvaikutus</a:t>
            </a:r>
            <a:endParaRPr lang="fi-FI" dirty="0"/>
          </a:p>
        </p:txBody>
      </p:sp>
      <p:sp>
        <p:nvSpPr>
          <p:cNvPr id="6" name="Sisällön paikkamerkki 5"/>
          <p:cNvSpPr>
            <a:spLocks noGrp="1"/>
          </p:cNvSpPr>
          <p:nvPr>
            <p:ph idx="1"/>
          </p:nvPr>
        </p:nvSpPr>
        <p:spPr/>
        <p:txBody>
          <a:bodyPr>
            <a:normAutofit fontScale="70000" lnSpcReduction="20000"/>
          </a:bodyPr>
          <a:lstStyle/>
          <a:p>
            <a:r>
              <a:rPr lang="fi-FI" dirty="0" smtClean="0"/>
              <a:t>Tulehduskipulääke (</a:t>
            </a:r>
            <a:r>
              <a:rPr lang="fi-FI" dirty="0" err="1" smtClean="0"/>
              <a:t>Burana</a:t>
            </a:r>
            <a:r>
              <a:rPr lang="fi-FI" dirty="0" smtClean="0"/>
              <a:t>, </a:t>
            </a:r>
            <a:r>
              <a:rPr lang="fi-FI" dirty="0" err="1" smtClean="0"/>
              <a:t>Ibumax</a:t>
            </a:r>
            <a:r>
              <a:rPr lang="fi-FI" dirty="0" smtClean="0"/>
              <a:t>, </a:t>
            </a:r>
            <a:r>
              <a:rPr lang="fi-FI" dirty="0" err="1" smtClean="0"/>
              <a:t>Voltaren</a:t>
            </a:r>
            <a:r>
              <a:rPr lang="fi-FI" dirty="0" smtClean="0"/>
              <a:t> ja sukulaiset)</a:t>
            </a:r>
          </a:p>
          <a:p>
            <a:r>
              <a:rPr lang="fi-FI" dirty="0" smtClean="0"/>
              <a:t>Aspiriini isommalla annoksella</a:t>
            </a:r>
          </a:p>
          <a:p>
            <a:r>
              <a:rPr lang="fi-FI" dirty="0" err="1" smtClean="0"/>
              <a:t>Parasetamoli</a:t>
            </a:r>
            <a:r>
              <a:rPr lang="fi-FI" dirty="0" smtClean="0"/>
              <a:t> yli 2 g/vrk</a:t>
            </a:r>
          </a:p>
          <a:p>
            <a:r>
              <a:rPr lang="fi-FI" dirty="0" err="1" smtClean="0"/>
              <a:t>Dipyridamoli</a:t>
            </a:r>
            <a:r>
              <a:rPr lang="fi-FI" dirty="0" smtClean="0"/>
              <a:t> (</a:t>
            </a:r>
            <a:r>
              <a:rPr lang="fi-FI" dirty="0" err="1" smtClean="0"/>
              <a:t>Persantin</a:t>
            </a:r>
            <a:r>
              <a:rPr lang="fi-FI" dirty="0" smtClean="0"/>
              <a:t>)</a:t>
            </a:r>
          </a:p>
          <a:p>
            <a:r>
              <a:rPr lang="fi-FI" dirty="0" err="1" smtClean="0"/>
              <a:t>Varfariini</a:t>
            </a:r>
            <a:r>
              <a:rPr lang="fi-FI" dirty="0" smtClean="0"/>
              <a:t> (</a:t>
            </a:r>
            <a:r>
              <a:rPr lang="fi-FI" dirty="0" err="1" smtClean="0"/>
              <a:t>Marevan</a:t>
            </a:r>
            <a:r>
              <a:rPr lang="fi-FI" dirty="0" smtClean="0"/>
              <a:t>)</a:t>
            </a:r>
          </a:p>
          <a:p>
            <a:r>
              <a:rPr lang="fi-FI" dirty="0" smtClean="0"/>
              <a:t>SSRI (suurin osa masennuslääkkeistä)</a:t>
            </a:r>
          </a:p>
          <a:p>
            <a:r>
              <a:rPr lang="fi-FI" dirty="0" smtClean="0"/>
              <a:t>Uudemmat hyytymistä estävät lääkkeet (</a:t>
            </a:r>
            <a:r>
              <a:rPr lang="fi-FI" dirty="0" err="1" smtClean="0"/>
              <a:t>Plavix</a:t>
            </a:r>
            <a:r>
              <a:rPr lang="fi-FI" dirty="0" smtClean="0"/>
              <a:t>, </a:t>
            </a:r>
            <a:r>
              <a:rPr lang="fi-FI" dirty="0" err="1" smtClean="0"/>
              <a:t>Xarelto</a:t>
            </a:r>
            <a:r>
              <a:rPr lang="fi-FI" dirty="0" smtClean="0"/>
              <a:t>, </a:t>
            </a:r>
            <a:r>
              <a:rPr lang="fi-FI" dirty="0" err="1" smtClean="0"/>
              <a:t>Pradaxa</a:t>
            </a:r>
            <a:r>
              <a:rPr lang="fi-FI" dirty="0" smtClean="0"/>
              <a:t>)</a:t>
            </a:r>
          </a:p>
          <a:p>
            <a:r>
              <a:rPr lang="fi-FI" dirty="0" smtClean="0"/>
              <a:t>Monet luontaistuotteet (näitä ei tunneta tarpeeksi hyvin)</a:t>
            </a:r>
          </a:p>
          <a:p>
            <a:r>
              <a:rPr lang="fi-FI" dirty="0" smtClean="0"/>
              <a:t>Kortisoni, kalium, </a:t>
            </a:r>
            <a:r>
              <a:rPr lang="fi-FI" dirty="0" err="1" smtClean="0"/>
              <a:t>bisfosfonaatit</a:t>
            </a:r>
            <a:r>
              <a:rPr lang="fi-FI" dirty="0" smtClean="0"/>
              <a:t>, </a:t>
            </a:r>
            <a:r>
              <a:rPr lang="fi-FI" dirty="0" err="1" smtClean="0"/>
              <a:t>metotreksaatti</a:t>
            </a:r>
            <a:r>
              <a:rPr lang="fi-FI" dirty="0" smtClean="0"/>
              <a:t> (</a:t>
            </a:r>
            <a:r>
              <a:rPr lang="fi-FI" dirty="0" err="1" smtClean="0"/>
              <a:t>Trexan</a:t>
            </a:r>
            <a:r>
              <a:rPr lang="fi-FI" dirty="0" smtClean="0"/>
              <a:t>)</a:t>
            </a:r>
          </a:p>
          <a:p>
            <a:r>
              <a:rPr lang="fi-FI" dirty="0" smtClean="0"/>
              <a:t>Ja sitten kaikki näiden lääkkeiden yhdistelmät!</a:t>
            </a:r>
          </a:p>
          <a:p>
            <a:r>
              <a:rPr lang="fi-FI" dirty="0" smtClean="0"/>
              <a:t>Liittyy lääkkeen verta ohentavaan vaikutukseen ja mahalaukun limakalvon vaurioon ja haavaumiin</a:t>
            </a:r>
            <a:endParaRPr lang="fi-FI"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3.gstatic.com/images?q=tbn:ANd9GcSFuaj8xHlubs8nSNGFBdXMcFvdWghGNe1oZvF4v5RaLVlRIcd15A"/>
          <p:cNvPicPr>
            <a:picLocks noChangeAspect="1" noChangeArrowheads="1"/>
          </p:cNvPicPr>
          <p:nvPr/>
        </p:nvPicPr>
        <p:blipFill>
          <a:blip r:embed="rId2" cstate="print"/>
          <a:srcRect/>
          <a:stretch>
            <a:fillRect/>
          </a:stretch>
        </p:blipFill>
        <p:spPr bwMode="auto">
          <a:xfrm>
            <a:off x="6660232" y="404664"/>
            <a:ext cx="1809750" cy="2533651"/>
          </a:xfrm>
          <a:prstGeom prst="rect">
            <a:avLst/>
          </a:prstGeom>
          <a:noFill/>
        </p:spPr>
      </p:pic>
      <p:sp>
        <p:nvSpPr>
          <p:cNvPr id="8" name="Tekstikehys 7"/>
          <p:cNvSpPr txBox="1"/>
          <p:nvPr/>
        </p:nvSpPr>
        <p:spPr>
          <a:xfrm>
            <a:off x="611560" y="548680"/>
            <a:ext cx="5040560" cy="461665"/>
          </a:xfrm>
          <a:prstGeom prst="rect">
            <a:avLst/>
          </a:prstGeom>
          <a:noFill/>
        </p:spPr>
        <p:txBody>
          <a:bodyPr wrap="square" rtlCol="0">
            <a:spAutoFit/>
          </a:bodyPr>
          <a:lstStyle/>
          <a:p>
            <a:r>
              <a:rPr lang="fi-FI" sz="2400" dirty="0" smtClean="0"/>
              <a:t>Keuhkosairauksien lääkkeet</a:t>
            </a:r>
            <a:endParaRPr lang="fi-FI" sz="2400" dirty="0"/>
          </a:p>
        </p:txBody>
      </p:sp>
      <p:sp>
        <p:nvSpPr>
          <p:cNvPr id="9" name="Tekstikehys 8"/>
          <p:cNvSpPr txBox="1"/>
          <p:nvPr/>
        </p:nvSpPr>
        <p:spPr>
          <a:xfrm>
            <a:off x="611560" y="1412776"/>
            <a:ext cx="3456384" cy="5016758"/>
          </a:xfrm>
          <a:prstGeom prst="rect">
            <a:avLst/>
          </a:prstGeom>
          <a:noFill/>
        </p:spPr>
        <p:txBody>
          <a:bodyPr wrap="square" rtlCol="0">
            <a:spAutoFit/>
          </a:bodyPr>
          <a:lstStyle/>
          <a:p>
            <a:r>
              <a:rPr lang="fi-FI" dirty="0" smtClean="0"/>
              <a:t>Astma, COPD</a:t>
            </a:r>
          </a:p>
          <a:p>
            <a:r>
              <a:rPr lang="fi-FI" dirty="0" smtClean="0"/>
              <a:t>-hoitava lääke (kortisoni tai limasoluja rauhoittava)</a:t>
            </a:r>
          </a:p>
          <a:p>
            <a:endParaRPr lang="fi-FI" dirty="0" smtClean="0"/>
          </a:p>
          <a:p>
            <a:r>
              <a:rPr lang="fi-FI" dirty="0" smtClean="0"/>
              <a:t>-pitkävaikutteinen tai lyhytvaikutteinen keuhkoputkia avaava lääke</a:t>
            </a:r>
          </a:p>
          <a:p>
            <a:endParaRPr lang="fi-FI" dirty="0" smtClean="0"/>
          </a:p>
          <a:p>
            <a:r>
              <a:rPr lang="fi-FI" dirty="0" smtClean="0"/>
              <a:t>-keuhkoputkia aukaiseva ja yskänärsytystä estävä </a:t>
            </a:r>
          </a:p>
          <a:p>
            <a:endParaRPr lang="fi-FI" dirty="0" smtClean="0"/>
          </a:p>
          <a:p>
            <a:r>
              <a:rPr lang="fi-FI" dirty="0" smtClean="0"/>
              <a:t>-kortisoni suun kautta kuurina tai pitkäaikaishoitona</a:t>
            </a:r>
          </a:p>
          <a:p>
            <a:endParaRPr lang="fi-FI" dirty="0" smtClean="0"/>
          </a:p>
          <a:p>
            <a:endParaRPr lang="fi-FI" dirty="0"/>
          </a:p>
        </p:txBody>
      </p:sp>
      <p:sp>
        <p:nvSpPr>
          <p:cNvPr id="12" name="Tekstikehys 11"/>
          <p:cNvSpPr txBox="1"/>
          <p:nvPr/>
        </p:nvSpPr>
        <p:spPr>
          <a:xfrm>
            <a:off x="4139952" y="3140968"/>
            <a:ext cx="2448272" cy="707886"/>
          </a:xfrm>
          <a:prstGeom prst="rect">
            <a:avLst/>
          </a:prstGeom>
          <a:noFill/>
        </p:spPr>
        <p:txBody>
          <a:bodyPr wrap="square" rtlCol="0">
            <a:spAutoFit/>
          </a:bodyPr>
          <a:lstStyle/>
          <a:p>
            <a:r>
              <a:rPr lang="fi-FI" dirty="0" err="1" smtClean="0"/>
              <a:t>Ventoline</a:t>
            </a:r>
            <a:r>
              <a:rPr lang="fi-FI" dirty="0" smtClean="0"/>
              <a:t>, </a:t>
            </a:r>
            <a:r>
              <a:rPr lang="fi-FI" dirty="0" err="1" smtClean="0"/>
              <a:t>Seretide</a:t>
            </a:r>
            <a:r>
              <a:rPr lang="fi-FI" dirty="0" smtClean="0"/>
              <a:t>, </a:t>
            </a:r>
            <a:r>
              <a:rPr lang="fi-FI" dirty="0" err="1" smtClean="0"/>
              <a:t>Salbuvent</a:t>
            </a:r>
            <a:r>
              <a:rPr lang="fi-FI" dirty="0" smtClean="0"/>
              <a:t>, </a:t>
            </a:r>
            <a:r>
              <a:rPr lang="fi-FI" dirty="0" err="1" smtClean="0"/>
              <a:t>Bricanyl</a:t>
            </a:r>
            <a:endParaRPr lang="fi-FI" dirty="0"/>
          </a:p>
        </p:txBody>
      </p:sp>
      <p:sp>
        <p:nvSpPr>
          <p:cNvPr id="13" name="Tekstikehys 12"/>
          <p:cNvSpPr txBox="1"/>
          <p:nvPr/>
        </p:nvSpPr>
        <p:spPr>
          <a:xfrm>
            <a:off x="3995936" y="1484784"/>
            <a:ext cx="2448272" cy="1015663"/>
          </a:xfrm>
          <a:prstGeom prst="rect">
            <a:avLst/>
          </a:prstGeom>
          <a:noFill/>
        </p:spPr>
        <p:txBody>
          <a:bodyPr wrap="square" rtlCol="0">
            <a:spAutoFit/>
          </a:bodyPr>
          <a:lstStyle/>
          <a:p>
            <a:r>
              <a:rPr lang="fi-FI" dirty="0" err="1" smtClean="0"/>
              <a:t>Pulmicort</a:t>
            </a:r>
            <a:r>
              <a:rPr lang="fi-FI" dirty="0" smtClean="0"/>
              <a:t>, </a:t>
            </a:r>
            <a:r>
              <a:rPr lang="fi-FI" dirty="0" err="1" smtClean="0"/>
              <a:t>Symbicort</a:t>
            </a:r>
            <a:r>
              <a:rPr lang="fi-FI" dirty="0" smtClean="0"/>
              <a:t>, </a:t>
            </a:r>
            <a:r>
              <a:rPr lang="fi-FI" dirty="0" err="1" smtClean="0"/>
              <a:t>Flixotide</a:t>
            </a:r>
            <a:r>
              <a:rPr lang="fi-FI" dirty="0" smtClean="0"/>
              <a:t>, </a:t>
            </a:r>
            <a:r>
              <a:rPr lang="fi-FI" dirty="0" err="1" smtClean="0"/>
              <a:t>Spiriva</a:t>
            </a:r>
            <a:endParaRPr lang="fi-FI" dirty="0"/>
          </a:p>
        </p:txBody>
      </p:sp>
      <p:sp>
        <p:nvSpPr>
          <p:cNvPr id="14" name="Tekstikehys 13"/>
          <p:cNvSpPr txBox="1"/>
          <p:nvPr/>
        </p:nvSpPr>
        <p:spPr>
          <a:xfrm>
            <a:off x="4283968" y="4149080"/>
            <a:ext cx="2808312" cy="707886"/>
          </a:xfrm>
          <a:prstGeom prst="rect">
            <a:avLst/>
          </a:prstGeom>
          <a:noFill/>
        </p:spPr>
        <p:txBody>
          <a:bodyPr wrap="square" rtlCol="0">
            <a:spAutoFit/>
          </a:bodyPr>
          <a:lstStyle/>
          <a:p>
            <a:r>
              <a:rPr lang="fi-FI" dirty="0" err="1" smtClean="0"/>
              <a:t>Oxis</a:t>
            </a:r>
            <a:r>
              <a:rPr lang="fi-FI" dirty="0" smtClean="0"/>
              <a:t>, </a:t>
            </a:r>
            <a:r>
              <a:rPr lang="fi-FI" dirty="0" err="1" smtClean="0"/>
              <a:t>Atrovent</a:t>
            </a:r>
            <a:r>
              <a:rPr lang="fi-FI" dirty="0" smtClean="0"/>
              <a:t>, </a:t>
            </a:r>
            <a:r>
              <a:rPr lang="fi-FI" dirty="0" err="1" smtClean="0"/>
              <a:t>Formoterol</a:t>
            </a:r>
            <a:endParaRPr lang="fi-FI" dirty="0"/>
          </a:p>
        </p:txBody>
      </p:sp>
      <p:sp>
        <p:nvSpPr>
          <p:cNvPr id="15" name="Tekstikehys 14"/>
          <p:cNvSpPr txBox="1"/>
          <p:nvPr/>
        </p:nvSpPr>
        <p:spPr>
          <a:xfrm>
            <a:off x="611560" y="6021288"/>
            <a:ext cx="7200800" cy="707886"/>
          </a:xfrm>
          <a:prstGeom prst="rect">
            <a:avLst/>
          </a:prstGeom>
          <a:noFill/>
        </p:spPr>
        <p:txBody>
          <a:bodyPr wrap="square" rtlCol="0">
            <a:spAutoFit/>
          </a:bodyPr>
          <a:lstStyle/>
          <a:p>
            <a:r>
              <a:rPr lang="fi-FI" dirty="0" smtClean="0"/>
              <a:t>Pitää osata käyttää molempia käsiä ja hallita monimutkaisten inhalaattorien käyttö. Muistisairasta haittaa </a:t>
            </a:r>
            <a:r>
              <a:rPr lang="fi-FI" dirty="0" err="1" smtClean="0"/>
              <a:t>apraksia</a:t>
            </a:r>
            <a:endParaRPr lang="fi-FI"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922114"/>
          </a:xfrm>
        </p:spPr>
        <p:txBody>
          <a:bodyPr/>
          <a:lstStyle/>
          <a:p>
            <a:r>
              <a:rPr lang="fi-FI" b="1" dirty="0" smtClean="0"/>
              <a:t>Kannattaako yskänlääkettä ostaa?</a:t>
            </a:r>
            <a:endParaRPr lang="fi-FI" b="1" dirty="0"/>
          </a:p>
        </p:txBody>
      </p:sp>
      <p:sp>
        <p:nvSpPr>
          <p:cNvPr id="3" name="Sisällön paikkamerkki 2"/>
          <p:cNvSpPr>
            <a:spLocks noGrp="1"/>
          </p:cNvSpPr>
          <p:nvPr>
            <p:ph idx="1"/>
          </p:nvPr>
        </p:nvSpPr>
        <p:spPr>
          <a:xfrm>
            <a:off x="457200" y="1196752"/>
            <a:ext cx="8229600" cy="4929411"/>
          </a:xfrm>
        </p:spPr>
        <p:txBody>
          <a:bodyPr>
            <a:normAutofit fontScale="77500" lnSpcReduction="20000"/>
          </a:bodyPr>
          <a:lstStyle/>
          <a:p>
            <a:r>
              <a:rPr lang="fi-FI" dirty="0" err="1" smtClean="0"/>
              <a:t>Guaifenesiini</a:t>
            </a:r>
            <a:r>
              <a:rPr lang="fi-FI" dirty="0" smtClean="0"/>
              <a:t> (</a:t>
            </a:r>
            <a:r>
              <a:rPr lang="fi-FI" dirty="0" err="1" smtClean="0"/>
              <a:t>Recipect</a:t>
            </a:r>
            <a:r>
              <a:rPr lang="fi-FI" dirty="0" smtClean="0"/>
              <a:t>, </a:t>
            </a:r>
            <a:r>
              <a:rPr lang="fi-FI" dirty="0" err="1" smtClean="0"/>
              <a:t>Tintus</a:t>
            </a:r>
            <a:r>
              <a:rPr lang="fi-FI" dirty="0" smtClean="0"/>
              <a:t>, </a:t>
            </a:r>
            <a:r>
              <a:rPr lang="fi-FI" dirty="0" err="1" smtClean="0"/>
              <a:t>Coldrex</a:t>
            </a:r>
            <a:r>
              <a:rPr lang="fi-FI" dirty="0" smtClean="0"/>
              <a:t>): ”Tutkimusnäyttö, käyttökokemus tai teho vähäistä. Akuutin yskän oireenmukaiseen hoitoon tarkoitettujen lääkkeiden tehosta ei ole selvää näyttöä. Toisaalta sivuvaikutukset ovat olleet vähäisiä. Vaihtoehtona nielua tai kurkunpäätä kosteuttava neste tai vesihöyry helpottavat oireilua erityisesti ylähengitystieinfektioihin liittyvän yskän hoidossa”</a:t>
            </a:r>
          </a:p>
          <a:p>
            <a:r>
              <a:rPr lang="fi-FI" dirty="0" smtClean="0"/>
              <a:t>Yhdistelmävalmiste kodeiini, efedriini, </a:t>
            </a:r>
            <a:r>
              <a:rPr lang="fi-FI" dirty="0" err="1" smtClean="0"/>
              <a:t>difenhydramiinihydrokloridi</a:t>
            </a:r>
            <a:r>
              <a:rPr lang="fi-FI" dirty="0" smtClean="0"/>
              <a:t> ja </a:t>
            </a:r>
            <a:r>
              <a:rPr lang="fi-FI" dirty="0" err="1" smtClean="0"/>
              <a:t>kokillaanauute</a:t>
            </a:r>
            <a:r>
              <a:rPr lang="fi-FI" dirty="0" smtClean="0"/>
              <a:t> (</a:t>
            </a:r>
            <a:r>
              <a:rPr lang="fi-FI" dirty="0" err="1" smtClean="0"/>
              <a:t>Cocillana</a:t>
            </a:r>
            <a:r>
              <a:rPr lang="fi-FI" dirty="0" smtClean="0"/>
              <a:t>, </a:t>
            </a:r>
            <a:r>
              <a:rPr lang="fi-FI" dirty="0" err="1" smtClean="0"/>
              <a:t>Codesan</a:t>
            </a:r>
            <a:r>
              <a:rPr lang="fi-FI" dirty="0" smtClean="0"/>
              <a:t> </a:t>
            </a:r>
            <a:r>
              <a:rPr lang="fi-FI" dirty="0" err="1" smtClean="0"/>
              <a:t>comp</a:t>
            </a:r>
            <a:r>
              <a:rPr lang="fi-FI" dirty="0" smtClean="0"/>
              <a:t>, </a:t>
            </a:r>
            <a:r>
              <a:rPr lang="fi-FI" dirty="0" err="1" smtClean="0"/>
              <a:t>Redol</a:t>
            </a:r>
            <a:r>
              <a:rPr lang="fi-FI" dirty="0" smtClean="0"/>
              <a:t> </a:t>
            </a:r>
            <a:r>
              <a:rPr lang="fi-FI" dirty="0" err="1" smtClean="0"/>
              <a:t>comp</a:t>
            </a:r>
            <a:r>
              <a:rPr lang="fi-FI" dirty="0" smtClean="0"/>
              <a:t>, Sir. </a:t>
            </a:r>
            <a:r>
              <a:rPr lang="fi-FI" dirty="0" err="1" smtClean="0"/>
              <a:t>Ephedrin</a:t>
            </a:r>
            <a:r>
              <a:rPr lang="fi-FI" dirty="0" smtClean="0"/>
              <a:t>, </a:t>
            </a:r>
            <a:r>
              <a:rPr lang="fi-FI" dirty="0" err="1" smtClean="0"/>
              <a:t>Recipect</a:t>
            </a:r>
            <a:r>
              <a:rPr lang="fi-FI" dirty="0" smtClean="0"/>
              <a:t>, </a:t>
            </a:r>
            <a:r>
              <a:rPr lang="fi-FI" dirty="0" err="1" smtClean="0"/>
              <a:t>Resilar</a:t>
            </a:r>
            <a:r>
              <a:rPr lang="fi-FI" dirty="0" smtClean="0"/>
              <a:t>): ” Vältä käyttöä iäkkäillä. Haittavaikutuksia mm. hypertensio, unettomuus, vapina, </a:t>
            </a:r>
            <a:r>
              <a:rPr lang="fi-FI" dirty="0" err="1" smtClean="0"/>
              <a:t>palpitaatio</a:t>
            </a:r>
            <a:r>
              <a:rPr lang="fi-FI" dirty="0" smtClean="0"/>
              <a:t>, pahoinvointi, ummetus, väsymys ja huimaus. Altistaa kaatumisille. </a:t>
            </a:r>
            <a:r>
              <a:rPr lang="fi-FI" dirty="0" err="1" smtClean="0"/>
              <a:t>Difenhydramiinilla</a:t>
            </a:r>
            <a:r>
              <a:rPr lang="fi-FI" dirty="0" smtClean="0"/>
              <a:t> on </a:t>
            </a:r>
            <a:r>
              <a:rPr lang="fi-FI" dirty="0" err="1" smtClean="0"/>
              <a:t>antikolinerginen</a:t>
            </a:r>
            <a:r>
              <a:rPr lang="fi-FI" dirty="0" smtClean="0"/>
              <a:t> vaikutus. Huomioi yhteisvaikutukset (SFINX)”</a:t>
            </a:r>
            <a:endParaRPr lang="fi-FI"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fi-FI"/>
              <a:t>Antibiootit</a:t>
            </a:r>
          </a:p>
        </p:txBody>
      </p:sp>
      <p:sp>
        <p:nvSpPr>
          <p:cNvPr id="36867" name="Rectangle 3"/>
          <p:cNvSpPr>
            <a:spLocks noGrp="1" noChangeArrowheads="1"/>
          </p:cNvSpPr>
          <p:nvPr>
            <p:ph idx="1"/>
          </p:nvPr>
        </p:nvSpPr>
        <p:spPr/>
        <p:txBody>
          <a:bodyPr>
            <a:normAutofit fontScale="92500" lnSpcReduction="20000"/>
          </a:bodyPr>
          <a:lstStyle/>
          <a:p>
            <a:pPr>
              <a:lnSpc>
                <a:spcPct val="80000"/>
              </a:lnSpc>
            </a:pPr>
            <a:r>
              <a:rPr lang="fi-FI" sz="2400" dirty="0"/>
              <a:t>Hoidon pitäisi perustua Käypä Hoito-suosituksiin</a:t>
            </a:r>
          </a:p>
          <a:p>
            <a:pPr>
              <a:lnSpc>
                <a:spcPct val="80000"/>
              </a:lnSpc>
            </a:pPr>
            <a:r>
              <a:rPr lang="fi-FI" sz="2400" dirty="0"/>
              <a:t>Ekologinen ongelma, </a:t>
            </a:r>
            <a:r>
              <a:rPr lang="fi-FI" sz="2400" dirty="0" smtClean="0"/>
              <a:t>resistenssiongelmat. Ongelmana sairaalabakteerien kehittyminen (ESBL, VRE, MRSA, </a:t>
            </a:r>
            <a:r>
              <a:rPr lang="fi-FI" sz="2400" dirty="0" err="1" smtClean="0"/>
              <a:t>Clostridium</a:t>
            </a:r>
            <a:r>
              <a:rPr lang="fi-FI" sz="2400" dirty="0" smtClean="0"/>
              <a:t> jne.)</a:t>
            </a:r>
          </a:p>
          <a:p>
            <a:pPr>
              <a:lnSpc>
                <a:spcPct val="80000"/>
              </a:lnSpc>
            </a:pPr>
            <a:r>
              <a:rPr lang="fi-FI" sz="2400" dirty="0" smtClean="0"/>
              <a:t>Vanhusten pitkäaikaishoitopaikat ovat resistenttien bakteerien hautomoja, siksi turhia antibiootteja pitää välttää</a:t>
            </a:r>
          </a:p>
          <a:p>
            <a:pPr>
              <a:lnSpc>
                <a:spcPct val="80000"/>
              </a:lnSpc>
            </a:pPr>
            <a:r>
              <a:rPr lang="fi-FI" sz="2400" dirty="0" smtClean="0"/>
              <a:t>Kuolevan potilaan hoitoon ei saa käyttää antibioottia</a:t>
            </a:r>
            <a:endParaRPr lang="fi-FI" sz="2400" dirty="0"/>
          </a:p>
          <a:p>
            <a:pPr>
              <a:lnSpc>
                <a:spcPct val="80000"/>
              </a:lnSpc>
            </a:pPr>
            <a:r>
              <a:rPr lang="fi-FI" sz="2400" dirty="0"/>
              <a:t>Virtsainfektiot yleinen syy käyttää ab. YLIKÄYTTÖÄ</a:t>
            </a:r>
          </a:p>
          <a:p>
            <a:pPr>
              <a:lnSpc>
                <a:spcPct val="80000"/>
              </a:lnSpc>
            </a:pPr>
            <a:r>
              <a:rPr lang="fi-FI" sz="2400" dirty="0" err="1" smtClean="0"/>
              <a:t>Trimopan</a:t>
            </a:r>
            <a:r>
              <a:rPr lang="fi-FI" sz="2400" dirty="0" smtClean="0"/>
              <a:t>, </a:t>
            </a:r>
            <a:r>
              <a:rPr lang="fi-FI" sz="2400" dirty="0" err="1"/>
              <a:t>Selexid</a:t>
            </a:r>
            <a:r>
              <a:rPr lang="fi-FI" sz="2400" dirty="0"/>
              <a:t>, </a:t>
            </a:r>
            <a:r>
              <a:rPr lang="fi-FI" sz="2400" dirty="0" err="1" smtClean="0"/>
              <a:t>Hipeksal</a:t>
            </a:r>
            <a:r>
              <a:rPr lang="fi-FI" sz="2400" dirty="0"/>
              <a:t> </a:t>
            </a:r>
            <a:r>
              <a:rPr lang="fi-FI" sz="2400" dirty="0" smtClean="0"/>
              <a:t>tai muu herkkyysmäärityksen perusteella. Kesto 5-7 vrk. Karpalomehullakin on hyvä teho!</a:t>
            </a:r>
            <a:endParaRPr lang="fi-FI" sz="2400" dirty="0"/>
          </a:p>
          <a:p>
            <a:pPr>
              <a:lnSpc>
                <a:spcPct val="80000"/>
              </a:lnSpc>
            </a:pPr>
            <a:r>
              <a:rPr lang="fi-FI" sz="2400" dirty="0"/>
              <a:t>Oireetonta </a:t>
            </a:r>
            <a:r>
              <a:rPr lang="fi-FI" sz="2400" dirty="0" err="1"/>
              <a:t>bakteruriaa</a:t>
            </a:r>
            <a:r>
              <a:rPr lang="fi-FI" sz="2400" dirty="0"/>
              <a:t> löytyy n. 50%:lla vanhuksista. Jos otetaan näyte, on riski saada turha </a:t>
            </a:r>
            <a:r>
              <a:rPr lang="fi-FI" sz="2400" dirty="0" smtClean="0"/>
              <a:t>lääkekuuri. </a:t>
            </a:r>
            <a:endParaRPr lang="fi-FI" sz="2400" dirty="0"/>
          </a:p>
          <a:p>
            <a:pPr>
              <a:lnSpc>
                <a:spcPct val="80000"/>
              </a:lnSpc>
            </a:pPr>
            <a:r>
              <a:rPr lang="fi-FI" sz="2400" dirty="0"/>
              <a:t>Antibiootin syynä pitäisi olla osoitettu bakteerin aiheuttama infektio</a:t>
            </a:r>
          </a:p>
          <a:p>
            <a:pPr>
              <a:lnSpc>
                <a:spcPct val="80000"/>
              </a:lnSpc>
            </a:pPr>
            <a:r>
              <a:rPr lang="fi-FI" sz="2400" dirty="0"/>
              <a:t>Ylihoitoa: keuhkoputken tulehdus, nuha, </a:t>
            </a:r>
            <a:r>
              <a:rPr lang="fi-FI" sz="2400" dirty="0" smtClean="0"/>
              <a:t>kurkkukipu – virustauteja!</a:t>
            </a:r>
            <a:endParaRPr lang="fi-FI" sz="2400" dirty="0"/>
          </a:p>
          <a:p>
            <a:pPr>
              <a:lnSpc>
                <a:spcPct val="80000"/>
              </a:lnSpc>
            </a:pPr>
            <a:r>
              <a:rPr lang="fi-FI" sz="2400" dirty="0"/>
              <a:t>Keuhkokuume, ruusu + </a:t>
            </a:r>
            <a:r>
              <a:rPr lang="fi-FI" sz="2400" dirty="0" err="1"/>
              <a:t>CRP-nousu</a:t>
            </a:r>
            <a:r>
              <a:rPr lang="fi-FI" sz="2400" dirty="0"/>
              <a:t>: iv-antibiootti (tavallisesti </a:t>
            </a:r>
            <a:r>
              <a:rPr lang="fi-FI" sz="2400" dirty="0" err="1"/>
              <a:t>Lifurox</a:t>
            </a:r>
            <a:r>
              <a:rPr lang="fi-FI" sz="2400" dirty="0"/>
              <a:t>, </a:t>
            </a:r>
            <a:r>
              <a:rPr lang="fi-FI" sz="2400" dirty="0" err="1"/>
              <a:t>Zinacef</a:t>
            </a:r>
            <a:r>
              <a:rPr lang="fi-FI" sz="2400" dirty="0"/>
              <a:t>, </a:t>
            </a:r>
            <a:r>
              <a:rPr lang="fi-FI" sz="2400" dirty="0" err="1"/>
              <a:t>Rocephalin</a:t>
            </a:r>
            <a:r>
              <a:rPr lang="fi-FI" sz="2400" dirty="0" smtClean="0"/>
              <a:t>) – kun penisilliinikin tehoaisi hyvin</a:t>
            </a:r>
            <a:endParaRPr lang="fi-FI" sz="2400" dirty="0"/>
          </a:p>
          <a:p>
            <a:pPr>
              <a:lnSpc>
                <a:spcPct val="80000"/>
              </a:lnSpc>
            </a:pPr>
            <a:r>
              <a:rPr lang="fi-FI" sz="2400" dirty="0"/>
              <a:t>Penisilliiniä käytetään Suomessa liian </a:t>
            </a:r>
            <a:r>
              <a:rPr lang="fi-FI" sz="2400" dirty="0" smtClean="0"/>
              <a:t>vähän</a:t>
            </a:r>
          </a:p>
          <a:p>
            <a:pPr>
              <a:lnSpc>
                <a:spcPct val="80000"/>
              </a:lnSpc>
            </a:pPr>
            <a:r>
              <a:rPr lang="fi-FI" sz="2400" dirty="0" smtClean="0"/>
              <a:t>Vyöruusuun </a:t>
            </a:r>
            <a:r>
              <a:rPr lang="fi-FI" sz="2400" dirty="0" err="1" smtClean="0"/>
              <a:t>asikloviiri</a:t>
            </a:r>
            <a:r>
              <a:rPr lang="fi-FI" sz="2400" dirty="0" smtClean="0"/>
              <a:t> 5 vrk, aloitetaan heti ensioireisiin</a:t>
            </a:r>
            <a:endParaRPr lang="fi-FI"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smtClean="0"/>
              <a:t>Mitä </a:t>
            </a:r>
            <a:r>
              <a:rPr lang="fi-FI" sz="3200" dirty="0" err="1" smtClean="0"/>
              <a:t>Fimean</a:t>
            </a:r>
            <a:r>
              <a:rPr lang="fi-FI" sz="3200" dirty="0" smtClean="0"/>
              <a:t> iäkkäiden lääkityksen tietokanta sanoo virtsatulehduksen lääkkeistä?</a:t>
            </a:r>
            <a:endParaRPr lang="fi-FI" sz="3200" dirty="0"/>
          </a:p>
        </p:txBody>
      </p:sp>
      <p:sp>
        <p:nvSpPr>
          <p:cNvPr id="3" name="Sisällön paikkamerkki 2"/>
          <p:cNvSpPr>
            <a:spLocks noGrp="1"/>
          </p:cNvSpPr>
          <p:nvPr>
            <p:ph idx="1"/>
          </p:nvPr>
        </p:nvSpPr>
        <p:spPr/>
        <p:txBody>
          <a:bodyPr>
            <a:normAutofit fontScale="85000" lnSpcReduction="20000"/>
          </a:bodyPr>
          <a:lstStyle/>
          <a:p>
            <a:r>
              <a:rPr lang="fi-FI" b="1" dirty="0" err="1" smtClean="0"/>
              <a:t>Nitrofurantoiini</a:t>
            </a:r>
            <a:r>
              <a:rPr lang="fi-FI" b="1" dirty="0" smtClean="0"/>
              <a:t>: </a:t>
            </a:r>
            <a:r>
              <a:rPr lang="fi-FI" dirty="0" smtClean="0"/>
              <a:t>vältä käyttöä iäkkäillä. Teho heikkenee ja </a:t>
            </a:r>
            <a:r>
              <a:rPr lang="fi-FI" dirty="0" err="1" smtClean="0"/>
              <a:t>metaboliittien</a:t>
            </a:r>
            <a:r>
              <a:rPr lang="fi-FI" dirty="0" smtClean="0"/>
              <a:t> aiheuttama </a:t>
            </a:r>
            <a:r>
              <a:rPr lang="fi-FI" dirty="0" err="1" smtClean="0"/>
              <a:t>toksisuuslisääntyy</a:t>
            </a:r>
            <a:r>
              <a:rPr lang="fi-FI" dirty="0" smtClean="0"/>
              <a:t> munuaisten vajaatoiminnassa. Älä käytä keskivaikeassa tai vaikeassa munuaisten vajaatoiminnassa. Yli </a:t>
            </a:r>
            <a:r>
              <a:rPr lang="fi-FI" dirty="0" err="1" smtClean="0"/>
              <a:t>yli</a:t>
            </a:r>
            <a:r>
              <a:rPr lang="fi-FI" dirty="0" smtClean="0"/>
              <a:t> kahden viikon kuurina. Haittavaikutuksia ovat mm. perifeerinen </a:t>
            </a:r>
            <a:r>
              <a:rPr lang="fi-FI" dirty="0" err="1" smtClean="0"/>
              <a:t>neuropatia</a:t>
            </a:r>
            <a:r>
              <a:rPr lang="fi-FI" dirty="0" smtClean="0"/>
              <a:t> ja keuhkomuutokset. Oireetonta </a:t>
            </a:r>
            <a:r>
              <a:rPr lang="fi-FI" dirty="0" err="1" smtClean="0"/>
              <a:t>bakteeriuriaa</a:t>
            </a:r>
            <a:r>
              <a:rPr lang="fi-FI" dirty="0" smtClean="0"/>
              <a:t> ei ole syytä etsiä tai hoitaa (luokka D, eli korkean riskin lääke)</a:t>
            </a:r>
          </a:p>
          <a:p>
            <a:r>
              <a:rPr lang="fi-FI" b="1" dirty="0" err="1" smtClean="0"/>
              <a:t>Trimetopriimi</a:t>
            </a:r>
            <a:r>
              <a:rPr lang="fi-FI" b="1" dirty="0" smtClean="0"/>
              <a:t>: </a:t>
            </a:r>
            <a:r>
              <a:rPr lang="fi-FI" dirty="0" smtClean="0"/>
              <a:t>sopii iäkkäille. Harvenna ottoväliä vakavassa munuaisten vajaatoiminnassa. Oireetonta </a:t>
            </a:r>
            <a:r>
              <a:rPr lang="fi-FI" dirty="0" err="1" smtClean="0"/>
              <a:t>bakteriuriaa</a:t>
            </a:r>
            <a:r>
              <a:rPr lang="fi-FI" dirty="0" smtClean="0"/>
              <a:t> ei ole syytä etsiä tai hoitaa mikrobilääkkeellä (luokka A, eli sopii hyvin vanhukselle)</a:t>
            </a:r>
          </a:p>
          <a:p>
            <a:endParaRPr lang="fi-FI"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smtClean="0"/>
              <a:t>Mitä lääkevalmistaja varoittaa </a:t>
            </a:r>
            <a:r>
              <a:rPr lang="fi-FI" sz="3200" dirty="0" err="1" smtClean="0"/>
              <a:t>Ciproxinin</a:t>
            </a:r>
            <a:r>
              <a:rPr lang="fi-FI" sz="3200" dirty="0" smtClean="0"/>
              <a:t> (</a:t>
            </a:r>
            <a:r>
              <a:rPr lang="fi-FI" sz="3200" dirty="0" err="1" smtClean="0"/>
              <a:t>siprofloksasilliinin</a:t>
            </a:r>
            <a:r>
              <a:rPr lang="fi-FI" sz="3200" dirty="0" smtClean="0"/>
              <a:t>) interaktioista?</a:t>
            </a:r>
            <a:endParaRPr lang="fi-FI" sz="3200" dirty="0"/>
          </a:p>
        </p:txBody>
      </p:sp>
      <p:sp>
        <p:nvSpPr>
          <p:cNvPr id="3" name="Sisällön paikkamerkki 2"/>
          <p:cNvSpPr>
            <a:spLocks noGrp="1"/>
          </p:cNvSpPr>
          <p:nvPr>
            <p:ph idx="1"/>
          </p:nvPr>
        </p:nvSpPr>
        <p:spPr/>
        <p:txBody>
          <a:bodyPr>
            <a:normAutofit fontScale="40000" lnSpcReduction="20000"/>
          </a:bodyPr>
          <a:lstStyle/>
          <a:p>
            <a:r>
              <a:rPr lang="fi-FI" b="1" dirty="0" smtClean="0"/>
              <a:t>Kerro lääkärille, jos käytät seuraavia lääkevalmisteita:</a:t>
            </a:r>
          </a:p>
          <a:p>
            <a:r>
              <a:rPr lang="fi-FI" dirty="0" smtClean="0"/>
              <a:t> </a:t>
            </a:r>
            <a:r>
              <a:rPr lang="fi-FI" dirty="0" err="1" smtClean="0"/>
              <a:t>varfariinia</a:t>
            </a:r>
            <a:r>
              <a:rPr lang="fi-FI" dirty="0" smtClean="0"/>
              <a:t> tai muita suun kautta otettavia </a:t>
            </a:r>
            <a:r>
              <a:rPr lang="fi-FI" dirty="0" err="1" smtClean="0"/>
              <a:t>antikoagulantteja</a:t>
            </a:r>
            <a:r>
              <a:rPr lang="fi-FI" dirty="0" smtClean="0"/>
              <a:t> (verta ohentavia lääkkeitä)</a:t>
            </a:r>
          </a:p>
          <a:p>
            <a:r>
              <a:rPr lang="fi-FI" dirty="0" smtClean="0"/>
              <a:t> </a:t>
            </a:r>
            <a:r>
              <a:rPr lang="fi-FI" dirty="0" err="1" smtClean="0"/>
              <a:t>probenesidia</a:t>
            </a:r>
            <a:r>
              <a:rPr lang="fi-FI" dirty="0" smtClean="0"/>
              <a:t> (kihdin hoitoon)</a:t>
            </a:r>
          </a:p>
          <a:p>
            <a:r>
              <a:rPr lang="fi-FI" dirty="0" smtClean="0"/>
              <a:t> </a:t>
            </a:r>
            <a:r>
              <a:rPr lang="fi-FI" dirty="0" err="1" smtClean="0"/>
              <a:t>metrotreksaattia</a:t>
            </a:r>
            <a:r>
              <a:rPr lang="fi-FI" dirty="0" smtClean="0"/>
              <a:t> (tietyntyyppisten syöpien, psoriaasin ja nivelreuman hoitoon)</a:t>
            </a:r>
          </a:p>
          <a:p>
            <a:r>
              <a:rPr lang="fi-FI" dirty="0" smtClean="0"/>
              <a:t> </a:t>
            </a:r>
            <a:r>
              <a:rPr lang="fi-FI" dirty="0" err="1" smtClean="0"/>
              <a:t>teofylliiniä</a:t>
            </a:r>
            <a:r>
              <a:rPr lang="fi-FI" dirty="0" smtClean="0"/>
              <a:t> (hengitysvaikeuksien hoitoon)</a:t>
            </a:r>
          </a:p>
          <a:p>
            <a:r>
              <a:rPr lang="fi-FI" dirty="0" smtClean="0"/>
              <a:t> </a:t>
            </a:r>
            <a:r>
              <a:rPr lang="fi-FI" dirty="0" err="1" smtClean="0"/>
              <a:t>titsanidiinia</a:t>
            </a:r>
            <a:r>
              <a:rPr lang="fi-FI" dirty="0" smtClean="0"/>
              <a:t> (MS-tautiin liittyvän lihasspastisuuden hoitoon)</a:t>
            </a:r>
          </a:p>
          <a:p>
            <a:r>
              <a:rPr lang="fi-FI" dirty="0" smtClean="0"/>
              <a:t> </a:t>
            </a:r>
            <a:r>
              <a:rPr lang="fi-FI" dirty="0" err="1" smtClean="0"/>
              <a:t>klotsapiinia</a:t>
            </a:r>
            <a:r>
              <a:rPr lang="fi-FI" dirty="0" smtClean="0"/>
              <a:t> (psykoosilääke)</a:t>
            </a:r>
          </a:p>
          <a:p>
            <a:r>
              <a:rPr lang="fi-FI" dirty="0" smtClean="0"/>
              <a:t> </a:t>
            </a:r>
            <a:r>
              <a:rPr lang="fi-FI" dirty="0" err="1" smtClean="0"/>
              <a:t>ropinirolia</a:t>
            </a:r>
            <a:r>
              <a:rPr lang="fi-FI" dirty="0" smtClean="0"/>
              <a:t> (Parkinsonin taudin hoitoon)</a:t>
            </a:r>
          </a:p>
          <a:p>
            <a:r>
              <a:rPr lang="fi-FI" dirty="0" smtClean="0"/>
              <a:t> </a:t>
            </a:r>
            <a:r>
              <a:rPr lang="fi-FI" dirty="0" err="1" smtClean="0"/>
              <a:t>fenytoiinia</a:t>
            </a:r>
            <a:r>
              <a:rPr lang="fi-FI" dirty="0" smtClean="0"/>
              <a:t> (epilepsian hoitoon)</a:t>
            </a:r>
          </a:p>
          <a:p>
            <a:r>
              <a:rPr lang="fi-FI" dirty="0" smtClean="0"/>
              <a:t> lääkkeitä, jotka vaikuttavat sydämesi rytmiin: rytmihäiriölääkkeet (esim. </a:t>
            </a:r>
            <a:r>
              <a:rPr lang="fi-FI" dirty="0" err="1" smtClean="0"/>
              <a:t>kinidiini</a:t>
            </a:r>
            <a:r>
              <a:rPr lang="fi-FI" dirty="0" smtClean="0"/>
              <a:t>, </a:t>
            </a:r>
            <a:r>
              <a:rPr lang="fi-FI" dirty="0" err="1" smtClean="0"/>
              <a:t>hydrokinidiini</a:t>
            </a:r>
            <a:r>
              <a:rPr lang="fi-FI" dirty="0" smtClean="0"/>
              <a:t>,</a:t>
            </a:r>
          </a:p>
          <a:p>
            <a:r>
              <a:rPr lang="fi-FI" dirty="0" err="1" smtClean="0"/>
              <a:t>disopyramidi</a:t>
            </a:r>
            <a:r>
              <a:rPr lang="fi-FI" dirty="0" smtClean="0"/>
              <a:t>, </a:t>
            </a:r>
            <a:r>
              <a:rPr lang="fi-FI" dirty="0" err="1" smtClean="0"/>
              <a:t>amiodaroni</a:t>
            </a:r>
            <a:r>
              <a:rPr lang="fi-FI" dirty="0" smtClean="0"/>
              <a:t>, </a:t>
            </a:r>
            <a:r>
              <a:rPr lang="fi-FI" dirty="0" err="1" smtClean="0"/>
              <a:t>sotaloli</a:t>
            </a:r>
            <a:r>
              <a:rPr lang="fi-FI" dirty="0" smtClean="0"/>
              <a:t>, </a:t>
            </a:r>
            <a:r>
              <a:rPr lang="fi-FI" dirty="0" err="1" smtClean="0"/>
              <a:t>dofetilidi</a:t>
            </a:r>
            <a:r>
              <a:rPr lang="fi-FI" dirty="0" smtClean="0"/>
              <a:t>, </a:t>
            </a:r>
            <a:r>
              <a:rPr lang="fi-FI" dirty="0" err="1" smtClean="0"/>
              <a:t>ibutilidi</a:t>
            </a:r>
            <a:r>
              <a:rPr lang="fi-FI" dirty="0" smtClean="0"/>
              <a:t>), </a:t>
            </a:r>
            <a:r>
              <a:rPr lang="fi-FI" dirty="0" err="1" smtClean="0"/>
              <a:t>trisykliset</a:t>
            </a:r>
            <a:r>
              <a:rPr lang="fi-FI" dirty="0" smtClean="0"/>
              <a:t> masennuslääkkeet, jotkut</a:t>
            </a:r>
          </a:p>
          <a:p>
            <a:r>
              <a:rPr lang="fi-FI" dirty="0" smtClean="0"/>
              <a:t>antibiootit (</a:t>
            </a:r>
            <a:r>
              <a:rPr lang="fi-FI" dirty="0" err="1" smtClean="0"/>
              <a:t>makrolidiryhmään</a:t>
            </a:r>
            <a:r>
              <a:rPr lang="fi-FI" dirty="0" smtClean="0"/>
              <a:t> kuuluvat), jotkut </a:t>
            </a:r>
            <a:r>
              <a:rPr lang="fi-FI" dirty="0" err="1" smtClean="0"/>
              <a:t>antipsykootit</a:t>
            </a:r>
            <a:endParaRPr lang="fi-FI" dirty="0" smtClean="0"/>
          </a:p>
          <a:p>
            <a:r>
              <a:rPr lang="fi-FI" dirty="0" smtClean="0"/>
              <a:t> </a:t>
            </a:r>
            <a:r>
              <a:rPr lang="fi-FI" dirty="0" err="1" smtClean="0"/>
              <a:t>siklosporiini</a:t>
            </a:r>
            <a:r>
              <a:rPr lang="fi-FI" dirty="0" smtClean="0"/>
              <a:t> (immuunipuolustusta heikentävä lääke)</a:t>
            </a:r>
          </a:p>
          <a:p>
            <a:r>
              <a:rPr lang="fi-FI" dirty="0" smtClean="0"/>
              <a:t> </a:t>
            </a:r>
            <a:r>
              <a:rPr lang="fi-FI" dirty="0" err="1" smtClean="0"/>
              <a:t>glibenklamidi</a:t>
            </a:r>
            <a:r>
              <a:rPr lang="fi-FI" dirty="0" smtClean="0"/>
              <a:t> (diabeteslääke).</a:t>
            </a:r>
          </a:p>
          <a:p>
            <a:r>
              <a:rPr lang="fi-FI" dirty="0" smtClean="0"/>
              <a:t>Osa lääkevalmisteista </a:t>
            </a:r>
            <a:r>
              <a:rPr lang="fi-FI" b="1" dirty="0" smtClean="0"/>
              <a:t>heikentää </a:t>
            </a:r>
            <a:r>
              <a:rPr lang="fi-FI" b="1" dirty="0" err="1" smtClean="0"/>
              <a:t>Ciprofloxacin</a:t>
            </a:r>
            <a:r>
              <a:rPr lang="fi-FI" b="1" dirty="0" smtClean="0"/>
              <a:t> </a:t>
            </a:r>
            <a:r>
              <a:rPr lang="fi-FI" b="1" dirty="0" err="1" smtClean="0"/>
              <a:t>ratiopharmin</a:t>
            </a:r>
            <a:r>
              <a:rPr lang="fi-FI" b="1" dirty="0" smtClean="0"/>
              <a:t> tehoa. Kerro lääkärille, jos käytät</a:t>
            </a:r>
          </a:p>
          <a:p>
            <a:r>
              <a:rPr lang="fi-FI" dirty="0" smtClean="0"/>
              <a:t>seuraavia lääkevalmisteita tai suunnittelet niiden käyttöä:</a:t>
            </a:r>
          </a:p>
          <a:p>
            <a:r>
              <a:rPr lang="fi-FI" dirty="0" smtClean="0"/>
              <a:t> </a:t>
            </a:r>
            <a:r>
              <a:rPr lang="fi-FI" dirty="0" err="1" smtClean="0"/>
              <a:t>antasideja</a:t>
            </a:r>
            <a:r>
              <a:rPr lang="fi-FI" dirty="0" smtClean="0"/>
              <a:t> (mahan liikahappoisuuteen)</a:t>
            </a:r>
          </a:p>
          <a:p>
            <a:r>
              <a:rPr lang="fi-FI" dirty="0" smtClean="0"/>
              <a:t> </a:t>
            </a:r>
            <a:r>
              <a:rPr lang="fi-FI" dirty="0" err="1" smtClean="0"/>
              <a:t>omepratsolia</a:t>
            </a:r>
            <a:r>
              <a:rPr lang="fi-FI" dirty="0" smtClean="0"/>
              <a:t> (vähentämään mahahapon muodostumista)</a:t>
            </a:r>
          </a:p>
          <a:p>
            <a:r>
              <a:rPr lang="fi-FI" dirty="0" smtClean="0"/>
              <a:t> kivennäisainelisiä</a:t>
            </a:r>
          </a:p>
          <a:p>
            <a:r>
              <a:rPr lang="fi-FI" dirty="0" smtClean="0"/>
              <a:t> </a:t>
            </a:r>
            <a:r>
              <a:rPr lang="fi-FI" dirty="0" err="1" smtClean="0"/>
              <a:t>sukralfaattia</a:t>
            </a:r>
            <a:r>
              <a:rPr lang="fi-FI" dirty="0" smtClean="0"/>
              <a:t> (mahahaavojen hoitoon)</a:t>
            </a:r>
          </a:p>
          <a:p>
            <a:r>
              <a:rPr lang="fi-FI" dirty="0" smtClean="0"/>
              <a:t> polymeerisiä fosfaatinsitojia (esim. </a:t>
            </a:r>
            <a:r>
              <a:rPr lang="fi-FI" dirty="0" err="1" smtClean="0"/>
              <a:t>sevelameeria</a:t>
            </a:r>
            <a:r>
              <a:rPr lang="fi-FI" dirty="0" smtClean="0"/>
              <a:t>)</a:t>
            </a:r>
          </a:p>
          <a:p>
            <a:r>
              <a:rPr lang="fi-FI" dirty="0" smtClean="0"/>
              <a:t> kalsiumia, magnesiumia, alumiinia tai rautaa sisältäviä lääkkeitä tai ravinnelisiä</a:t>
            </a:r>
            <a:endParaRPr lang="fi-FI"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dirty="0" smtClean="0"/>
              <a:t>Ikääntymiseen liittyviä muutoksia</a:t>
            </a:r>
            <a:endParaRPr lang="fi-FI" sz="2800" dirty="0"/>
          </a:p>
        </p:txBody>
      </p:sp>
      <p:sp>
        <p:nvSpPr>
          <p:cNvPr id="3" name="Sisällön paikkamerkki 2"/>
          <p:cNvSpPr>
            <a:spLocks noGrp="1"/>
          </p:cNvSpPr>
          <p:nvPr>
            <p:ph idx="1"/>
          </p:nvPr>
        </p:nvSpPr>
        <p:spPr>
          <a:xfrm>
            <a:off x="457200" y="1268760"/>
            <a:ext cx="8229600" cy="4857403"/>
          </a:xfrm>
        </p:spPr>
        <p:txBody>
          <a:bodyPr>
            <a:normAutofit fontScale="47500" lnSpcReduction="20000"/>
          </a:bodyPr>
          <a:lstStyle/>
          <a:p>
            <a:r>
              <a:rPr lang="fi-FI" b="1" dirty="0" smtClean="0"/>
              <a:t>Sydämen </a:t>
            </a:r>
            <a:r>
              <a:rPr lang="fi-FI" dirty="0" smtClean="0"/>
              <a:t>pumppausvoima vähenee, sykettä säätelevät radat rapistuvat, sydänlihas jäykistyy, läpät kalkkiutuvat, maksimaalinen syketaajuus vähenee</a:t>
            </a:r>
          </a:p>
          <a:p>
            <a:r>
              <a:rPr lang="fi-FI" b="1" dirty="0" smtClean="0"/>
              <a:t>Verisuonet </a:t>
            </a:r>
            <a:r>
              <a:rPr lang="fi-FI" dirty="0" smtClean="0"/>
              <a:t>jäykistyvät, keräävät kalkkeutumia</a:t>
            </a:r>
          </a:p>
          <a:p>
            <a:r>
              <a:rPr lang="fi-FI" b="1" dirty="0" smtClean="0"/>
              <a:t>Verenpaineen </a:t>
            </a:r>
            <a:r>
              <a:rPr lang="fi-FI" dirty="0" smtClean="0"/>
              <a:t>säätelysysteemi rappeutuu, taipumus asentoon liittyvään huimaukseen</a:t>
            </a:r>
          </a:p>
          <a:p>
            <a:r>
              <a:rPr lang="fi-FI" b="1" dirty="0" smtClean="0"/>
              <a:t>Nestemäärä </a:t>
            </a:r>
            <a:r>
              <a:rPr lang="fi-FI" dirty="0" smtClean="0"/>
              <a:t>vähenee verenkierrossa, kuivuminen</a:t>
            </a:r>
          </a:p>
          <a:p>
            <a:r>
              <a:rPr lang="fi-FI" b="1" dirty="0" smtClean="0"/>
              <a:t>Munuaisten </a:t>
            </a:r>
            <a:r>
              <a:rPr lang="fi-FI" dirty="0" smtClean="0"/>
              <a:t>verenkierto vähenee, tulee munuaisten vajaatoiminta</a:t>
            </a:r>
          </a:p>
          <a:p>
            <a:r>
              <a:rPr lang="fi-FI" b="1" dirty="0" smtClean="0"/>
              <a:t>Elimistön säätelyjärjestelmät</a:t>
            </a:r>
            <a:r>
              <a:rPr lang="fi-FI" dirty="0" smtClean="0"/>
              <a:t> vaimenevat (hormonit, insuliinin eritys, ruokahalu, refleksit jne.)</a:t>
            </a:r>
          </a:p>
          <a:p>
            <a:r>
              <a:rPr lang="fi-FI" b="1" dirty="0" smtClean="0"/>
              <a:t>Keuhkot</a:t>
            </a:r>
            <a:r>
              <a:rPr lang="fi-FI" dirty="0" smtClean="0"/>
              <a:t> jäykistyvät, limakalvojen värekarvatoiminta vähenee</a:t>
            </a:r>
          </a:p>
          <a:p>
            <a:r>
              <a:rPr lang="fi-FI" b="1" dirty="0" smtClean="0"/>
              <a:t>Iho </a:t>
            </a:r>
            <a:r>
              <a:rPr lang="fi-FI" dirty="0" smtClean="0"/>
              <a:t>haurastuu, ihonalainen kudos vähenee</a:t>
            </a:r>
          </a:p>
          <a:p>
            <a:r>
              <a:rPr lang="fi-FI" b="1" dirty="0" smtClean="0"/>
              <a:t>Lihasmassa</a:t>
            </a:r>
            <a:r>
              <a:rPr lang="fi-FI" dirty="0" smtClean="0"/>
              <a:t> vähenee ja korvautuu rasvalla, voiman tuotanto vähenee</a:t>
            </a:r>
          </a:p>
          <a:p>
            <a:r>
              <a:rPr lang="fi-FI" b="1" dirty="0" smtClean="0"/>
              <a:t>Aivohermosolujen </a:t>
            </a:r>
            <a:r>
              <a:rPr lang="fi-FI" dirty="0" smtClean="0"/>
              <a:t>määrä vähenee, keskushermostoon sakkautuu valkuaisaineplakkeja, joka estää tiedon välitystä</a:t>
            </a:r>
          </a:p>
          <a:p>
            <a:r>
              <a:rPr lang="fi-FI" b="1" dirty="0" smtClean="0"/>
              <a:t>Mahalaukun ja suoliston</a:t>
            </a:r>
            <a:r>
              <a:rPr lang="fi-FI" dirty="0" smtClean="0"/>
              <a:t> limakalvo ohenee ja imeytyminen hidastuu, liike hidastuu</a:t>
            </a:r>
          </a:p>
          <a:p>
            <a:r>
              <a:rPr lang="fi-FI" b="1" dirty="0" smtClean="0"/>
              <a:t>Luu</a:t>
            </a:r>
            <a:r>
              <a:rPr lang="fi-FI" dirty="0" smtClean="0"/>
              <a:t> haurastuu ja heikkenee, ja uutta luuta muodostuu hitaammin. Isoihin niveliin nivelrikkoa</a:t>
            </a:r>
          </a:p>
          <a:p>
            <a:r>
              <a:rPr lang="fi-FI" b="1" dirty="0" smtClean="0"/>
              <a:t>Silmät </a:t>
            </a:r>
            <a:r>
              <a:rPr lang="fi-FI" dirty="0" smtClean="0"/>
              <a:t>rappeutuvat ja vanhenevat</a:t>
            </a:r>
            <a:endParaRPr lang="fi-FI" b="1" dirty="0" smtClean="0"/>
          </a:p>
          <a:p>
            <a:r>
              <a:rPr lang="fi-FI" b="1" dirty="0" smtClean="0"/>
              <a:t>Kuulohermot </a:t>
            </a:r>
            <a:r>
              <a:rPr lang="fi-FI" dirty="0" smtClean="0"/>
              <a:t>ja tasapainoelin rappeutuvat</a:t>
            </a:r>
            <a:endParaRPr lang="fi-FI" b="1" dirty="0" smtClean="0"/>
          </a:p>
          <a:p>
            <a:r>
              <a:rPr lang="fi-FI" b="1" dirty="0" smtClean="0"/>
              <a:t>Maksan</a:t>
            </a:r>
            <a:r>
              <a:rPr lang="fi-FI" dirty="0" smtClean="0"/>
              <a:t> koko pienenee ja verenkierto vähenee, entsyymitoiminta muuttuu</a:t>
            </a:r>
          </a:p>
          <a:p>
            <a:r>
              <a:rPr lang="fi-FI" b="1" dirty="0" smtClean="0"/>
              <a:t>Virtsaelimet</a:t>
            </a:r>
            <a:r>
              <a:rPr lang="fi-FI" dirty="0" smtClean="0"/>
              <a:t> ja limakalvot haurastuvat </a:t>
            </a:r>
            <a:endParaRPr lang="fi-FI" b="1" dirty="0" smtClean="0"/>
          </a:p>
          <a:p>
            <a:endParaRPr lang="fi-FI"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i-FI"/>
              <a:t>Virtsaelinten lääkkeet</a:t>
            </a:r>
          </a:p>
        </p:txBody>
      </p:sp>
      <p:sp>
        <p:nvSpPr>
          <p:cNvPr id="38915" name="Rectangle 3"/>
          <p:cNvSpPr>
            <a:spLocks noGrp="1" noChangeArrowheads="1"/>
          </p:cNvSpPr>
          <p:nvPr>
            <p:ph idx="1"/>
          </p:nvPr>
        </p:nvSpPr>
        <p:spPr/>
        <p:txBody>
          <a:bodyPr>
            <a:normAutofit fontScale="92500" lnSpcReduction="10000"/>
          </a:bodyPr>
          <a:lstStyle/>
          <a:p>
            <a:pPr>
              <a:lnSpc>
                <a:spcPct val="90000"/>
              </a:lnSpc>
            </a:pPr>
            <a:r>
              <a:rPr lang="fi-FI" dirty="0"/>
              <a:t>Eturauhasen liikakasvuun ja virtsan tulon vaikeuteen: alfasalpaaja (</a:t>
            </a:r>
            <a:r>
              <a:rPr lang="fi-FI" dirty="0" err="1"/>
              <a:t>Expros</a:t>
            </a:r>
            <a:r>
              <a:rPr lang="fi-FI" dirty="0"/>
              <a:t>, </a:t>
            </a:r>
            <a:r>
              <a:rPr lang="fi-FI" dirty="0" err="1"/>
              <a:t>Omnic</a:t>
            </a:r>
            <a:r>
              <a:rPr lang="fi-FI" dirty="0"/>
              <a:t>, </a:t>
            </a:r>
            <a:r>
              <a:rPr lang="fi-FI" dirty="0" err="1"/>
              <a:t>Xatral</a:t>
            </a:r>
            <a:r>
              <a:rPr lang="fi-FI" dirty="0"/>
              <a:t> </a:t>
            </a:r>
            <a:r>
              <a:rPr lang="fi-FI" dirty="0" smtClean="0"/>
              <a:t>, </a:t>
            </a:r>
            <a:r>
              <a:rPr lang="fi-FI" dirty="0" err="1" smtClean="0"/>
              <a:t>tamsulosiini</a:t>
            </a:r>
            <a:r>
              <a:rPr lang="fi-FI" dirty="0" smtClean="0"/>
              <a:t> </a:t>
            </a:r>
            <a:r>
              <a:rPr lang="fi-FI" dirty="0" err="1" smtClean="0"/>
              <a:t>jne</a:t>
            </a:r>
            <a:r>
              <a:rPr lang="fi-FI" dirty="0"/>
              <a:t>), </a:t>
            </a:r>
            <a:r>
              <a:rPr lang="fi-FI" dirty="0" err="1"/>
              <a:t>finasteridi</a:t>
            </a:r>
            <a:r>
              <a:rPr lang="fi-FI" dirty="0"/>
              <a:t> (</a:t>
            </a:r>
            <a:r>
              <a:rPr lang="fi-FI" dirty="0" err="1" smtClean="0"/>
              <a:t>Proscar</a:t>
            </a:r>
            <a:r>
              <a:rPr lang="fi-FI" dirty="0" smtClean="0"/>
              <a:t>, </a:t>
            </a:r>
            <a:r>
              <a:rPr lang="fi-FI" dirty="0" err="1" smtClean="0"/>
              <a:t>Avodart</a:t>
            </a:r>
            <a:r>
              <a:rPr lang="fi-FI" dirty="0" smtClean="0"/>
              <a:t>). Jos on jäännösvirtsaa tai virtsan tulon vaikeus, harkitaan leikkausta.</a:t>
            </a:r>
            <a:endParaRPr lang="fi-FI" dirty="0"/>
          </a:p>
          <a:p>
            <a:pPr>
              <a:lnSpc>
                <a:spcPct val="90000"/>
              </a:lnSpc>
            </a:pPr>
            <a:r>
              <a:rPr lang="fi-FI" dirty="0"/>
              <a:t>Virtsarakon liikatoimintaa hillitsevät: </a:t>
            </a:r>
            <a:r>
              <a:rPr lang="fi-FI" dirty="0" err="1"/>
              <a:t>Cystrin</a:t>
            </a:r>
            <a:r>
              <a:rPr lang="fi-FI" dirty="0"/>
              <a:t>, </a:t>
            </a:r>
            <a:r>
              <a:rPr lang="fi-FI" dirty="0" err="1"/>
              <a:t>Detrusitol</a:t>
            </a:r>
            <a:r>
              <a:rPr lang="fi-FI" dirty="0"/>
              <a:t>, </a:t>
            </a:r>
            <a:r>
              <a:rPr lang="fi-FI" dirty="0" err="1"/>
              <a:t>Spasmolyt</a:t>
            </a:r>
            <a:r>
              <a:rPr lang="fi-FI" dirty="0"/>
              <a:t>, </a:t>
            </a:r>
            <a:r>
              <a:rPr lang="fi-FI" dirty="0" err="1" smtClean="0"/>
              <a:t>Emselex</a:t>
            </a:r>
            <a:r>
              <a:rPr lang="fi-FI" dirty="0" smtClean="0"/>
              <a:t>, </a:t>
            </a:r>
            <a:r>
              <a:rPr lang="fi-FI" dirty="0" err="1" smtClean="0"/>
              <a:t>Vesicare</a:t>
            </a:r>
            <a:r>
              <a:rPr lang="fi-FI" dirty="0" smtClean="0"/>
              <a:t> </a:t>
            </a:r>
            <a:r>
              <a:rPr lang="fi-FI" dirty="0"/>
              <a:t>jne.: voi aiheuttaa suun kuivuutta ja muistin häiriöitä</a:t>
            </a:r>
          </a:p>
          <a:p>
            <a:pPr>
              <a:lnSpc>
                <a:spcPct val="90000"/>
              </a:lnSpc>
            </a:pPr>
            <a:r>
              <a:rPr lang="fi-FI" dirty="0"/>
              <a:t>Paikalliset estrogeenit tärkeä muistaa: </a:t>
            </a:r>
            <a:r>
              <a:rPr lang="fi-FI" dirty="0" err="1"/>
              <a:t>Vagifem</a:t>
            </a:r>
            <a:r>
              <a:rPr lang="fi-FI" dirty="0"/>
              <a:t>, </a:t>
            </a:r>
            <a:r>
              <a:rPr lang="fi-FI" dirty="0" err="1" smtClean="0"/>
              <a:t>Ovestin</a:t>
            </a:r>
            <a:r>
              <a:rPr lang="fi-FI" dirty="0" smtClean="0"/>
              <a:t> sekä vatsanpohjalihaksia vahvistava jumppa tai tanssi</a:t>
            </a:r>
            <a:endParaRPr lang="fi-FI" dirty="0"/>
          </a:p>
          <a:p>
            <a:pPr>
              <a:lnSpc>
                <a:spcPct val="90000"/>
              </a:lnSpc>
            </a:pPr>
            <a:endParaRPr lang="fi-FI"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Ylilääkitys"/>
          <p:cNvPicPr>
            <a:picLocks noChangeAspect="1" noChangeArrowheads="1"/>
          </p:cNvPicPr>
          <p:nvPr/>
        </p:nvPicPr>
        <p:blipFill>
          <a:blip r:embed="rId3" cstate="print"/>
          <a:srcRect/>
          <a:stretch>
            <a:fillRect/>
          </a:stretch>
        </p:blipFill>
        <p:spPr bwMode="auto">
          <a:xfrm>
            <a:off x="185846" y="1628800"/>
            <a:ext cx="8624204" cy="316835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fi-FI"/>
              <a:t>Vatsalääkkeet</a:t>
            </a:r>
          </a:p>
        </p:txBody>
      </p:sp>
      <p:sp>
        <p:nvSpPr>
          <p:cNvPr id="37891" name="Rectangle 3"/>
          <p:cNvSpPr>
            <a:spLocks noGrp="1" noChangeArrowheads="1"/>
          </p:cNvSpPr>
          <p:nvPr>
            <p:ph idx="1"/>
          </p:nvPr>
        </p:nvSpPr>
        <p:spPr>
          <a:xfrm>
            <a:off x="457200" y="1268760"/>
            <a:ext cx="8229600" cy="4857403"/>
          </a:xfrm>
        </p:spPr>
        <p:txBody>
          <a:bodyPr>
            <a:normAutofit fontScale="92500" lnSpcReduction="20000"/>
          </a:bodyPr>
          <a:lstStyle/>
          <a:p>
            <a:pPr>
              <a:lnSpc>
                <a:spcPct val="80000"/>
              </a:lnSpc>
            </a:pPr>
            <a:r>
              <a:rPr lang="fi-FI" sz="2800" dirty="0" smtClean="0"/>
              <a:t>Vatsan </a:t>
            </a:r>
            <a:r>
              <a:rPr lang="fi-FI" sz="2800" dirty="0" err="1" smtClean="0"/>
              <a:t>dyspepsiaoireet</a:t>
            </a:r>
            <a:r>
              <a:rPr lang="fi-FI" sz="2800" dirty="0" smtClean="0"/>
              <a:t>: Jos on </a:t>
            </a:r>
            <a:r>
              <a:rPr lang="fi-FI" sz="2800" dirty="0" err="1" smtClean="0"/>
              <a:t>helikobakteeri</a:t>
            </a:r>
            <a:r>
              <a:rPr lang="fi-FI" sz="2800" dirty="0" smtClean="0"/>
              <a:t>, se häädetään. Happoja </a:t>
            </a:r>
            <a:r>
              <a:rPr lang="fi-FI" sz="2800" dirty="0"/>
              <a:t>sitovat (</a:t>
            </a:r>
            <a:r>
              <a:rPr lang="fi-FI" sz="2800" dirty="0" err="1"/>
              <a:t>Gaviscon</a:t>
            </a:r>
            <a:r>
              <a:rPr lang="fi-FI" sz="2800" dirty="0"/>
              <a:t>, </a:t>
            </a:r>
            <a:r>
              <a:rPr lang="fi-FI" sz="2800" dirty="0" err="1" smtClean="0"/>
              <a:t>Antepsin</a:t>
            </a:r>
            <a:r>
              <a:rPr lang="fi-FI" sz="2800" dirty="0" smtClean="0"/>
              <a:t>) Hapon eritystä vähentävät </a:t>
            </a:r>
            <a:r>
              <a:rPr lang="fi-FI" sz="2800" dirty="0" err="1" smtClean="0"/>
              <a:t>Ranitidin</a:t>
            </a:r>
            <a:r>
              <a:rPr lang="fi-FI" sz="2800" dirty="0" smtClean="0"/>
              <a:t>, </a:t>
            </a:r>
            <a:r>
              <a:rPr lang="fi-FI" sz="2800" dirty="0" err="1" smtClean="0"/>
              <a:t>Pepcid</a:t>
            </a:r>
            <a:r>
              <a:rPr lang="fi-FI" sz="2800" dirty="0" smtClean="0"/>
              <a:t>, </a:t>
            </a:r>
            <a:r>
              <a:rPr lang="fi-FI" sz="2800" dirty="0" err="1" smtClean="0"/>
              <a:t>Zantac</a:t>
            </a:r>
            <a:r>
              <a:rPr lang="fi-FI" sz="2800" dirty="0" smtClean="0"/>
              <a:t>) </a:t>
            </a:r>
            <a:r>
              <a:rPr lang="fi-FI" sz="2800" dirty="0" err="1"/>
              <a:t>PPI-lääkkeet</a:t>
            </a:r>
            <a:r>
              <a:rPr lang="fi-FI" sz="2800" dirty="0"/>
              <a:t> eli mahanesteen eritystä vähentävät </a:t>
            </a:r>
            <a:r>
              <a:rPr lang="fi-FI" sz="2800" dirty="0" smtClean="0"/>
              <a:t>(</a:t>
            </a:r>
            <a:r>
              <a:rPr lang="fi-FI" sz="2800" dirty="0" err="1" smtClean="0"/>
              <a:t>Zolt</a:t>
            </a:r>
            <a:r>
              <a:rPr lang="fi-FI" sz="2800" dirty="0" smtClean="0"/>
              <a:t>, </a:t>
            </a:r>
            <a:r>
              <a:rPr lang="fi-FI" sz="2800" dirty="0" err="1" smtClean="0"/>
              <a:t>Lansoprazol</a:t>
            </a:r>
            <a:r>
              <a:rPr lang="fi-FI" sz="2800" dirty="0" smtClean="0"/>
              <a:t>, </a:t>
            </a:r>
            <a:r>
              <a:rPr lang="fi-FI" sz="2800" dirty="0" err="1" smtClean="0"/>
              <a:t>Omeprazol</a:t>
            </a:r>
            <a:r>
              <a:rPr lang="fi-FI" sz="2800" dirty="0" smtClean="0"/>
              <a:t>, </a:t>
            </a:r>
            <a:r>
              <a:rPr lang="fi-FI" sz="2800" dirty="0" err="1" smtClean="0"/>
              <a:t>Somac</a:t>
            </a:r>
            <a:r>
              <a:rPr lang="fi-FI" sz="2800" dirty="0"/>
              <a:t>, </a:t>
            </a:r>
            <a:r>
              <a:rPr lang="fi-FI" sz="2800" dirty="0" err="1"/>
              <a:t>Nexium</a:t>
            </a:r>
            <a:r>
              <a:rPr lang="fi-FI" sz="2800" dirty="0"/>
              <a:t> </a:t>
            </a:r>
            <a:r>
              <a:rPr lang="fi-FI" sz="2800" dirty="0" err="1"/>
              <a:t>jne</a:t>
            </a:r>
            <a:r>
              <a:rPr lang="fi-FI" sz="2800" dirty="0"/>
              <a:t>). </a:t>
            </a:r>
            <a:r>
              <a:rPr lang="fi-FI" sz="2800" dirty="0" smtClean="0"/>
              <a:t>Näitä käytetään ns. </a:t>
            </a:r>
            <a:r>
              <a:rPr lang="fi-FI" sz="2800" dirty="0"/>
              <a:t>mahansuojalääkkeinä muiden lääkkeiden kanssa tai akuutin sairastumisen yhteydessä. Käyttö tahtoo jäädä </a:t>
            </a:r>
            <a:r>
              <a:rPr lang="fi-FI" sz="2800" dirty="0" smtClean="0"/>
              <a:t>päälle. Voi olla joskus pitkällisen ripulin syynä. Voi heikentää kalsiumin imeytymistä</a:t>
            </a:r>
          </a:p>
          <a:p>
            <a:pPr>
              <a:lnSpc>
                <a:spcPct val="80000"/>
              </a:lnSpc>
              <a:buNone/>
            </a:pPr>
            <a:endParaRPr lang="fi-FI" sz="2800" dirty="0"/>
          </a:p>
          <a:p>
            <a:pPr>
              <a:lnSpc>
                <a:spcPct val="80000"/>
              </a:lnSpc>
            </a:pPr>
            <a:r>
              <a:rPr lang="fi-FI" sz="2800" dirty="0"/>
              <a:t>Ummetuslääkkeet: usein hoitajien </a:t>
            </a:r>
            <a:r>
              <a:rPr lang="fi-FI" sz="2800" dirty="0" smtClean="0"/>
              <a:t>päätettävissä = hoitotiedettä. </a:t>
            </a:r>
            <a:r>
              <a:rPr lang="fi-FI" sz="2800" dirty="0"/>
              <a:t>Ei saisi käyttää suolen toimintaa lisääviä (</a:t>
            </a:r>
            <a:r>
              <a:rPr lang="fi-FI" sz="2800" dirty="0" err="1"/>
              <a:t>Metalax</a:t>
            </a:r>
            <a:r>
              <a:rPr lang="fi-FI" sz="2800" dirty="0"/>
              <a:t>, </a:t>
            </a:r>
            <a:r>
              <a:rPr lang="fi-FI" sz="2800" dirty="0" err="1"/>
              <a:t>Toilax</a:t>
            </a:r>
            <a:r>
              <a:rPr lang="fi-FI" sz="2800" dirty="0"/>
              <a:t>, </a:t>
            </a:r>
            <a:r>
              <a:rPr lang="fi-FI" sz="2800" dirty="0" err="1" smtClean="0"/>
              <a:t>Sennavalmisteet</a:t>
            </a:r>
            <a:r>
              <a:rPr lang="fi-FI" sz="2800" dirty="0" smtClean="0"/>
              <a:t>, </a:t>
            </a:r>
            <a:r>
              <a:rPr lang="fi-FI" sz="2800" dirty="0" err="1" smtClean="0"/>
              <a:t>Laxoberon</a:t>
            </a:r>
            <a:r>
              <a:rPr lang="fi-FI" sz="2800" dirty="0" smtClean="0"/>
              <a:t>) </a:t>
            </a:r>
            <a:r>
              <a:rPr lang="fi-FI" sz="2800" dirty="0"/>
              <a:t>vaan suolen sisältöä lisääviä (</a:t>
            </a:r>
            <a:r>
              <a:rPr lang="fi-FI" sz="2800" dirty="0" err="1"/>
              <a:t>Movicol</a:t>
            </a:r>
            <a:r>
              <a:rPr lang="fi-FI" sz="2800" dirty="0"/>
              <a:t>, </a:t>
            </a:r>
            <a:r>
              <a:rPr lang="fi-FI" sz="2800" dirty="0" err="1"/>
              <a:t>Colonsoft</a:t>
            </a:r>
            <a:r>
              <a:rPr lang="fi-FI" sz="2800" dirty="0"/>
              <a:t>, </a:t>
            </a:r>
            <a:r>
              <a:rPr lang="fi-FI" sz="2800" dirty="0" err="1"/>
              <a:t>Duphalac</a:t>
            </a:r>
            <a:r>
              <a:rPr lang="fi-FI" sz="2800" dirty="0"/>
              <a:t>, </a:t>
            </a:r>
            <a:r>
              <a:rPr lang="fi-FI" sz="2800" dirty="0" err="1"/>
              <a:t>Levolac</a:t>
            </a:r>
            <a:r>
              <a:rPr lang="fi-FI" sz="2800" dirty="0"/>
              <a:t>, </a:t>
            </a:r>
            <a:r>
              <a:rPr lang="fi-FI" sz="2800" dirty="0" err="1"/>
              <a:t>Agiolax</a:t>
            </a:r>
            <a:r>
              <a:rPr lang="fi-FI" sz="2800" dirty="0"/>
              <a:t>, </a:t>
            </a:r>
            <a:r>
              <a:rPr lang="fi-FI" sz="2800" dirty="0" err="1"/>
              <a:t>Vi-Siblin</a:t>
            </a:r>
            <a:r>
              <a:rPr lang="fi-FI" sz="2800" dirty="0"/>
              <a:t> </a:t>
            </a:r>
            <a:r>
              <a:rPr lang="fi-FI" sz="2800" dirty="0" err="1"/>
              <a:t>jne</a:t>
            </a:r>
            <a:r>
              <a:rPr lang="fi-FI" sz="2800" dirty="0" smtClean="0"/>
              <a:t>). Muista ummetuksen lääkkeetön hoito: liikunta, kuitupitoinen ravinto, riittävä neste, säännöllinen WC:ssä käynti</a:t>
            </a:r>
          </a:p>
          <a:p>
            <a:pPr>
              <a:lnSpc>
                <a:spcPct val="80000"/>
              </a:lnSpc>
            </a:pPr>
            <a:r>
              <a:rPr lang="fi-FI" sz="2800" dirty="0" err="1" smtClean="0"/>
              <a:t>Litalgin</a:t>
            </a:r>
            <a:r>
              <a:rPr lang="fi-FI" sz="2800" dirty="0" smtClean="0"/>
              <a:t>: helpottaa suolen tai sapen kouristusta</a:t>
            </a:r>
            <a:endParaRPr lang="fi-FI" sz="2800" dirty="0"/>
          </a:p>
          <a:p>
            <a:pPr>
              <a:lnSpc>
                <a:spcPct val="80000"/>
              </a:lnSpc>
              <a:buFont typeface="Wingdings" pitchFamily="2" charset="2"/>
              <a:buNone/>
            </a:pPr>
            <a:endParaRPr lang="fi-FI"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fi-FI" sz="4000"/>
              <a:t>Ahdistusta lievittävät rauhoittavat lääkkeet</a:t>
            </a:r>
          </a:p>
        </p:txBody>
      </p:sp>
      <p:sp>
        <p:nvSpPr>
          <p:cNvPr id="39939" name="Rectangle 3"/>
          <p:cNvSpPr>
            <a:spLocks noGrp="1" noChangeArrowheads="1"/>
          </p:cNvSpPr>
          <p:nvPr>
            <p:ph idx="1"/>
          </p:nvPr>
        </p:nvSpPr>
        <p:spPr/>
        <p:txBody>
          <a:bodyPr>
            <a:normAutofit fontScale="85000" lnSpcReduction="20000"/>
          </a:bodyPr>
          <a:lstStyle/>
          <a:p>
            <a:pPr>
              <a:lnSpc>
                <a:spcPct val="90000"/>
              </a:lnSpc>
            </a:pPr>
            <a:r>
              <a:rPr lang="fi-FI" dirty="0" err="1"/>
              <a:t>Diapam</a:t>
            </a:r>
            <a:r>
              <a:rPr lang="fi-FI" dirty="0"/>
              <a:t>, </a:t>
            </a:r>
            <a:r>
              <a:rPr lang="fi-FI" dirty="0" err="1"/>
              <a:t>Xanor</a:t>
            </a:r>
            <a:r>
              <a:rPr lang="fi-FI" dirty="0"/>
              <a:t>, </a:t>
            </a:r>
            <a:r>
              <a:rPr lang="fi-FI" dirty="0" err="1"/>
              <a:t>Oxepam</a:t>
            </a:r>
            <a:r>
              <a:rPr lang="fi-FI" dirty="0"/>
              <a:t> </a:t>
            </a:r>
            <a:r>
              <a:rPr lang="fi-FI" dirty="0" smtClean="0"/>
              <a:t>ovat </a:t>
            </a:r>
            <a:r>
              <a:rPr lang="fi-FI" dirty="0"/>
              <a:t>liian pitkävaikutteisia vanhukselle, altistaa kaatumiselle ja </a:t>
            </a:r>
            <a:r>
              <a:rPr lang="fi-FI" dirty="0" smtClean="0"/>
              <a:t>sekavuudelle. Kestää elimistössä jopa 3 vrk (koska munuaisten ja maksan toiminta on hidastunut, puhdistuma pienentynyt)</a:t>
            </a:r>
            <a:endParaRPr lang="fi-FI" dirty="0"/>
          </a:p>
          <a:p>
            <a:pPr>
              <a:lnSpc>
                <a:spcPct val="90000"/>
              </a:lnSpc>
            </a:pPr>
            <a:r>
              <a:rPr lang="fi-FI" dirty="0" err="1"/>
              <a:t>Temesta</a:t>
            </a:r>
            <a:r>
              <a:rPr lang="fi-FI" dirty="0"/>
              <a:t> on lyhytvaikutteisempi, käytetään tarvittaessa rauhoittamaan</a:t>
            </a:r>
          </a:p>
          <a:p>
            <a:pPr>
              <a:lnSpc>
                <a:spcPct val="90000"/>
              </a:lnSpc>
            </a:pPr>
            <a:r>
              <a:rPr lang="fi-FI" dirty="0"/>
              <a:t>Aiheuttavat riippuvuutta, sekä henkistä että fyysistä</a:t>
            </a:r>
          </a:p>
          <a:p>
            <a:pPr>
              <a:lnSpc>
                <a:spcPct val="90000"/>
              </a:lnSpc>
            </a:pPr>
            <a:r>
              <a:rPr lang="fi-FI" dirty="0"/>
              <a:t>Aivan liian paljon käytetään itsehoitona, ja lääkkeillä suoritettavaan </a:t>
            </a:r>
            <a:r>
              <a:rPr lang="fi-FI" dirty="0" smtClean="0"/>
              <a:t>sitomiseen</a:t>
            </a:r>
          </a:p>
          <a:p>
            <a:pPr>
              <a:lnSpc>
                <a:spcPct val="90000"/>
              </a:lnSpc>
            </a:pPr>
            <a:r>
              <a:rPr lang="fi-FI" dirty="0" smtClean="0"/>
              <a:t>Jos on käyttänyt 10 vuotta, niin varataan 10 kuukautta lääkkeen lopetukseen. </a:t>
            </a:r>
            <a:r>
              <a:rPr lang="fi-FI" dirty="0"/>
              <a:t>S</a:t>
            </a:r>
            <a:r>
              <a:rPr lang="fi-FI" dirty="0" smtClean="0"/>
              <a:t>iihen potilas tarvitsee paljon tukea ja myös hoitajan uskoa lopetuksen tarpeellisuuteen</a:t>
            </a:r>
            <a:endParaRPr lang="fi-FI" dirty="0"/>
          </a:p>
          <a:p>
            <a:pPr>
              <a:lnSpc>
                <a:spcPct val="90000"/>
              </a:lnSpc>
            </a:pPr>
            <a:endParaRPr lang="fi-FI"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i-FI"/>
              <a:t>Masennuslääkkeet</a:t>
            </a:r>
          </a:p>
        </p:txBody>
      </p:sp>
      <p:sp>
        <p:nvSpPr>
          <p:cNvPr id="40963" name="Rectangle 3"/>
          <p:cNvSpPr>
            <a:spLocks noGrp="1" noChangeArrowheads="1"/>
          </p:cNvSpPr>
          <p:nvPr>
            <p:ph idx="1"/>
          </p:nvPr>
        </p:nvSpPr>
        <p:spPr/>
        <p:txBody>
          <a:bodyPr>
            <a:normAutofit fontScale="85000" lnSpcReduction="10000"/>
          </a:bodyPr>
          <a:lstStyle/>
          <a:p>
            <a:r>
              <a:rPr lang="fi-FI" dirty="0"/>
              <a:t>SSRI: </a:t>
            </a:r>
            <a:r>
              <a:rPr lang="fi-FI" dirty="0" err="1"/>
              <a:t>Cipralex</a:t>
            </a:r>
            <a:r>
              <a:rPr lang="fi-FI" dirty="0"/>
              <a:t>, </a:t>
            </a:r>
            <a:r>
              <a:rPr lang="fi-FI" dirty="0" err="1"/>
              <a:t>Sitalopram</a:t>
            </a:r>
            <a:r>
              <a:rPr lang="fi-FI" dirty="0"/>
              <a:t>, </a:t>
            </a:r>
            <a:r>
              <a:rPr lang="fi-FI" dirty="0" err="1"/>
              <a:t>Cipramil</a:t>
            </a:r>
            <a:r>
              <a:rPr lang="fi-FI" dirty="0"/>
              <a:t>, </a:t>
            </a:r>
            <a:r>
              <a:rPr lang="fi-FI" dirty="0" err="1"/>
              <a:t>Efexor</a:t>
            </a:r>
            <a:r>
              <a:rPr lang="fi-FI" dirty="0"/>
              <a:t>, </a:t>
            </a:r>
            <a:r>
              <a:rPr lang="fi-FI" dirty="0" err="1"/>
              <a:t>Remeron</a:t>
            </a:r>
            <a:r>
              <a:rPr lang="fi-FI" dirty="0"/>
              <a:t>, </a:t>
            </a:r>
            <a:r>
              <a:rPr lang="fi-FI" dirty="0" err="1"/>
              <a:t>Mirtatsapin</a:t>
            </a:r>
            <a:r>
              <a:rPr lang="fi-FI" dirty="0"/>
              <a:t>,  </a:t>
            </a:r>
            <a:r>
              <a:rPr lang="fi-FI" dirty="0" err="1"/>
              <a:t>Seronil</a:t>
            </a:r>
            <a:r>
              <a:rPr lang="fi-FI" dirty="0"/>
              <a:t>, </a:t>
            </a:r>
            <a:r>
              <a:rPr lang="fi-FI" dirty="0" err="1"/>
              <a:t>Cymbalta</a:t>
            </a:r>
            <a:r>
              <a:rPr lang="fi-FI" dirty="0"/>
              <a:t>, </a:t>
            </a:r>
            <a:r>
              <a:rPr lang="fi-FI" dirty="0" err="1"/>
              <a:t>Seroxat</a:t>
            </a:r>
            <a:r>
              <a:rPr lang="fi-FI" dirty="0"/>
              <a:t>, </a:t>
            </a:r>
            <a:r>
              <a:rPr lang="fi-FI" dirty="0" err="1"/>
              <a:t>Zoloft</a:t>
            </a:r>
            <a:r>
              <a:rPr lang="fi-FI" dirty="0"/>
              <a:t> jne. </a:t>
            </a:r>
          </a:p>
          <a:p>
            <a:r>
              <a:rPr lang="fi-FI" dirty="0" err="1"/>
              <a:t>Mianseriini</a:t>
            </a:r>
            <a:r>
              <a:rPr lang="fi-FI" dirty="0"/>
              <a:t>: </a:t>
            </a:r>
            <a:r>
              <a:rPr lang="fi-FI" dirty="0" err="1"/>
              <a:t>Tolvon</a:t>
            </a:r>
            <a:endParaRPr lang="fi-FI" dirty="0"/>
          </a:p>
          <a:p>
            <a:r>
              <a:rPr lang="fi-FI" dirty="0" err="1" smtClean="0"/>
              <a:t>Triptyliä</a:t>
            </a:r>
            <a:r>
              <a:rPr lang="fi-FI" dirty="0" smtClean="0"/>
              <a:t> käytetään nuoremmille, </a:t>
            </a:r>
            <a:r>
              <a:rPr lang="fi-FI" dirty="0"/>
              <a:t>nostaa </a:t>
            </a:r>
            <a:r>
              <a:rPr lang="fi-FI" dirty="0" smtClean="0"/>
              <a:t>kipukynnystä. Vanhukselle se ei sovi, on </a:t>
            </a:r>
            <a:r>
              <a:rPr lang="fi-FI" dirty="0" err="1" smtClean="0"/>
              <a:t>antikolinerginen</a:t>
            </a:r>
            <a:endParaRPr lang="fi-FI" dirty="0" smtClean="0"/>
          </a:p>
          <a:p>
            <a:r>
              <a:rPr lang="fi-FI" dirty="0" smtClean="0"/>
              <a:t>Alkoholi on Suomen yleisin masennuslääke. Toiseksi yleisin on rauhoittava lääke esim. </a:t>
            </a:r>
            <a:r>
              <a:rPr lang="fi-FI" dirty="0" err="1" smtClean="0"/>
              <a:t>Oxepam</a:t>
            </a:r>
            <a:r>
              <a:rPr lang="fi-FI" dirty="0" smtClean="0"/>
              <a:t>, </a:t>
            </a:r>
            <a:r>
              <a:rPr lang="fi-FI" dirty="0" err="1" smtClean="0"/>
              <a:t>Diapam</a:t>
            </a:r>
            <a:r>
              <a:rPr lang="fi-FI" dirty="0" smtClean="0"/>
              <a:t>. Ne vain pahentavat oireilua.</a:t>
            </a:r>
            <a:endParaRPr lang="fi-FI" dirty="0"/>
          </a:p>
          <a:p>
            <a:r>
              <a:rPr lang="fi-FI" dirty="0"/>
              <a:t>Lääke yksin ei riitä, pitää olla myös lääkkeetön hoito!</a:t>
            </a:r>
          </a:p>
          <a:p>
            <a:endParaRPr lang="fi-FI"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i-FI"/>
              <a:t>Psykoosilääkkeet</a:t>
            </a:r>
          </a:p>
        </p:txBody>
      </p:sp>
      <p:sp>
        <p:nvSpPr>
          <p:cNvPr id="41987" name="Rectangle 3"/>
          <p:cNvSpPr>
            <a:spLocks noGrp="1" noChangeArrowheads="1"/>
          </p:cNvSpPr>
          <p:nvPr>
            <p:ph idx="1"/>
          </p:nvPr>
        </p:nvSpPr>
        <p:spPr/>
        <p:txBody>
          <a:bodyPr/>
          <a:lstStyle/>
          <a:p>
            <a:pPr>
              <a:lnSpc>
                <a:spcPct val="80000"/>
              </a:lnSpc>
            </a:pPr>
            <a:r>
              <a:rPr lang="fi-FI" sz="2000" dirty="0"/>
              <a:t>Vanhat neuroleptit: </a:t>
            </a:r>
            <a:r>
              <a:rPr lang="fi-FI" sz="2000" dirty="0" err="1"/>
              <a:t>Serenase</a:t>
            </a:r>
            <a:r>
              <a:rPr lang="fi-FI" sz="2000" dirty="0"/>
              <a:t>, </a:t>
            </a:r>
            <a:r>
              <a:rPr lang="fi-FI" sz="2000" dirty="0" err="1"/>
              <a:t>Levozin</a:t>
            </a:r>
            <a:r>
              <a:rPr lang="fi-FI" sz="2000" dirty="0"/>
              <a:t>. Aiheuttaa vanhukselle </a:t>
            </a:r>
            <a:r>
              <a:rPr lang="fi-FI" sz="2000" dirty="0" smtClean="0"/>
              <a:t>jäykkyyttä</a:t>
            </a:r>
            <a:r>
              <a:rPr lang="fi-FI" sz="2000" dirty="0"/>
              <a:t>, kävelyn vaikeutta, </a:t>
            </a:r>
            <a:r>
              <a:rPr lang="fi-FI" sz="2000" dirty="0" err="1" smtClean="0"/>
              <a:t>ekstrapyramidaalioireita</a:t>
            </a:r>
            <a:r>
              <a:rPr lang="fi-FI" sz="2000" dirty="0" smtClean="0"/>
              <a:t>, </a:t>
            </a:r>
            <a:r>
              <a:rPr lang="fi-FI" sz="2000" dirty="0" err="1" smtClean="0"/>
              <a:t>antikolinergisiä</a:t>
            </a:r>
            <a:r>
              <a:rPr lang="fi-FI" sz="2000" dirty="0" smtClean="0"/>
              <a:t> vaikeuksia</a:t>
            </a:r>
            <a:endParaRPr lang="fi-FI" sz="2000" dirty="0"/>
          </a:p>
          <a:p>
            <a:pPr>
              <a:lnSpc>
                <a:spcPct val="80000"/>
              </a:lnSpc>
            </a:pPr>
            <a:r>
              <a:rPr lang="fi-FI" sz="2000" dirty="0"/>
              <a:t>Uudet </a:t>
            </a:r>
            <a:r>
              <a:rPr lang="fi-FI" sz="2000" dirty="0" err="1"/>
              <a:t>antipsykootit</a:t>
            </a:r>
            <a:r>
              <a:rPr lang="fi-FI" sz="2000" dirty="0"/>
              <a:t>: </a:t>
            </a:r>
            <a:r>
              <a:rPr lang="fi-FI" sz="2000" dirty="0" err="1"/>
              <a:t>Seroquel</a:t>
            </a:r>
            <a:r>
              <a:rPr lang="fi-FI" sz="2000" dirty="0"/>
              <a:t>, </a:t>
            </a:r>
            <a:r>
              <a:rPr lang="fi-FI" sz="2000" dirty="0" err="1" smtClean="0"/>
              <a:t>Ketipinor</a:t>
            </a:r>
            <a:r>
              <a:rPr lang="fi-FI" sz="2000" dirty="0" smtClean="0"/>
              <a:t>, </a:t>
            </a:r>
            <a:r>
              <a:rPr lang="fi-FI" sz="2000" dirty="0" err="1" smtClean="0"/>
              <a:t>Risperdal</a:t>
            </a:r>
            <a:r>
              <a:rPr lang="fi-FI" sz="2000" dirty="0"/>
              <a:t>, </a:t>
            </a:r>
            <a:r>
              <a:rPr lang="fi-FI" sz="2000" dirty="0" err="1"/>
              <a:t>Zyprexa</a:t>
            </a:r>
            <a:r>
              <a:rPr lang="fi-FI" sz="2000" dirty="0"/>
              <a:t>, </a:t>
            </a:r>
            <a:r>
              <a:rPr lang="fi-FI" sz="2000" dirty="0" err="1" smtClean="0"/>
              <a:t>Olanzapine</a:t>
            </a:r>
            <a:r>
              <a:rPr lang="fi-FI" sz="2000" dirty="0" smtClean="0"/>
              <a:t>, </a:t>
            </a:r>
            <a:r>
              <a:rPr lang="fi-FI" sz="2000" dirty="0" err="1" smtClean="0"/>
              <a:t>Leponex</a:t>
            </a:r>
            <a:r>
              <a:rPr lang="fi-FI" sz="2000" dirty="0" smtClean="0"/>
              <a:t>. Voi aiheuttaa verenpaineen laskua, huimausta mutta haitat ei ole yleisiä ja ovat ohimeneviä ja siksi sopii vanhukselle paremmin</a:t>
            </a:r>
            <a:endParaRPr lang="fi-FI" sz="2000" dirty="0"/>
          </a:p>
          <a:p>
            <a:pPr>
              <a:lnSpc>
                <a:spcPct val="80000"/>
              </a:lnSpc>
            </a:pPr>
            <a:r>
              <a:rPr lang="fi-FI" sz="2000" dirty="0"/>
              <a:t>Usein joudutaan käyttämään määräajan haittaavaan dementian käytösoireeseen (harhaluulot, kuulo- tai näköharhat, epäluuloisuus, sekavuus</a:t>
            </a:r>
            <a:r>
              <a:rPr lang="fi-FI" sz="2000" dirty="0" smtClean="0"/>
              <a:t>). Uusi arvio viimeistään 3 kk päästä. </a:t>
            </a:r>
          </a:p>
          <a:p>
            <a:pPr>
              <a:lnSpc>
                <a:spcPct val="80000"/>
              </a:lnSpc>
            </a:pPr>
            <a:r>
              <a:rPr lang="fi-FI" sz="2000" dirty="0" smtClean="0"/>
              <a:t>Näiden lääkkeiden tarve pitkäaikaishoidossa vähenee, kun paikka ja ihmiset tulevat tutuksi, kun on hyvä ruoka ja kohtelu ja turvallinen tunne</a:t>
            </a:r>
            <a:endParaRPr lang="fi-FI" sz="2000" dirty="0"/>
          </a:p>
          <a:p>
            <a:pPr>
              <a:lnSpc>
                <a:spcPct val="80000"/>
              </a:lnSpc>
            </a:pPr>
            <a:r>
              <a:rPr lang="fi-FI" sz="2000" dirty="0"/>
              <a:t>Aivan liikaa käytetään dementiassa. Ensisijainen  olisi perustaudin Alzheimerin taudin lääke</a:t>
            </a:r>
          </a:p>
          <a:p>
            <a:pPr>
              <a:lnSpc>
                <a:spcPct val="80000"/>
              </a:lnSpc>
            </a:pPr>
            <a:r>
              <a:rPr lang="fi-FI" sz="2000" dirty="0"/>
              <a:t>Vältettävä lääkkein sitomista. Pitäisi yrittää aina ensin lääkkeetöntä </a:t>
            </a:r>
            <a:r>
              <a:rPr lang="fi-FI" sz="2000" dirty="0" smtClean="0"/>
              <a:t>hoitoa</a:t>
            </a:r>
            <a:endParaRPr lang="fi-FI" sz="2000" dirty="0"/>
          </a:p>
          <a:p>
            <a:pPr>
              <a:lnSpc>
                <a:spcPct val="80000"/>
              </a:lnSpc>
            </a:pPr>
            <a:r>
              <a:rPr lang="fi-FI" sz="2000" dirty="0"/>
              <a:t>Vanhuksella hyvin paljon pienemmät annokset kuin psykiatrisilla potilailla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2800" dirty="0" smtClean="0"/>
              <a:t>Kemialliset rajoitteet iäkkäiden hoidossa</a:t>
            </a:r>
            <a:br>
              <a:rPr lang="fi-FI" sz="2800" dirty="0" smtClean="0"/>
            </a:br>
            <a:r>
              <a:rPr lang="fi-FI" sz="2000" dirty="0" smtClean="0"/>
              <a:t>(Sirkka-Liisa Kivelä, Laura Koistinen, Suomen Lääkärilehti 7/10)</a:t>
            </a:r>
            <a:endParaRPr lang="fi-FI" sz="2800" dirty="0"/>
          </a:p>
        </p:txBody>
      </p:sp>
      <p:sp>
        <p:nvSpPr>
          <p:cNvPr id="5" name="Sisällön paikkamerkki 4"/>
          <p:cNvSpPr>
            <a:spLocks noGrp="1"/>
          </p:cNvSpPr>
          <p:nvPr>
            <p:ph idx="1"/>
          </p:nvPr>
        </p:nvSpPr>
        <p:spPr>
          <a:xfrm>
            <a:off x="457200" y="1340768"/>
            <a:ext cx="8229600" cy="4785395"/>
          </a:xfrm>
        </p:spPr>
        <p:txBody>
          <a:bodyPr>
            <a:normAutofit fontScale="55000" lnSpcReduction="20000"/>
          </a:bodyPr>
          <a:lstStyle/>
          <a:p>
            <a:r>
              <a:rPr lang="fi-FI" dirty="0" smtClean="0"/>
              <a:t>Kemiallinen rajoite on lääkkeen käyttö ilman lääketieteellistä hoitoperustetta. Sen tarkoitus on hillitä potilaan käyttäytymistä ja liikkumista tai ”helpottaa hoitajan työtä”</a:t>
            </a:r>
          </a:p>
          <a:p>
            <a:r>
              <a:rPr lang="fi-FI" dirty="0" smtClean="0"/>
              <a:t>Suomessa käytetään pitkäaikaishoidossa yleisemmin kuin USA:ssa tai muissa Pohjoismaissa</a:t>
            </a:r>
          </a:p>
          <a:p>
            <a:r>
              <a:rPr lang="fi-FI" dirty="0" err="1" smtClean="0"/>
              <a:t>Hoitotyöntekijäiden</a:t>
            </a:r>
            <a:r>
              <a:rPr lang="fi-FI" dirty="0" smtClean="0"/>
              <a:t> käsitykset iäkkäiden sairauksista ja käyttäytymisestä ohjaavat kemiallisen rajoitteen käyttöä voimakkaammin kuin lääketieteellisesti diagnosoitujen sairauksien hoitosuositukset</a:t>
            </a:r>
          </a:p>
          <a:p>
            <a:r>
              <a:rPr lang="fi-FI" dirty="0" smtClean="0"/>
              <a:t>Käytetään psykoosi- tai </a:t>
            </a:r>
            <a:r>
              <a:rPr lang="fi-FI" dirty="0" err="1" smtClean="0"/>
              <a:t>bentsoja</a:t>
            </a:r>
            <a:r>
              <a:rPr lang="fi-FI" dirty="0" smtClean="0"/>
              <a:t> jos: dementoitunut potilas on sekava, agitoitunut, aggressiivinen, vaelteleva</a:t>
            </a:r>
          </a:p>
          <a:p>
            <a:r>
              <a:rPr lang="fi-FI" dirty="0" smtClean="0"/>
              <a:t>Rajoitteen käyttö loukkaa iäkkään itsemääräämisoikeutta, psyykenlääkkeen haittavaikutus voi heikentää heidän henkistä ja fyysistä toimintakykyään </a:t>
            </a:r>
          </a:p>
          <a:p>
            <a:r>
              <a:rPr lang="fi-FI" dirty="0" smtClean="0"/>
              <a:t>Käyttöä voi vähentää lainsäädännön, koulutuksen ja psykososiaalisten hoitomuotojen avulla</a:t>
            </a:r>
          </a:p>
          <a:p>
            <a:r>
              <a:rPr lang="fi-FI" dirty="0" smtClean="0"/>
              <a:t>Joskus päätetään käyttää jos hoitoaika on rajoitettu esim. 2-3 kk ja potilaan elämänlaatua halutaan parantaa. Lääkevastearvio on aina tehtävä!</a:t>
            </a:r>
            <a:endParaRPr lang="fi-FI"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fi-FI"/>
              <a:t>Alzheimerin taudin lääkkeet</a:t>
            </a:r>
          </a:p>
        </p:txBody>
      </p:sp>
      <p:sp>
        <p:nvSpPr>
          <p:cNvPr id="43011" name="Rectangle 3"/>
          <p:cNvSpPr>
            <a:spLocks noGrp="1" noChangeArrowheads="1"/>
          </p:cNvSpPr>
          <p:nvPr>
            <p:ph idx="1"/>
          </p:nvPr>
        </p:nvSpPr>
        <p:spPr/>
        <p:txBody>
          <a:bodyPr>
            <a:normAutofit lnSpcReduction="10000"/>
          </a:bodyPr>
          <a:lstStyle/>
          <a:p>
            <a:pPr>
              <a:lnSpc>
                <a:spcPct val="90000"/>
              </a:lnSpc>
            </a:pPr>
            <a:r>
              <a:rPr lang="fi-FI" sz="2400" dirty="0" smtClean="0"/>
              <a:t> </a:t>
            </a:r>
            <a:r>
              <a:rPr lang="fi-FI" sz="2400" dirty="0" err="1" smtClean="0"/>
              <a:t>Donepezil</a:t>
            </a:r>
            <a:r>
              <a:rPr lang="fi-FI" sz="2400" dirty="0" smtClean="0"/>
              <a:t>: </a:t>
            </a:r>
            <a:r>
              <a:rPr lang="fi-FI" sz="2400" dirty="0"/>
              <a:t>1 x1. Jos lääke sopii hyvin sen voi ottaa illalla tai aamulla. Iltalääke piristää joitakin liikaa</a:t>
            </a:r>
          </a:p>
          <a:p>
            <a:pPr>
              <a:lnSpc>
                <a:spcPct val="90000"/>
              </a:lnSpc>
            </a:pPr>
            <a:r>
              <a:rPr lang="fi-FI" sz="2400" dirty="0" smtClean="0"/>
              <a:t>Exelon, </a:t>
            </a:r>
            <a:r>
              <a:rPr lang="fi-FI" sz="2400" dirty="0" err="1" smtClean="0"/>
              <a:t>Rivastigmin</a:t>
            </a:r>
            <a:r>
              <a:rPr lang="fi-FI" sz="2400" dirty="0" smtClean="0"/>
              <a:t> </a:t>
            </a:r>
            <a:r>
              <a:rPr lang="fi-FI" sz="2400" dirty="0"/>
              <a:t>1x2 tai laastari. Hyvä </a:t>
            </a:r>
            <a:r>
              <a:rPr lang="fi-FI" sz="2400" dirty="0" smtClean="0"/>
              <a:t>Alzheimerin taudissa</a:t>
            </a:r>
            <a:r>
              <a:rPr lang="fi-FI" sz="2400" dirty="0"/>
              <a:t>, </a:t>
            </a:r>
            <a:r>
              <a:rPr lang="fi-FI" sz="2400" dirty="0" err="1" smtClean="0"/>
              <a:t>Lewyn-kpl-taudissa</a:t>
            </a:r>
            <a:r>
              <a:rPr lang="fi-FI" sz="2400" dirty="0" smtClean="0"/>
              <a:t> </a:t>
            </a:r>
            <a:r>
              <a:rPr lang="fi-FI" sz="2400" dirty="0"/>
              <a:t>ja Parkinson-dementiassa</a:t>
            </a:r>
          </a:p>
          <a:p>
            <a:pPr>
              <a:lnSpc>
                <a:spcPct val="90000"/>
              </a:lnSpc>
            </a:pPr>
            <a:r>
              <a:rPr lang="fi-FI" sz="2400" dirty="0" err="1" smtClean="0"/>
              <a:t>Reminyl</a:t>
            </a:r>
            <a:r>
              <a:rPr lang="fi-FI" sz="2400" dirty="0" smtClean="0"/>
              <a:t>, </a:t>
            </a:r>
            <a:r>
              <a:rPr lang="fi-FI" sz="2400" dirty="0" err="1" smtClean="0"/>
              <a:t>galantamiini</a:t>
            </a:r>
            <a:r>
              <a:rPr lang="fi-FI" sz="2400" dirty="0" smtClean="0"/>
              <a:t> </a:t>
            </a:r>
            <a:r>
              <a:rPr lang="fi-FI" sz="2400" dirty="0"/>
              <a:t>1x1 on usein </a:t>
            </a:r>
            <a:r>
              <a:rPr lang="fi-FI" sz="2400" dirty="0" smtClean="0"/>
              <a:t>hyvä valinta </a:t>
            </a:r>
            <a:r>
              <a:rPr lang="fi-FI" sz="2400" dirty="0"/>
              <a:t>jos on sekamuotoinen Alzheimerin tauti ja verisuoniperäinen dementia</a:t>
            </a:r>
          </a:p>
          <a:p>
            <a:pPr>
              <a:lnSpc>
                <a:spcPct val="90000"/>
              </a:lnSpc>
            </a:pPr>
            <a:r>
              <a:rPr lang="fi-FI" sz="2400" dirty="0"/>
              <a:t>Nämä lääkkeet otetaan aina jälkiruoaksi jotta ei tule mahavaivoja</a:t>
            </a:r>
          </a:p>
          <a:p>
            <a:pPr>
              <a:lnSpc>
                <a:spcPct val="90000"/>
              </a:lnSpc>
            </a:pPr>
            <a:r>
              <a:rPr lang="fi-FI" sz="2400" dirty="0" err="1" smtClean="0"/>
              <a:t>Ebixa</a:t>
            </a:r>
            <a:r>
              <a:rPr lang="fi-FI" sz="2400" dirty="0" smtClean="0"/>
              <a:t> </a:t>
            </a:r>
            <a:r>
              <a:rPr lang="fi-FI" sz="2400" dirty="0" err="1" smtClean="0"/>
              <a:t>memantiini</a:t>
            </a:r>
            <a:r>
              <a:rPr lang="fi-FI" sz="2400" dirty="0" smtClean="0"/>
              <a:t> </a:t>
            </a:r>
            <a:r>
              <a:rPr lang="fi-FI" sz="2400" dirty="0"/>
              <a:t>1x1: Hyvä lääke vaikeammassa dementiassa, rauhoittelee käytösoireita ja voidaan usein aloittaa psykoosilääkkeen </a:t>
            </a:r>
            <a:r>
              <a:rPr lang="fi-FI" sz="2400" dirty="0" smtClean="0"/>
              <a:t>sijasta. Käytetään joskus kaksoishoitona toisen Alzheimer-lääkkeen rinnalla</a:t>
            </a:r>
            <a:endParaRPr lang="fi-FI"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fi-FI"/>
              <a:t>Unilääkkeet</a:t>
            </a:r>
          </a:p>
        </p:txBody>
      </p:sp>
      <p:sp>
        <p:nvSpPr>
          <p:cNvPr id="44035" name="Rectangle 3"/>
          <p:cNvSpPr>
            <a:spLocks noGrp="1" noChangeArrowheads="1"/>
          </p:cNvSpPr>
          <p:nvPr>
            <p:ph idx="1"/>
          </p:nvPr>
        </p:nvSpPr>
        <p:spPr/>
        <p:txBody>
          <a:bodyPr>
            <a:normAutofit fontScale="70000" lnSpcReduction="20000"/>
          </a:bodyPr>
          <a:lstStyle/>
          <a:p>
            <a:pPr>
              <a:lnSpc>
                <a:spcPct val="90000"/>
              </a:lnSpc>
            </a:pPr>
            <a:r>
              <a:rPr lang="fi-FI" sz="2800" dirty="0"/>
              <a:t>Periaate: </a:t>
            </a:r>
            <a:r>
              <a:rPr lang="fi-FI" sz="2800" dirty="0" smtClean="0"/>
              <a:t>otetaan vain </a:t>
            </a:r>
            <a:r>
              <a:rPr lang="fi-FI" sz="2800" dirty="0"/>
              <a:t>tarvittaessa jos uni ei millään ota tullakseen. Pidetään välissä lääkkeettömiä </a:t>
            </a:r>
            <a:r>
              <a:rPr lang="fi-FI" sz="2800" dirty="0" smtClean="0"/>
              <a:t>öitä</a:t>
            </a:r>
          </a:p>
          <a:p>
            <a:pPr>
              <a:lnSpc>
                <a:spcPct val="90000"/>
              </a:lnSpc>
            </a:pPr>
            <a:r>
              <a:rPr lang="fi-FI" sz="2800" dirty="0" smtClean="0"/>
              <a:t>Aivoenergia lisääntyy unen aikana</a:t>
            </a:r>
            <a:endParaRPr lang="fi-FI" sz="2800" dirty="0"/>
          </a:p>
          <a:p>
            <a:pPr>
              <a:lnSpc>
                <a:spcPct val="90000"/>
              </a:lnSpc>
            </a:pPr>
            <a:r>
              <a:rPr lang="fi-FI" sz="2800" dirty="0"/>
              <a:t>Unettomuuden ensisijainen hoito on lääkkeetön </a:t>
            </a:r>
            <a:r>
              <a:rPr lang="fi-FI" sz="2800" dirty="0" smtClean="0"/>
              <a:t>hoito:  onko huolestunut alakuloinen mieliala? Onko makuuhuoneessa hiljaista? Sänky on vain nukkumista varten. Onko tarpeeksi tekemistä päivällä? Onko syönyt tarpeeksi? Onko levottomat jalat? Onko yövirtsaisuus ongelma? </a:t>
            </a:r>
          </a:p>
          <a:p>
            <a:pPr>
              <a:lnSpc>
                <a:spcPct val="90000"/>
              </a:lnSpc>
            </a:pPr>
            <a:r>
              <a:rPr lang="fi-FI" sz="2800" dirty="0" err="1" smtClean="0"/>
              <a:t>Melatoniini</a:t>
            </a:r>
            <a:r>
              <a:rPr lang="fi-FI" sz="2800" dirty="0" smtClean="0"/>
              <a:t> ( tai </a:t>
            </a:r>
            <a:r>
              <a:rPr lang="fi-FI" sz="2800" dirty="0" err="1" smtClean="0"/>
              <a:t>Circadin</a:t>
            </a:r>
            <a:r>
              <a:rPr lang="fi-FI" sz="2800" dirty="0" smtClean="0"/>
              <a:t>) 2-6 mg illalla aina samaan aikaan: tahdistaa unta</a:t>
            </a:r>
            <a:endParaRPr lang="fi-FI" sz="2800" dirty="0"/>
          </a:p>
          <a:p>
            <a:pPr>
              <a:lnSpc>
                <a:spcPct val="90000"/>
              </a:lnSpc>
            </a:pPr>
            <a:r>
              <a:rPr lang="fi-FI" sz="2800" dirty="0"/>
              <a:t>Nukahtamislääkkeitä: </a:t>
            </a:r>
            <a:r>
              <a:rPr lang="fi-FI" sz="2800" dirty="0" err="1"/>
              <a:t>Imovane</a:t>
            </a:r>
            <a:r>
              <a:rPr lang="fi-FI" sz="2800" dirty="0"/>
              <a:t>, </a:t>
            </a:r>
            <a:r>
              <a:rPr lang="fi-FI" sz="2800" dirty="0" err="1"/>
              <a:t>Zopinox</a:t>
            </a:r>
            <a:r>
              <a:rPr lang="fi-FI" sz="2800" dirty="0"/>
              <a:t>, </a:t>
            </a:r>
            <a:r>
              <a:rPr lang="fi-FI" sz="2800" dirty="0" err="1"/>
              <a:t>Stilnoct</a:t>
            </a:r>
            <a:r>
              <a:rPr lang="fi-FI" sz="2800" dirty="0"/>
              <a:t>, </a:t>
            </a:r>
            <a:r>
              <a:rPr lang="fi-FI" sz="2800" dirty="0" err="1"/>
              <a:t>Stella</a:t>
            </a:r>
            <a:r>
              <a:rPr lang="fi-FI" sz="2800" dirty="0"/>
              <a:t>, </a:t>
            </a:r>
            <a:r>
              <a:rPr lang="fi-FI" sz="2800" dirty="0" err="1"/>
              <a:t>Somnor</a:t>
            </a:r>
            <a:r>
              <a:rPr lang="fi-FI" sz="2800" dirty="0"/>
              <a:t> jne. </a:t>
            </a:r>
            <a:r>
              <a:rPr lang="fi-FI" sz="2800" dirty="0" smtClean="0"/>
              <a:t>, </a:t>
            </a:r>
            <a:r>
              <a:rPr lang="fi-FI" sz="2800" dirty="0" err="1" smtClean="0"/>
              <a:t>bentsodiatsepiinijohdannaiset</a:t>
            </a:r>
            <a:r>
              <a:rPr lang="fi-FI" sz="2800" dirty="0" smtClean="0"/>
              <a:t> </a:t>
            </a:r>
            <a:r>
              <a:rPr lang="fi-FI" sz="2800" dirty="0" err="1" smtClean="0"/>
              <a:t>Tenox</a:t>
            </a:r>
            <a:r>
              <a:rPr lang="fi-FI" sz="2800" dirty="0" smtClean="0"/>
              <a:t>, </a:t>
            </a:r>
            <a:r>
              <a:rPr lang="fi-FI" sz="2800" dirty="0" err="1" smtClean="0"/>
              <a:t>Insomin</a:t>
            </a:r>
            <a:r>
              <a:rPr lang="fi-FI" sz="2800" dirty="0" smtClean="0"/>
              <a:t>. Nämä aiheuttavat alkoholin kaltaista seuraavaan päivään kestävää tokkuraa, aiheuttavat kaatumisriskin. Joillekin tulee toleranssi, eli lisääntyvä tarve ja riippuvuus. – Vältettäviä lääkkeitä!</a:t>
            </a:r>
          </a:p>
          <a:p>
            <a:pPr>
              <a:lnSpc>
                <a:spcPct val="90000"/>
              </a:lnSpc>
            </a:pPr>
            <a:r>
              <a:rPr lang="fi-FI" sz="2800" dirty="0" smtClean="0"/>
              <a:t>Joskus auttaa unta parantava masennuslääke, esim. </a:t>
            </a:r>
            <a:r>
              <a:rPr lang="fi-FI" sz="2800" dirty="0" err="1" smtClean="0"/>
              <a:t>mirtazapin</a:t>
            </a:r>
            <a:r>
              <a:rPr lang="fi-FI" sz="2800" dirty="0" smtClean="0"/>
              <a:t> pienellä annoksella tai nukuttava psykoosilääke esim. </a:t>
            </a:r>
            <a:r>
              <a:rPr lang="fi-FI" sz="2800" dirty="0" err="1" smtClean="0"/>
              <a:t>ketiapiini</a:t>
            </a:r>
            <a:endParaRPr lang="fi-FI" sz="2800" dirty="0"/>
          </a:p>
          <a:p>
            <a:pPr>
              <a:lnSpc>
                <a:spcPct val="90000"/>
              </a:lnSpc>
            </a:pPr>
            <a:r>
              <a:rPr lang="fi-FI" sz="2800" dirty="0"/>
              <a:t>Henkinen riippuvuus unilääkkeestä, usko lääkkeen </a:t>
            </a:r>
            <a:r>
              <a:rPr lang="fi-FI" sz="2800" dirty="0" smtClean="0"/>
              <a:t>vaikutukseen on iso osa lääkevaikutusta. On tutkittu, että nukahtamislääke </a:t>
            </a:r>
            <a:r>
              <a:rPr lang="fi-FI" sz="2800" dirty="0" err="1" smtClean="0"/>
              <a:t>nukahduttaa</a:t>
            </a:r>
            <a:r>
              <a:rPr lang="fi-FI" sz="2800" dirty="0" smtClean="0"/>
              <a:t> vain 20 min ennen </a:t>
            </a:r>
            <a:r>
              <a:rPr lang="fi-FI" sz="2800" dirty="0" err="1" smtClean="0"/>
              <a:t>placeboa</a:t>
            </a:r>
            <a:r>
              <a:rPr lang="fi-FI" sz="2800" dirty="0" smtClean="0"/>
              <a:t> (=lumelääke), eli usein nukahtamiseen auttaa vaikka D-vitamiinipilleri tai kalkkitabletti</a:t>
            </a:r>
            <a:endParaRPr lang="fi-FI"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2800" b="1" dirty="0" smtClean="0"/>
              <a:t>Vanhukset käyttävät rauhoittavia ja unilääkkeitä vuosien ajan </a:t>
            </a:r>
            <a:br>
              <a:rPr lang="fi-FI" sz="2800" b="1" dirty="0" smtClean="0"/>
            </a:br>
            <a:r>
              <a:rPr lang="fi-FI" sz="2000" dirty="0" smtClean="0"/>
              <a:t>(Rikala, Korhonen, Hartikainen: </a:t>
            </a:r>
            <a:r>
              <a:rPr lang="fi-FI" sz="2000" smtClean="0"/>
              <a:t>Suomen lääkärilehti 48/12)</a:t>
            </a:r>
            <a:endParaRPr lang="fi-FI" sz="2800" dirty="0"/>
          </a:p>
        </p:txBody>
      </p:sp>
      <p:sp>
        <p:nvSpPr>
          <p:cNvPr id="3" name="Sisällön paikkamerkki 2"/>
          <p:cNvSpPr>
            <a:spLocks noGrp="1"/>
          </p:cNvSpPr>
          <p:nvPr>
            <p:ph idx="1"/>
          </p:nvPr>
        </p:nvSpPr>
        <p:spPr/>
        <p:txBody>
          <a:bodyPr>
            <a:normAutofit fontScale="92500" lnSpcReduction="10000"/>
          </a:bodyPr>
          <a:lstStyle/>
          <a:p>
            <a:r>
              <a:rPr lang="fi-FI" sz="2400" b="1" dirty="0" smtClean="0"/>
              <a:t>Rauhoittavia ja unilääkkeitä tulisi käyttää vain tilapäisesti, mutta suositukset eivät toteudu ­käytännössä. </a:t>
            </a:r>
            <a:endParaRPr lang="fi-FI" sz="2400" dirty="0" smtClean="0"/>
          </a:p>
          <a:p>
            <a:r>
              <a:rPr lang="fi-FI" sz="2400" b="1" dirty="0" smtClean="0"/>
              <a:t>Kuopiolaisessa tutkimuksessa lähes kolmannes kotona asuvista vanhuksista käytti rauhoittavia tai unilääkkeitä. Heistä yli puolet jatkoi käyttöä vähintään kolmen vuoden ajan. </a:t>
            </a:r>
            <a:endParaRPr lang="fi-FI" sz="2400" dirty="0" smtClean="0"/>
          </a:p>
          <a:p>
            <a:r>
              <a:rPr lang="fi-FI" sz="2400" b="1" dirty="0" smtClean="0"/>
              <a:t>Vaikka tutkimuslääkärit arvioivat interventioryhmään kuuluneiden vanhusten lääkityksen ja ­ohjasivat heitä rauhoittavien ja unilääkkeiden lopetuksessa, niiden käyttö ei vähentynyt. </a:t>
            </a:r>
            <a:endParaRPr lang="fi-FI" sz="2400" dirty="0" smtClean="0"/>
          </a:p>
          <a:p>
            <a:r>
              <a:rPr lang="fi-FI" sz="2400" b="1" dirty="0" smtClean="0"/>
              <a:t>Jos rauhoittavia ja unilääkkeitä määrätään vanhukselle, tulisi lääkityksen tilapäisyyttä korostaa sekä huolehtia hoidon seurannasta. Rauhoittavien ja unilääkkeiden lopettaminen edellyttää jatkuvaa hoitosuhdetta, ohjausta ja tukea. </a:t>
            </a:r>
            <a:endParaRPr lang="fi-FI" sz="2400" dirty="0" smtClean="0"/>
          </a:p>
          <a:p>
            <a:endParaRPr lang="fi-FI"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fi-FI" sz="4000"/>
              <a:t/>
            </a:r>
            <a:br>
              <a:rPr lang="fi-FI" sz="4000"/>
            </a:br>
            <a:r>
              <a:rPr lang="fi-FI" sz="4000"/>
              <a:t>Lääkityksen ongelmia</a:t>
            </a:r>
          </a:p>
        </p:txBody>
      </p:sp>
      <p:sp>
        <p:nvSpPr>
          <p:cNvPr id="20483" name="Rectangle 3"/>
          <p:cNvSpPr>
            <a:spLocks noGrp="1" noChangeArrowheads="1"/>
          </p:cNvSpPr>
          <p:nvPr>
            <p:ph idx="1"/>
          </p:nvPr>
        </p:nvSpPr>
        <p:spPr/>
        <p:txBody>
          <a:bodyPr>
            <a:normAutofit lnSpcReduction="10000"/>
          </a:bodyPr>
          <a:lstStyle/>
          <a:p>
            <a:pPr>
              <a:lnSpc>
                <a:spcPct val="80000"/>
              </a:lnSpc>
            </a:pPr>
            <a:r>
              <a:rPr lang="fi-FI" sz="2000" dirty="0" smtClean="0"/>
              <a:t>Tutkimusnäyttöä nuoremmilla terveillä vapaaehtoisilla. </a:t>
            </a:r>
            <a:r>
              <a:rPr lang="fi-FI" sz="2000" dirty="0" err="1" smtClean="0"/>
              <a:t>Monisairaita</a:t>
            </a:r>
            <a:r>
              <a:rPr lang="fi-FI" sz="2000" dirty="0" smtClean="0"/>
              <a:t> vanhuksia on vaikea tutkia koska sekoittavia tekijöitä on paljon</a:t>
            </a:r>
            <a:endParaRPr lang="fi-FI" sz="2000" dirty="0"/>
          </a:p>
          <a:p>
            <a:pPr>
              <a:lnSpc>
                <a:spcPct val="80000"/>
              </a:lnSpc>
            </a:pPr>
            <a:r>
              <a:rPr lang="fi-FI" sz="2000" dirty="0"/>
              <a:t>Hoitojärjestelmä ei palvele vanhuksia: ajanvaraus hoidettava itse, lääkityksen seuranta ei ole rutiininomaista (</a:t>
            </a:r>
            <a:r>
              <a:rPr lang="fi-FI" sz="2000" dirty="0" err="1"/>
              <a:t>vars</a:t>
            </a:r>
            <a:r>
              <a:rPr lang="fi-FI" sz="2000" dirty="0"/>
              <a:t>. jos on dementia tai mielenterveyden häiriö), asenneongelmia </a:t>
            </a:r>
            <a:r>
              <a:rPr lang="fi-FI" sz="2000" dirty="0" smtClean="0"/>
              <a:t>on sekä </a:t>
            </a:r>
            <a:r>
              <a:rPr lang="fi-FI" sz="2000" dirty="0"/>
              <a:t>vanhuksilla että </a:t>
            </a:r>
            <a:r>
              <a:rPr lang="fi-FI" sz="2000" dirty="0" smtClean="0"/>
              <a:t>hoitavilla, tietokoneohjelmat eivät kommunikoi keskenään (erikoissairaanhoito-yksityislääkäri-terveyskeskus). E-resepti kerää tiedot, mutta ei vielä kaikilta lääkäreiltä</a:t>
            </a:r>
            <a:endParaRPr lang="fi-FI" sz="2000" dirty="0"/>
          </a:p>
          <a:p>
            <a:pPr>
              <a:lnSpc>
                <a:spcPct val="80000"/>
              </a:lnSpc>
            </a:pPr>
            <a:r>
              <a:rPr lang="fi-FI" sz="2000" dirty="0"/>
              <a:t>Itsehoitolääkkeet, lääkemyöntyvyys, autonomia: on selvitettävä kykeneekö potilas luotettavasti huolehtimaan omasta lääkityksestään, tarkistettava käyttötaidot</a:t>
            </a:r>
          </a:p>
          <a:p>
            <a:pPr>
              <a:lnSpc>
                <a:spcPct val="80000"/>
              </a:lnSpc>
            </a:pPr>
            <a:r>
              <a:rPr lang="fi-FI" sz="2000" dirty="0"/>
              <a:t>Suuri luottamus siihen että pillerillä voi hoitaa ongelman </a:t>
            </a:r>
            <a:r>
              <a:rPr lang="fi-FI" sz="2000" dirty="0" smtClean="0"/>
              <a:t>=</a:t>
            </a:r>
            <a:r>
              <a:rPr lang="fi-FI" sz="2000" dirty="0" err="1" smtClean="0"/>
              <a:t>medikalisaatio</a:t>
            </a:r>
            <a:r>
              <a:rPr lang="fi-FI" sz="2000" dirty="0" smtClean="0"/>
              <a:t>. Vanhuksen oma lääkehakuisuus</a:t>
            </a:r>
            <a:endParaRPr lang="fi-FI" sz="2000" dirty="0"/>
          </a:p>
          <a:p>
            <a:pPr>
              <a:lnSpc>
                <a:spcPct val="80000"/>
              </a:lnSpc>
            </a:pPr>
            <a:r>
              <a:rPr lang="fi-FI" sz="2000" dirty="0"/>
              <a:t>Mikä on lääkkeen käytön todellinen syy</a:t>
            </a:r>
            <a:r>
              <a:rPr lang="fi-FI" sz="2000" dirty="0" smtClean="0"/>
              <a:t>?</a:t>
            </a:r>
          </a:p>
          <a:p>
            <a:pPr>
              <a:lnSpc>
                <a:spcPct val="80000"/>
              </a:lnSpc>
            </a:pPr>
            <a:r>
              <a:rPr lang="fi-FI" sz="2000" dirty="0" smtClean="0"/>
              <a:t>Lääkärin määräämien lisäksi käyttää ns. ”luontaislääkkeitä”</a:t>
            </a:r>
            <a:endParaRPr lang="fi-FI" sz="2000" dirty="0"/>
          </a:p>
          <a:p>
            <a:pPr>
              <a:lnSpc>
                <a:spcPct val="80000"/>
              </a:lnSpc>
            </a:pPr>
            <a:r>
              <a:rPr lang="fi-FI" sz="2000" dirty="0"/>
              <a:t>Turhia lääkkeitä ei raaskita hävittää </a:t>
            </a:r>
            <a:r>
              <a:rPr lang="fi-FI" sz="2000" dirty="0" smtClean="0"/>
              <a:t>kotoa, niitä pidetään arvokkaina</a:t>
            </a:r>
          </a:p>
          <a:p>
            <a:pPr>
              <a:lnSpc>
                <a:spcPct val="80000"/>
              </a:lnSpc>
            </a:pPr>
            <a:r>
              <a:rPr lang="fi-FI" sz="2000" dirty="0" smtClean="0"/>
              <a:t>Hyvää unilääkettä lainataan naapurille</a:t>
            </a:r>
          </a:p>
          <a:p>
            <a:pPr>
              <a:lnSpc>
                <a:spcPct val="80000"/>
              </a:lnSpc>
            </a:pPr>
            <a:endParaRPr lang="fi-FI"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2362274"/>
          </a:xfrm>
        </p:spPr>
        <p:txBody>
          <a:bodyPr>
            <a:normAutofit fontScale="90000"/>
          </a:bodyPr>
          <a:lstStyle/>
          <a:p>
            <a:r>
              <a:rPr lang="fi-FI" dirty="0" smtClean="0"/>
              <a:t>Epilepsialääkkeitä käytetään myös </a:t>
            </a:r>
            <a:r>
              <a:rPr lang="fi-FI" dirty="0" err="1" smtClean="0"/>
              <a:t>neuropaattisen</a:t>
            </a:r>
            <a:r>
              <a:rPr lang="fi-FI" dirty="0" smtClean="0"/>
              <a:t> eli hermokivun, kaksisuuntaisen mielialahäiriön tai vauhdikkuuden hoitoon</a:t>
            </a:r>
            <a:endParaRPr lang="fi-FI" dirty="0"/>
          </a:p>
        </p:txBody>
      </p:sp>
      <p:sp>
        <p:nvSpPr>
          <p:cNvPr id="45059" name="Rectangle 3"/>
          <p:cNvSpPr>
            <a:spLocks noGrp="1" noChangeArrowheads="1"/>
          </p:cNvSpPr>
          <p:nvPr>
            <p:ph idx="1"/>
          </p:nvPr>
        </p:nvSpPr>
        <p:spPr>
          <a:xfrm>
            <a:off x="457200" y="2204864"/>
            <a:ext cx="8229600" cy="3921299"/>
          </a:xfrm>
        </p:spPr>
        <p:txBody>
          <a:bodyPr>
            <a:normAutofit lnSpcReduction="10000"/>
          </a:bodyPr>
          <a:lstStyle/>
          <a:p>
            <a:pPr>
              <a:buNone/>
            </a:pPr>
            <a:endParaRPr lang="fi-FI" sz="2800" dirty="0"/>
          </a:p>
          <a:p>
            <a:r>
              <a:rPr lang="fi-FI" sz="2800" dirty="0" err="1"/>
              <a:t>Neurotol</a:t>
            </a:r>
            <a:r>
              <a:rPr lang="fi-FI" sz="2800" dirty="0"/>
              <a:t>, </a:t>
            </a:r>
            <a:r>
              <a:rPr lang="fi-FI" sz="2800" dirty="0" err="1"/>
              <a:t>Lyrica</a:t>
            </a:r>
            <a:r>
              <a:rPr lang="fi-FI" sz="2800" dirty="0"/>
              <a:t>, </a:t>
            </a:r>
            <a:r>
              <a:rPr lang="fi-FI" sz="2800" dirty="0" err="1"/>
              <a:t>Neurontin</a:t>
            </a:r>
            <a:r>
              <a:rPr lang="fi-FI" sz="2800" dirty="0"/>
              <a:t>, </a:t>
            </a:r>
            <a:r>
              <a:rPr lang="fi-FI" sz="2800" dirty="0" err="1"/>
              <a:t>Deprakine</a:t>
            </a:r>
            <a:r>
              <a:rPr lang="fi-FI" sz="2800" dirty="0"/>
              <a:t>, </a:t>
            </a:r>
            <a:r>
              <a:rPr lang="fi-FI" sz="2800" dirty="0" err="1"/>
              <a:t>Hydantin</a:t>
            </a:r>
            <a:r>
              <a:rPr lang="fi-FI" sz="2800" dirty="0"/>
              <a:t>, </a:t>
            </a:r>
            <a:r>
              <a:rPr lang="fi-FI" sz="2800" dirty="0" err="1"/>
              <a:t>Trileptal</a:t>
            </a:r>
            <a:r>
              <a:rPr lang="fi-FI" sz="2800" dirty="0"/>
              <a:t>, </a:t>
            </a:r>
            <a:r>
              <a:rPr lang="fi-FI" sz="2800" dirty="0" err="1"/>
              <a:t>Lamictal</a:t>
            </a:r>
            <a:r>
              <a:rPr lang="fi-FI" sz="2800" dirty="0"/>
              <a:t>, </a:t>
            </a:r>
            <a:r>
              <a:rPr lang="fi-FI" sz="2800" dirty="0" err="1"/>
              <a:t>Topimax</a:t>
            </a:r>
            <a:r>
              <a:rPr lang="fi-FI" sz="2800" dirty="0"/>
              <a:t> jne. </a:t>
            </a:r>
            <a:endParaRPr lang="fi-FI" sz="2800" dirty="0" smtClean="0"/>
          </a:p>
          <a:p>
            <a:r>
              <a:rPr lang="fi-FI" sz="2800" dirty="0" smtClean="0"/>
              <a:t>Yhdellä lääkkeellä on monta vaikutusta (esim. </a:t>
            </a:r>
            <a:r>
              <a:rPr lang="fi-FI" sz="2800" dirty="0" err="1" smtClean="0"/>
              <a:t>Lyrica</a:t>
            </a:r>
            <a:r>
              <a:rPr lang="fi-FI" sz="2800" dirty="0" smtClean="0"/>
              <a:t> auttaa kipuun ja ahdistuneisuuteen)</a:t>
            </a:r>
            <a:endParaRPr lang="fi-FI" sz="2800" dirty="0"/>
          </a:p>
          <a:p>
            <a:r>
              <a:rPr lang="fi-FI" sz="2800" dirty="0"/>
              <a:t>Voi olla yhteisvaikutuksia muiden lääkkeiden kanssa, yliannoksista </a:t>
            </a:r>
            <a:r>
              <a:rPr lang="fi-FI" sz="2800" dirty="0" smtClean="0"/>
              <a:t>tulee helposti sivuvaikutuksia</a:t>
            </a:r>
            <a:r>
              <a:rPr lang="fi-FI" sz="2800" dirty="0"/>
              <a:t>, usein tarvitaan veren lääkepitoisuuden </a:t>
            </a:r>
            <a:r>
              <a:rPr lang="fi-FI" sz="2800" dirty="0" smtClean="0"/>
              <a:t>määritys</a:t>
            </a:r>
          </a:p>
          <a:p>
            <a:r>
              <a:rPr lang="fi-FI" sz="2800" dirty="0" smtClean="0"/>
              <a:t>Vanhuksen annokset ovat usein pieniä</a:t>
            </a:r>
            <a:endParaRPr lang="fi-FI"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TBLN1azfW_KnFZfnwb4lWle2o2yWg_Un2fxf76ZZXccVNQMP7QcA"/>
          <p:cNvPicPr>
            <a:picLocks noChangeAspect="1" noChangeArrowheads="1"/>
          </p:cNvPicPr>
          <p:nvPr/>
        </p:nvPicPr>
        <p:blipFill>
          <a:blip r:embed="rId2" cstate="print"/>
          <a:srcRect/>
          <a:stretch>
            <a:fillRect/>
          </a:stretch>
        </p:blipFill>
        <p:spPr bwMode="auto">
          <a:xfrm>
            <a:off x="323528" y="2060848"/>
            <a:ext cx="2371725" cy="1924051"/>
          </a:xfrm>
          <a:prstGeom prst="rect">
            <a:avLst/>
          </a:prstGeom>
          <a:noFill/>
        </p:spPr>
      </p:pic>
      <p:sp>
        <p:nvSpPr>
          <p:cNvPr id="6" name="Tekstikehys 5"/>
          <p:cNvSpPr txBox="1"/>
          <p:nvPr/>
        </p:nvSpPr>
        <p:spPr>
          <a:xfrm>
            <a:off x="467544" y="548680"/>
            <a:ext cx="5976664" cy="707886"/>
          </a:xfrm>
          <a:prstGeom prst="rect">
            <a:avLst/>
          </a:prstGeom>
          <a:noFill/>
        </p:spPr>
        <p:txBody>
          <a:bodyPr wrap="square" rtlCol="0">
            <a:spAutoFit/>
          </a:bodyPr>
          <a:lstStyle/>
          <a:p>
            <a:r>
              <a:rPr lang="fi-FI" dirty="0" smtClean="0"/>
              <a:t>Onko silmätippojen laitto helppoa jos niska on jäykkä ja sormet ei pelaa?</a:t>
            </a:r>
            <a:endParaRPr lang="fi-FI" dirty="0"/>
          </a:p>
        </p:txBody>
      </p:sp>
      <p:sp>
        <p:nvSpPr>
          <p:cNvPr id="7" name="Tekstikehys 6"/>
          <p:cNvSpPr txBox="1"/>
          <p:nvPr/>
        </p:nvSpPr>
        <p:spPr>
          <a:xfrm>
            <a:off x="395536" y="4509120"/>
            <a:ext cx="7992888" cy="1631216"/>
          </a:xfrm>
          <a:prstGeom prst="rect">
            <a:avLst/>
          </a:prstGeom>
          <a:noFill/>
        </p:spPr>
        <p:txBody>
          <a:bodyPr wrap="square" rtlCol="0">
            <a:spAutoFit/>
          </a:bodyPr>
          <a:lstStyle/>
          <a:p>
            <a:r>
              <a:rPr lang="fi-FI" dirty="0" smtClean="0"/>
              <a:t>Silmätipat imeytyvät kyynelnesteestä nielun kautta elimistöön, ja beetasalpaajatipat voivat aiheuttaa samoja sivuvaikutuksia kuin suun kautta otettava beetasalpaaja (sydämen harvalyöntisyys, painajaiset, hengenahdistus, matala verenpaine)</a:t>
            </a:r>
          </a:p>
          <a:p>
            <a:endParaRPr lang="fi-FI" dirty="0"/>
          </a:p>
        </p:txBody>
      </p:sp>
      <p:sp>
        <p:nvSpPr>
          <p:cNvPr id="8" name="Tekstikehys 7"/>
          <p:cNvSpPr txBox="1"/>
          <p:nvPr/>
        </p:nvSpPr>
        <p:spPr>
          <a:xfrm>
            <a:off x="3275856" y="1772816"/>
            <a:ext cx="5112568" cy="1323439"/>
          </a:xfrm>
          <a:prstGeom prst="rect">
            <a:avLst/>
          </a:prstGeom>
          <a:noFill/>
        </p:spPr>
        <p:txBody>
          <a:bodyPr wrap="square" rtlCol="0">
            <a:spAutoFit/>
          </a:bodyPr>
          <a:lstStyle/>
          <a:p>
            <a:r>
              <a:rPr lang="fi-FI" dirty="0" smtClean="0"/>
              <a:t>Silmänpainetautiin tai kuivien silmien hoitoon silmätipat tai –voide. Kertakäyttöpipetit ovat käteviä silmätulehduksen hoidossa</a:t>
            </a:r>
            <a:endParaRPr lang="fi-FI"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fi-FI" sz="4000"/>
              <a:t>Huimaus- ja pahoinvointilääkkeet</a:t>
            </a:r>
          </a:p>
        </p:txBody>
      </p:sp>
      <p:sp>
        <p:nvSpPr>
          <p:cNvPr id="47107" name="Rectangle 3"/>
          <p:cNvSpPr>
            <a:spLocks noGrp="1" noChangeArrowheads="1"/>
          </p:cNvSpPr>
          <p:nvPr>
            <p:ph idx="1"/>
          </p:nvPr>
        </p:nvSpPr>
        <p:spPr/>
        <p:txBody>
          <a:bodyPr>
            <a:normAutofit fontScale="92500" lnSpcReduction="20000"/>
          </a:bodyPr>
          <a:lstStyle/>
          <a:p>
            <a:pPr>
              <a:lnSpc>
                <a:spcPct val="90000"/>
              </a:lnSpc>
              <a:buFont typeface="Wingdings" pitchFamily="2" charset="2"/>
              <a:buNone/>
            </a:pPr>
            <a:endParaRPr lang="fi-FI" sz="2800" dirty="0"/>
          </a:p>
          <a:p>
            <a:pPr>
              <a:lnSpc>
                <a:spcPct val="90000"/>
              </a:lnSpc>
            </a:pPr>
            <a:r>
              <a:rPr lang="fi-FI" sz="2800" dirty="0"/>
              <a:t>Oireenmukainen lääkitys on hyvin tavallista, </a:t>
            </a:r>
            <a:r>
              <a:rPr lang="fi-FI" sz="2800" dirty="0" smtClean="0"/>
              <a:t>ja niitä käytetään itsehoitolääkkeinä</a:t>
            </a:r>
          </a:p>
          <a:p>
            <a:pPr>
              <a:lnSpc>
                <a:spcPct val="90000"/>
              </a:lnSpc>
            </a:pPr>
            <a:r>
              <a:rPr lang="fi-FI" sz="2800" dirty="0" smtClean="0"/>
              <a:t>Tulee hetkeksi parempi olo</a:t>
            </a:r>
            <a:endParaRPr lang="fi-FI" sz="2800" dirty="0"/>
          </a:p>
          <a:p>
            <a:pPr>
              <a:lnSpc>
                <a:spcPct val="90000"/>
              </a:lnSpc>
            </a:pPr>
            <a:r>
              <a:rPr lang="fi-FI" sz="2800" dirty="0" err="1"/>
              <a:t>Primperan</a:t>
            </a:r>
            <a:r>
              <a:rPr lang="fi-FI" sz="2800" dirty="0"/>
              <a:t>, </a:t>
            </a:r>
            <a:r>
              <a:rPr lang="fi-FI" sz="2800" dirty="0" err="1"/>
              <a:t>Metopram</a:t>
            </a:r>
            <a:r>
              <a:rPr lang="fi-FI" sz="2800" dirty="0"/>
              <a:t>, </a:t>
            </a:r>
            <a:r>
              <a:rPr lang="fi-FI" sz="2800" dirty="0" err="1"/>
              <a:t>Vertipam</a:t>
            </a:r>
            <a:r>
              <a:rPr lang="fi-FI" sz="2800" dirty="0"/>
              <a:t>, </a:t>
            </a:r>
            <a:r>
              <a:rPr lang="fi-FI" sz="2800" dirty="0" err="1"/>
              <a:t>Diapam</a:t>
            </a:r>
            <a:r>
              <a:rPr lang="fi-FI" sz="2800" dirty="0"/>
              <a:t>, </a:t>
            </a:r>
            <a:r>
              <a:rPr lang="fi-FI" sz="2800" dirty="0" err="1"/>
              <a:t>Scopolamin-laastari</a:t>
            </a:r>
            <a:endParaRPr lang="fi-FI" sz="2800" dirty="0"/>
          </a:p>
          <a:p>
            <a:pPr>
              <a:lnSpc>
                <a:spcPct val="90000"/>
              </a:lnSpc>
            </a:pPr>
            <a:r>
              <a:rPr lang="fi-FI" sz="2800" dirty="0" smtClean="0"/>
              <a:t>Nämä kaikki vaikuttavat aivoihin ja aiheuttavat sivuvaikutuksia: </a:t>
            </a:r>
            <a:r>
              <a:rPr lang="fi-FI" sz="2800" dirty="0"/>
              <a:t>kaatumiset, liikkumisen </a:t>
            </a:r>
            <a:r>
              <a:rPr lang="fi-FI" sz="2800" dirty="0" smtClean="0"/>
              <a:t>vaikeus. </a:t>
            </a:r>
            <a:r>
              <a:rPr lang="fi-FI" sz="2800" dirty="0" err="1" smtClean="0"/>
              <a:t>Primperan</a:t>
            </a:r>
            <a:r>
              <a:rPr lang="fi-FI" sz="2800" dirty="0" smtClean="0"/>
              <a:t> jäykistää liikkumista ja refleksejä. Lisäksi tottumisen riski</a:t>
            </a:r>
            <a:endParaRPr lang="fi-FI" sz="2800" dirty="0"/>
          </a:p>
          <a:p>
            <a:pPr>
              <a:lnSpc>
                <a:spcPct val="90000"/>
              </a:lnSpc>
            </a:pPr>
            <a:r>
              <a:rPr lang="fi-FI" sz="2800" dirty="0"/>
              <a:t>Yleensä kannattaa välttää!</a:t>
            </a:r>
          </a:p>
          <a:p>
            <a:pPr>
              <a:lnSpc>
                <a:spcPct val="90000"/>
              </a:lnSpc>
            </a:pPr>
            <a:r>
              <a:rPr lang="fi-FI" sz="2800" dirty="0"/>
              <a:t>Syöpäpotilaan pahoinvointiin on omat </a:t>
            </a:r>
            <a:r>
              <a:rPr lang="fi-FI" sz="2800" dirty="0" smtClean="0"/>
              <a:t>erikoislääkkeet (</a:t>
            </a:r>
            <a:r>
              <a:rPr lang="fi-FI" sz="2800" dirty="0" err="1" smtClean="0"/>
              <a:t>Zofran</a:t>
            </a:r>
            <a:r>
              <a:rPr lang="fi-FI" sz="2800" dirty="0" smtClean="0"/>
              <a:t>, </a:t>
            </a:r>
            <a:r>
              <a:rPr lang="fi-FI" sz="2800" dirty="0" err="1" smtClean="0"/>
              <a:t>Dexametasoni</a:t>
            </a:r>
            <a:r>
              <a:rPr lang="fi-FI" sz="2800" dirty="0" smtClean="0"/>
              <a:t>, </a:t>
            </a:r>
            <a:r>
              <a:rPr lang="fi-FI" sz="2800" dirty="0" err="1" smtClean="0"/>
              <a:t>Serenase</a:t>
            </a:r>
            <a:r>
              <a:rPr lang="fi-FI" sz="2800" dirty="0" smtClean="0"/>
              <a:t>)</a:t>
            </a:r>
            <a:endParaRPr lang="fi-FI"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fi-FI" dirty="0"/>
              <a:t>Allergialääkkeet</a:t>
            </a:r>
          </a:p>
        </p:txBody>
      </p:sp>
      <p:sp>
        <p:nvSpPr>
          <p:cNvPr id="48131" name="Rectangle 3"/>
          <p:cNvSpPr>
            <a:spLocks noGrp="1" noChangeArrowheads="1"/>
          </p:cNvSpPr>
          <p:nvPr>
            <p:ph idx="1"/>
          </p:nvPr>
        </p:nvSpPr>
        <p:spPr/>
        <p:txBody>
          <a:bodyPr>
            <a:normAutofit fontScale="77500" lnSpcReduction="20000"/>
          </a:bodyPr>
          <a:lstStyle/>
          <a:p>
            <a:pPr>
              <a:lnSpc>
                <a:spcPct val="90000"/>
              </a:lnSpc>
            </a:pPr>
            <a:r>
              <a:rPr lang="fi-FI" dirty="0" err="1"/>
              <a:t>Histec</a:t>
            </a:r>
            <a:r>
              <a:rPr lang="fi-FI" dirty="0"/>
              <a:t>, </a:t>
            </a:r>
            <a:r>
              <a:rPr lang="fi-FI" dirty="0" err="1"/>
              <a:t>Heinix</a:t>
            </a:r>
            <a:r>
              <a:rPr lang="fi-FI" dirty="0"/>
              <a:t>, </a:t>
            </a:r>
            <a:r>
              <a:rPr lang="fi-FI" dirty="0" err="1" smtClean="0"/>
              <a:t>Tuulix</a:t>
            </a:r>
            <a:r>
              <a:rPr lang="fi-FI" dirty="0" smtClean="0"/>
              <a:t>, </a:t>
            </a:r>
            <a:r>
              <a:rPr lang="fi-FI" dirty="0" err="1" smtClean="0"/>
              <a:t>Zyrtec</a:t>
            </a:r>
            <a:r>
              <a:rPr lang="fi-FI" dirty="0"/>
              <a:t>, </a:t>
            </a:r>
            <a:r>
              <a:rPr lang="fi-FI" dirty="0" err="1" smtClean="0"/>
              <a:t>setiritsin</a:t>
            </a:r>
            <a:r>
              <a:rPr lang="fi-FI" dirty="0" smtClean="0"/>
              <a:t>, </a:t>
            </a:r>
            <a:r>
              <a:rPr lang="fi-FI" dirty="0" err="1" smtClean="0"/>
              <a:t>Kestine</a:t>
            </a:r>
            <a:r>
              <a:rPr lang="fi-FI" dirty="0"/>
              <a:t>, </a:t>
            </a:r>
            <a:r>
              <a:rPr lang="fi-FI" dirty="0" err="1"/>
              <a:t>Telfast</a:t>
            </a:r>
            <a:r>
              <a:rPr lang="fi-FI" dirty="0"/>
              <a:t>, </a:t>
            </a:r>
            <a:r>
              <a:rPr lang="fi-FI" dirty="0" err="1"/>
              <a:t>Clarityn</a:t>
            </a:r>
            <a:r>
              <a:rPr lang="fi-FI" dirty="0"/>
              <a:t> jne. – </a:t>
            </a:r>
            <a:r>
              <a:rPr lang="fi-FI" dirty="0" smtClean="0"/>
              <a:t>näitä saa </a:t>
            </a:r>
            <a:r>
              <a:rPr lang="fi-FI" dirty="0"/>
              <a:t>pieniä pakkauksia ilman reseptiä</a:t>
            </a:r>
          </a:p>
          <a:p>
            <a:pPr>
              <a:lnSpc>
                <a:spcPct val="90000"/>
              </a:lnSpc>
            </a:pPr>
            <a:r>
              <a:rPr lang="fi-FI" dirty="0" smtClean="0"/>
              <a:t>Mainostus on tehonnut hyvin, ja ihminen uskoo lääkkeen tehoon = </a:t>
            </a:r>
            <a:r>
              <a:rPr lang="fi-FI" dirty="0" err="1" smtClean="0"/>
              <a:t>placebo-vaikutus</a:t>
            </a:r>
            <a:r>
              <a:rPr lang="fi-FI" dirty="0" smtClean="0"/>
              <a:t>. Vanhuksella on elimistön reaktio allergeeneille vaimennut, ja reaktiot harvinaisia</a:t>
            </a:r>
          </a:p>
          <a:p>
            <a:pPr>
              <a:lnSpc>
                <a:spcPct val="90000"/>
              </a:lnSpc>
            </a:pPr>
            <a:r>
              <a:rPr lang="fi-FI" dirty="0" smtClean="0"/>
              <a:t>Mirjan tärkein ystävä on kissa. Siitä tulee allergista kutinaa ja silmätulehdusta. Hän valitsee mieluimmin lääkkeen kuin luopuu </a:t>
            </a:r>
            <a:r>
              <a:rPr lang="fi-FI" dirty="0" err="1" smtClean="0"/>
              <a:t>Missestä</a:t>
            </a:r>
            <a:r>
              <a:rPr lang="fi-FI" dirty="0" smtClean="0"/>
              <a:t>, kissa tuo iloa ja laatua elämään</a:t>
            </a:r>
            <a:endParaRPr lang="fi-FI" dirty="0"/>
          </a:p>
          <a:p>
            <a:pPr>
              <a:lnSpc>
                <a:spcPct val="90000"/>
              </a:lnSpc>
            </a:pPr>
            <a:r>
              <a:rPr lang="fi-FI" dirty="0" err="1"/>
              <a:t>Atarax</a:t>
            </a:r>
            <a:r>
              <a:rPr lang="fi-FI" dirty="0"/>
              <a:t>: väsyttävä antihistamiini, jota käytetään paljon uni- ja rauhoittavana lääkkeenä mutta joka haittaa </a:t>
            </a:r>
            <a:r>
              <a:rPr lang="fi-FI" dirty="0" smtClean="0"/>
              <a:t>paljon henkisiä toimintoja. </a:t>
            </a:r>
            <a:r>
              <a:rPr lang="fi-FI" dirty="0"/>
              <a:t>Vanhuksen ei pitäisi </a:t>
            </a:r>
            <a:r>
              <a:rPr lang="fi-FI" dirty="0" smtClean="0"/>
              <a:t>käyttää</a:t>
            </a:r>
          </a:p>
          <a:p>
            <a:pPr>
              <a:lnSpc>
                <a:spcPct val="90000"/>
              </a:lnSpc>
              <a:buNone/>
            </a:pPr>
            <a:r>
              <a:rPr lang="fi-FI" dirty="0" smtClean="0"/>
              <a:t>     </a:t>
            </a:r>
            <a:r>
              <a:rPr lang="fi-FI" sz="2000" dirty="0" smtClean="0"/>
              <a:t>(</a:t>
            </a:r>
            <a:r>
              <a:rPr lang="fi-FI" sz="2000" dirty="0" err="1" smtClean="0"/>
              <a:t>Fimea</a:t>
            </a:r>
            <a:r>
              <a:rPr lang="fi-FI" sz="2000" dirty="0" smtClean="0"/>
              <a:t> varoittaa: Vältä käyttöä iäkkäillä. Ei sovi iäkkäiden uni- tai rauhoittavaksi lääkkeeksi. Puolita </a:t>
            </a:r>
            <a:r>
              <a:rPr lang="fi-FI" sz="2000" dirty="0" err="1" smtClean="0"/>
              <a:t>annosjo</a:t>
            </a:r>
            <a:r>
              <a:rPr lang="fi-FI" sz="2000" dirty="0" smtClean="0"/>
              <a:t> lievässä munuaisten vajaatoiminnassa. </a:t>
            </a:r>
            <a:r>
              <a:rPr lang="fi-FI" sz="2000" dirty="0" err="1" smtClean="0"/>
              <a:t>Hydroksitsiini</a:t>
            </a:r>
            <a:r>
              <a:rPr lang="fi-FI" sz="2000" dirty="0" smtClean="0"/>
              <a:t> on pitkävaikutteisin ja voimakkaimmin väsyttävä epäselektiivinen antihistamiini, jolla </a:t>
            </a:r>
            <a:r>
              <a:rPr lang="fi-FI" sz="2000" dirty="0" err="1" smtClean="0"/>
              <a:t>antikolinergiset</a:t>
            </a:r>
            <a:r>
              <a:rPr lang="fi-FI" sz="2000" dirty="0" smtClean="0"/>
              <a:t> haitat ovat merkittäviä. Altistaa kaatumiselle. Harkitse selektiivisempiä antihistamiineja. </a:t>
            </a:r>
            <a:r>
              <a:rPr lang="fi-FI" sz="2000" dirty="0" err="1" smtClean="0"/>
              <a:t>Antikolinergisyys</a:t>
            </a:r>
            <a:r>
              <a:rPr lang="fi-FI" sz="2000" dirty="0" smtClean="0"/>
              <a:t> heikentää Alzheimerin taudin lääkkeiden tehoa.)</a:t>
            </a:r>
            <a:endParaRPr lang="fi-FI"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ts1.mm.bing.net/th?id=H.5053145879412976&amp;pid=1.7&amp;w=222&amp;h=146&amp;c=7&amp;rs=1"/>
          <p:cNvPicPr>
            <a:picLocks noChangeAspect="1" noChangeArrowheads="1"/>
          </p:cNvPicPr>
          <p:nvPr/>
        </p:nvPicPr>
        <p:blipFill>
          <a:blip r:embed="rId2" cstate="print"/>
          <a:srcRect/>
          <a:stretch>
            <a:fillRect/>
          </a:stretch>
        </p:blipFill>
        <p:spPr bwMode="auto">
          <a:xfrm>
            <a:off x="467544" y="188640"/>
            <a:ext cx="5146102" cy="3384376"/>
          </a:xfrm>
          <a:prstGeom prst="rect">
            <a:avLst/>
          </a:prstGeom>
          <a:noFill/>
        </p:spPr>
      </p:pic>
      <p:pic>
        <p:nvPicPr>
          <p:cNvPr id="109572" name="Picture 4" descr="http://ts1.mm.bing.net/th?id=H.4923562405659748&amp;pid=1.7&amp;w=77&amp;h=146&amp;c=7&amp;rs=1"/>
          <p:cNvPicPr>
            <a:picLocks noChangeAspect="1" noChangeArrowheads="1"/>
          </p:cNvPicPr>
          <p:nvPr/>
        </p:nvPicPr>
        <p:blipFill>
          <a:blip r:embed="rId3" cstate="print"/>
          <a:srcRect/>
          <a:stretch>
            <a:fillRect/>
          </a:stretch>
        </p:blipFill>
        <p:spPr bwMode="auto">
          <a:xfrm>
            <a:off x="395536" y="3789040"/>
            <a:ext cx="1512168" cy="2867230"/>
          </a:xfrm>
          <a:prstGeom prst="rect">
            <a:avLst/>
          </a:prstGeom>
          <a:noFill/>
        </p:spPr>
      </p:pic>
      <p:sp>
        <p:nvSpPr>
          <p:cNvPr id="7" name="Tekstikehys 6"/>
          <p:cNvSpPr txBox="1"/>
          <p:nvPr/>
        </p:nvSpPr>
        <p:spPr>
          <a:xfrm>
            <a:off x="5868144" y="620688"/>
            <a:ext cx="3024336" cy="707886"/>
          </a:xfrm>
          <a:prstGeom prst="rect">
            <a:avLst/>
          </a:prstGeom>
          <a:noFill/>
        </p:spPr>
        <p:txBody>
          <a:bodyPr wrap="square" rtlCol="0">
            <a:spAutoFit/>
          </a:bodyPr>
          <a:lstStyle/>
          <a:p>
            <a:r>
              <a:rPr lang="fi-FI" b="1" dirty="0" smtClean="0"/>
              <a:t>Osteoporoosi, luu haurastuu </a:t>
            </a:r>
            <a:endParaRPr lang="fi-FI" b="1" dirty="0"/>
          </a:p>
        </p:txBody>
      </p:sp>
      <p:sp>
        <p:nvSpPr>
          <p:cNvPr id="8" name="Tekstikehys 7"/>
          <p:cNvSpPr txBox="1"/>
          <p:nvPr/>
        </p:nvSpPr>
        <p:spPr>
          <a:xfrm>
            <a:off x="5868144" y="1340768"/>
            <a:ext cx="3275856" cy="2246769"/>
          </a:xfrm>
          <a:prstGeom prst="rect">
            <a:avLst/>
          </a:prstGeom>
          <a:noFill/>
        </p:spPr>
        <p:txBody>
          <a:bodyPr wrap="square" rtlCol="0">
            <a:spAutoFit/>
          </a:bodyPr>
          <a:lstStyle/>
          <a:p>
            <a:r>
              <a:rPr lang="fi-FI" dirty="0" smtClean="0"/>
              <a:t>D-vitamiinia tarvitaan 20 µg/vrk. Iho varastoi sitä auringossa. Ikäihmiset (yli 50 v) eivät ole tarpeeksi auringossa, ja suositellaan otettavaksi vuoden ympäri. Vaikuttaa hormonin tavoin</a:t>
            </a:r>
            <a:endParaRPr lang="fi-FI" dirty="0"/>
          </a:p>
        </p:txBody>
      </p:sp>
      <p:sp>
        <p:nvSpPr>
          <p:cNvPr id="9" name="Tekstikehys 8"/>
          <p:cNvSpPr txBox="1"/>
          <p:nvPr/>
        </p:nvSpPr>
        <p:spPr>
          <a:xfrm>
            <a:off x="2555776" y="3933056"/>
            <a:ext cx="3888432" cy="1631216"/>
          </a:xfrm>
          <a:prstGeom prst="rect">
            <a:avLst/>
          </a:prstGeom>
          <a:noFill/>
        </p:spPr>
        <p:txBody>
          <a:bodyPr wrap="square" rtlCol="0">
            <a:spAutoFit/>
          </a:bodyPr>
          <a:lstStyle/>
          <a:p>
            <a:r>
              <a:rPr lang="fi-FI" dirty="0" smtClean="0"/>
              <a:t>Uutta luuta rakentaa: kalkki, strontium (</a:t>
            </a:r>
            <a:r>
              <a:rPr lang="fi-FI" dirty="0" err="1" smtClean="0"/>
              <a:t>Protelos</a:t>
            </a:r>
            <a:r>
              <a:rPr lang="fi-FI" dirty="0" smtClean="0"/>
              <a:t>), </a:t>
            </a:r>
            <a:r>
              <a:rPr lang="fi-FI" dirty="0" err="1" smtClean="0"/>
              <a:t>bisfosfonaatit</a:t>
            </a:r>
            <a:r>
              <a:rPr lang="fi-FI" dirty="0" smtClean="0"/>
              <a:t> (</a:t>
            </a:r>
            <a:r>
              <a:rPr lang="fi-FI" dirty="0" err="1" smtClean="0"/>
              <a:t>Fosavance</a:t>
            </a:r>
            <a:r>
              <a:rPr lang="fi-FI" dirty="0" smtClean="0"/>
              <a:t>, </a:t>
            </a:r>
            <a:r>
              <a:rPr lang="fi-FI" dirty="0" err="1" smtClean="0"/>
              <a:t>Alendronate</a:t>
            </a:r>
            <a:r>
              <a:rPr lang="fi-FI" dirty="0" smtClean="0"/>
              <a:t>, </a:t>
            </a:r>
            <a:r>
              <a:rPr lang="fi-FI" dirty="0" err="1" smtClean="0"/>
              <a:t>Bonviva</a:t>
            </a:r>
            <a:r>
              <a:rPr lang="fi-FI" dirty="0" smtClean="0"/>
              <a:t>, </a:t>
            </a:r>
            <a:r>
              <a:rPr lang="fi-FI" dirty="0" err="1" smtClean="0"/>
              <a:t>Aclasta</a:t>
            </a:r>
            <a:r>
              <a:rPr lang="fi-FI" dirty="0" smtClean="0"/>
              <a:t>, </a:t>
            </a:r>
            <a:r>
              <a:rPr lang="fi-FI" dirty="0" err="1" smtClean="0"/>
              <a:t>Forsteo</a:t>
            </a:r>
            <a:r>
              <a:rPr lang="fi-FI" dirty="0" smtClean="0"/>
              <a:t>, </a:t>
            </a:r>
            <a:r>
              <a:rPr lang="fi-FI" dirty="0" err="1" smtClean="0"/>
              <a:t>Prolia</a:t>
            </a:r>
            <a:r>
              <a:rPr lang="fi-FI" dirty="0" smtClean="0"/>
              <a:t>)</a:t>
            </a:r>
            <a:endParaRPr lang="fi-FI" dirty="0"/>
          </a:p>
        </p:txBody>
      </p:sp>
      <p:sp>
        <p:nvSpPr>
          <p:cNvPr id="10" name="Tekstikehys 9"/>
          <p:cNvSpPr txBox="1"/>
          <p:nvPr/>
        </p:nvSpPr>
        <p:spPr>
          <a:xfrm>
            <a:off x="2627784" y="5661249"/>
            <a:ext cx="5616624" cy="1015663"/>
          </a:xfrm>
          <a:prstGeom prst="rect">
            <a:avLst/>
          </a:prstGeom>
          <a:noFill/>
        </p:spPr>
        <p:txBody>
          <a:bodyPr wrap="square" rtlCol="0">
            <a:spAutoFit/>
          </a:bodyPr>
          <a:lstStyle/>
          <a:p>
            <a:r>
              <a:rPr lang="fi-FI" dirty="0" smtClean="0"/>
              <a:t>Ihmisen elimistö tarvitsee kalsiumia </a:t>
            </a:r>
            <a:r>
              <a:rPr lang="fi-FI" dirty="0" smtClean="0">
                <a:hlinkClick r:id="rId4" action="ppaction://hlinkfile" tooltip="Luusto"/>
              </a:rPr>
              <a:t>luuston</a:t>
            </a:r>
            <a:r>
              <a:rPr lang="fi-FI" dirty="0" smtClean="0"/>
              <a:t> rakennusaineena, lihastoiminnassa ja </a:t>
            </a:r>
            <a:r>
              <a:rPr lang="fi-FI" dirty="0" smtClean="0">
                <a:hlinkClick r:id="rId5" action="ppaction://hlinkfile" tooltip="Veri"/>
              </a:rPr>
              <a:t>veren</a:t>
            </a:r>
            <a:r>
              <a:rPr lang="fi-FI" dirty="0" smtClean="0"/>
              <a:t> hyytymisprosessissa. Tarve on 800 mg/vrk</a:t>
            </a:r>
            <a:endParaRPr lang="fi-FI" dirty="0"/>
          </a:p>
        </p:txBody>
      </p:sp>
      <p:pic>
        <p:nvPicPr>
          <p:cNvPr id="109574" name="Picture 6" descr="http://ts1.mm.bing.net/th?id=H.4923562405659748&amp;pid=1.7&amp;w=77&amp;h=146&amp;c=7&amp;rs=1"/>
          <p:cNvPicPr>
            <a:picLocks noChangeAspect="1" noChangeArrowheads="1"/>
          </p:cNvPicPr>
          <p:nvPr/>
        </p:nvPicPr>
        <p:blipFill>
          <a:blip r:embed="rId3" cstate="print"/>
          <a:srcRect/>
          <a:stretch>
            <a:fillRect/>
          </a:stretch>
        </p:blipFill>
        <p:spPr bwMode="auto">
          <a:xfrm flipV="1">
            <a:off x="-684585" y="-1589843"/>
            <a:ext cx="489349" cy="92785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i-FI" sz="4000"/>
              <a:t>Alkoholi ja vanhusten tapaturmat</a:t>
            </a:r>
          </a:p>
        </p:txBody>
      </p:sp>
      <p:sp>
        <p:nvSpPr>
          <p:cNvPr id="22531" name="Rectangle 3"/>
          <p:cNvSpPr>
            <a:spLocks noGrp="1" noChangeArrowheads="1"/>
          </p:cNvSpPr>
          <p:nvPr>
            <p:ph idx="1"/>
          </p:nvPr>
        </p:nvSpPr>
        <p:spPr/>
        <p:txBody>
          <a:bodyPr/>
          <a:lstStyle/>
          <a:p>
            <a:pPr>
              <a:lnSpc>
                <a:spcPct val="90000"/>
              </a:lnSpc>
            </a:pPr>
            <a:r>
              <a:rPr lang="fi-FI" sz="2800"/>
              <a:t>Tutkimus Kuusankoskella: kaikki lonkkamurtuman takia sairaalaan tulleet: veressä alkoholia 28%:lla ja vain 11% ilmoitti asiasta. Naiset salailivat käyttöä, miehet eivät. Kaikista tapaturmapotilaista oli humalassa yli 65-v miehistä 17%, naisista 3%. 55-64 v 35% miehistä ja 18% naisista</a:t>
            </a:r>
          </a:p>
          <a:p>
            <a:pPr>
              <a:lnSpc>
                <a:spcPct val="90000"/>
              </a:lnSpc>
            </a:pPr>
            <a:r>
              <a:rPr lang="fi-FI" sz="2800"/>
              <a:t>Tulevaisuudessa yhä isompi ongelma</a:t>
            </a:r>
          </a:p>
          <a:p>
            <a:pPr>
              <a:lnSpc>
                <a:spcPct val="90000"/>
              </a:lnSpc>
            </a:pPr>
            <a:r>
              <a:rPr lang="fi-FI" sz="2800"/>
              <a:t>Sekakäyttö: alkoholi ja lääkkeet: vaikeuttaa tasapainon ylläpitämistä</a:t>
            </a:r>
          </a:p>
          <a:p>
            <a:pPr>
              <a:lnSpc>
                <a:spcPct val="90000"/>
              </a:lnSpc>
            </a:pPr>
            <a:r>
              <a:rPr lang="fi-FI" sz="2000"/>
              <a:t>(Ilona Nurmi-Luthje, Suomen lääkärilehti)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i-FI"/>
              <a:t>Luontaistuotteet ja lääkkeet</a:t>
            </a:r>
          </a:p>
        </p:txBody>
      </p:sp>
      <p:sp>
        <p:nvSpPr>
          <p:cNvPr id="24579" name="Rectangle 3"/>
          <p:cNvSpPr>
            <a:spLocks noGrp="1" noChangeArrowheads="1"/>
          </p:cNvSpPr>
          <p:nvPr>
            <p:ph idx="1"/>
          </p:nvPr>
        </p:nvSpPr>
        <p:spPr/>
        <p:txBody>
          <a:bodyPr>
            <a:normAutofit fontScale="92500" lnSpcReduction="20000"/>
          </a:bodyPr>
          <a:lstStyle/>
          <a:p>
            <a:pPr>
              <a:lnSpc>
                <a:spcPct val="90000"/>
              </a:lnSpc>
            </a:pPr>
            <a:r>
              <a:rPr lang="fi-FI" sz="2400" dirty="0"/>
              <a:t>Niukasti tutkimustietoa, valvonta ei ole yhtä tarkkaa kuin lääkkeiden</a:t>
            </a:r>
          </a:p>
          <a:p>
            <a:pPr>
              <a:lnSpc>
                <a:spcPct val="90000"/>
              </a:lnSpc>
            </a:pPr>
            <a:r>
              <a:rPr lang="fi-FI" sz="2400" dirty="0"/>
              <a:t>Kallista, paljon käytettyä</a:t>
            </a:r>
          </a:p>
          <a:p>
            <a:pPr>
              <a:lnSpc>
                <a:spcPct val="90000"/>
              </a:lnSpc>
            </a:pPr>
            <a:r>
              <a:rPr lang="fi-FI" sz="2400" dirty="0" err="1"/>
              <a:t>Mäkikuisma</a:t>
            </a:r>
            <a:r>
              <a:rPr lang="fi-FI" sz="2400" dirty="0"/>
              <a:t>: heikentää monien lääkkeiden tehoa (esim. sydän- astma- epilepsia- ehkäisylääkkeet): CYP3A4, CYP 2C9 ja P450- entsyymien toiminta maksassa</a:t>
            </a:r>
          </a:p>
          <a:p>
            <a:pPr>
              <a:lnSpc>
                <a:spcPct val="90000"/>
              </a:lnSpc>
            </a:pPr>
            <a:r>
              <a:rPr lang="fi-FI" sz="2400" dirty="0" err="1"/>
              <a:t>Ginseng</a:t>
            </a:r>
            <a:r>
              <a:rPr lang="fi-FI" sz="2400" dirty="0"/>
              <a:t>, neidonhiuspuu, </a:t>
            </a:r>
            <a:r>
              <a:rPr lang="fi-FI" sz="2400" dirty="0" err="1"/>
              <a:t>ubikinoni</a:t>
            </a:r>
            <a:r>
              <a:rPr lang="fi-FI" sz="2400" dirty="0"/>
              <a:t> Q10 saattaa joko kohottaa tai alentaa </a:t>
            </a:r>
            <a:r>
              <a:rPr lang="fi-FI" sz="2400" dirty="0" err="1"/>
              <a:t>Marevan-pitoisuuksia</a:t>
            </a:r>
            <a:endParaRPr lang="fi-FI" sz="2400" dirty="0"/>
          </a:p>
          <a:p>
            <a:pPr>
              <a:lnSpc>
                <a:spcPct val="90000"/>
              </a:lnSpc>
            </a:pPr>
            <a:r>
              <a:rPr lang="fi-FI" sz="2400" dirty="0" err="1"/>
              <a:t>Marevanin</a:t>
            </a:r>
            <a:r>
              <a:rPr lang="fi-FI" sz="2400" dirty="0"/>
              <a:t> yhteydessä ei luontaistuotteita pitäisi käyttää!</a:t>
            </a:r>
          </a:p>
          <a:p>
            <a:pPr>
              <a:lnSpc>
                <a:spcPct val="90000"/>
              </a:lnSpc>
            </a:pPr>
            <a:r>
              <a:rPr lang="fi-FI" sz="2400" dirty="0" smtClean="0"/>
              <a:t>Kysyttävä käyttääkö, </a:t>
            </a:r>
            <a:r>
              <a:rPr lang="fi-FI" sz="2400" dirty="0"/>
              <a:t>ja käyttö merkittävä lääkelistaan </a:t>
            </a:r>
          </a:p>
          <a:p>
            <a:pPr>
              <a:lnSpc>
                <a:spcPct val="90000"/>
              </a:lnSpc>
            </a:pPr>
            <a:r>
              <a:rPr lang="fi-FI" sz="2400" dirty="0"/>
              <a:t>Vitamiinit ja hivenaineet: Ei tarvita jos on monipuolinen ruokavalio. Harvoin kuitenkaan vaaraa </a:t>
            </a:r>
            <a:r>
              <a:rPr lang="fi-FI" sz="2400" dirty="0" smtClean="0"/>
              <a:t>yliannostuksesta</a:t>
            </a:r>
          </a:p>
          <a:p>
            <a:pPr>
              <a:lnSpc>
                <a:spcPct val="90000"/>
              </a:lnSpc>
            </a:pPr>
            <a:r>
              <a:rPr lang="fi-FI" sz="2400" dirty="0" smtClean="0"/>
              <a:t>Kalkki, D-vitamiini ja C-vitamiini on hyödyllisiä</a:t>
            </a:r>
          </a:p>
          <a:p>
            <a:pPr>
              <a:lnSpc>
                <a:spcPct val="90000"/>
              </a:lnSpc>
            </a:pPr>
            <a:r>
              <a:rPr lang="fi-FI" sz="2400" dirty="0" smtClean="0"/>
              <a:t>Proteiinihera ja lisäravinteet (</a:t>
            </a:r>
            <a:r>
              <a:rPr lang="fi-FI" sz="2400" dirty="0" err="1" smtClean="0"/>
              <a:t>Nutridrink</a:t>
            </a:r>
            <a:r>
              <a:rPr lang="fi-FI" sz="2400" dirty="0" smtClean="0"/>
              <a:t>, </a:t>
            </a:r>
            <a:r>
              <a:rPr lang="fi-FI" sz="2400" dirty="0" err="1" smtClean="0"/>
              <a:t>Cubitan</a:t>
            </a:r>
            <a:r>
              <a:rPr lang="fi-FI" sz="2400" dirty="0" smtClean="0"/>
              <a:t> ym.) ovat hyvä ravintolisä jos on laihtunut tahattomasti, on hauraus-raihnaisuusoireiston riskissä ja jos halutaan kasvattaa lihasmassaa</a:t>
            </a:r>
            <a:endParaRPr lang="fi-FI"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b="1" dirty="0" smtClean="0"/>
              <a:t>Onko lääkkeisiin varaa?</a:t>
            </a:r>
            <a:endParaRPr lang="fi-FI" sz="3200" b="1" dirty="0"/>
          </a:p>
        </p:txBody>
      </p:sp>
      <p:sp>
        <p:nvSpPr>
          <p:cNvPr id="3" name="Sisällön paikkamerkki 2"/>
          <p:cNvSpPr>
            <a:spLocks noGrp="1"/>
          </p:cNvSpPr>
          <p:nvPr>
            <p:ph idx="1"/>
          </p:nvPr>
        </p:nvSpPr>
        <p:spPr/>
        <p:txBody>
          <a:bodyPr>
            <a:normAutofit fontScale="85000" lnSpcReduction="20000"/>
          </a:bodyPr>
          <a:lstStyle/>
          <a:p>
            <a:r>
              <a:rPr lang="fi-FI" sz="2400" dirty="0" smtClean="0"/>
              <a:t>Lääkkeen peruskorvaus 35 % (ns. </a:t>
            </a:r>
            <a:r>
              <a:rPr lang="fi-FI" sz="2400" dirty="0" err="1" smtClean="0"/>
              <a:t>KELA-korvaus</a:t>
            </a:r>
            <a:r>
              <a:rPr lang="fi-FI" sz="2400" dirty="0" smtClean="0"/>
              <a:t> kun näyttää korttia)</a:t>
            </a:r>
          </a:p>
          <a:p>
            <a:r>
              <a:rPr lang="fi-FI" sz="2400" dirty="0" smtClean="0"/>
              <a:t>Alempi erityiskorvaus 65 % (esim. astma, verenpainetauti, sepelvaltimotauti, sydämen vajaatoiminta, rytmihäiriöt)</a:t>
            </a:r>
          </a:p>
          <a:p>
            <a:r>
              <a:rPr lang="fi-FI" sz="2400" dirty="0" smtClean="0"/>
              <a:t>Ylempi erityiskorvaus 100 % +omavastuu (esim. useat syövät, hormonipuutteet, diabetes)</a:t>
            </a:r>
          </a:p>
          <a:p>
            <a:r>
              <a:rPr lang="fi-FI" sz="2400" dirty="0" smtClean="0"/>
              <a:t>Erityiskorvattaviin lääkkeisiin vaaditaan lääkärin B-lausunto ja </a:t>
            </a:r>
            <a:r>
              <a:rPr lang="fi-FI" sz="2400" dirty="0" err="1" smtClean="0"/>
              <a:t>KELA:n</a:t>
            </a:r>
            <a:r>
              <a:rPr lang="fi-FI" sz="2400" dirty="0" smtClean="0"/>
              <a:t> päätös (huom. tämäkin prosessi vaatii aikaa ja B-todistus on maksullinen)</a:t>
            </a:r>
          </a:p>
          <a:p>
            <a:r>
              <a:rPr lang="fi-FI" sz="2400" dirty="0" smtClean="0"/>
              <a:t>Useilla lääkkeillä ei ole korvausta ollenkaan eli eivät kerrytä vuotuista lääkekattoa 670 e/v</a:t>
            </a:r>
          </a:p>
          <a:p>
            <a:r>
              <a:rPr lang="fi-FI" sz="2400" dirty="0" smtClean="0"/>
              <a:t>Katon jälkeen potilas maksaa jokaisesta korvattavasta lääkkeestä 1,50 euroa</a:t>
            </a:r>
          </a:p>
          <a:p>
            <a:r>
              <a:rPr lang="fi-FI" sz="2400" dirty="0" smtClean="0"/>
              <a:t>Annosjakelukin maksaa</a:t>
            </a:r>
          </a:p>
          <a:p>
            <a:r>
              <a:rPr lang="fi-FI" sz="2400" dirty="0" smtClean="0"/>
              <a:t>Viitehintajärjestelmään kuuluu n. puolet korvattavista lääkepakkauksista</a:t>
            </a:r>
          </a:p>
          <a:p>
            <a:r>
              <a:rPr lang="fi-FI" sz="2400" dirty="0" smtClean="0"/>
              <a:t>Alkuvuoden lääkemenot ovat korkeat, loppuvuonna voi olla ilmaista</a:t>
            </a:r>
          </a:p>
          <a:p>
            <a:r>
              <a:rPr lang="fi-FI" sz="2400" dirty="0" smtClean="0"/>
              <a:t>Voi hakea avustusta toimeentulotukena</a:t>
            </a:r>
            <a:endParaRPr lang="fi-FI"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922114"/>
          </a:xfrm>
        </p:spPr>
        <p:txBody>
          <a:bodyPr>
            <a:normAutofit fontScale="90000"/>
          </a:bodyPr>
          <a:lstStyle/>
          <a:p>
            <a:r>
              <a:rPr lang="fi-FI" sz="3200" b="1" dirty="0" smtClean="0"/>
              <a:t>Lääkkeet, ruoka ja juoma</a:t>
            </a:r>
            <a:br>
              <a:rPr lang="fi-FI" sz="3200" b="1" dirty="0" smtClean="0"/>
            </a:br>
            <a:r>
              <a:rPr lang="fi-FI" sz="3200" b="1" dirty="0" smtClean="0"/>
              <a:t>Lue tarkkaan lääkeseloste ja annosteluohje</a:t>
            </a:r>
            <a:endParaRPr lang="fi-FI" sz="3200" b="1" dirty="0"/>
          </a:p>
        </p:txBody>
      </p:sp>
      <p:sp>
        <p:nvSpPr>
          <p:cNvPr id="3" name="Sisällön paikkamerkki 2"/>
          <p:cNvSpPr>
            <a:spLocks noGrp="1"/>
          </p:cNvSpPr>
          <p:nvPr>
            <p:ph idx="1"/>
          </p:nvPr>
        </p:nvSpPr>
        <p:spPr>
          <a:xfrm>
            <a:off x="457200" y="1196752"/>
            <a:ext cx="8229600" cy="5256584"/>
          </a:xfrm>
        </p:spPr>
        <p:txBody>
          <a:bodyPr>
            <a:normAutofit fontScale="47500" lnSpcReduction="20000"/>
          </a:bodyPr>
          <a:lstStyle/>
          <a:p>
            <a:r>
              <a:rPr lang="fi-FI" b="1" dirty="0" smtClean="0"/>
              <a:t>Aliravitsemus</a:t>
            </a:r>
            <a:r>
              <a:rPr lang="fi-FI" dirty="0" smtClean="0"/>
              <a:t> ja </a:t>
            </a:r>
            <a:r>
              <a:rPr lang="fi-FI" b="1" dirty="0" smtClean="0"/>
              <a:t>lihavuus</a:t>
            </a:r>
            <a:r>
              <a:rPr lang="fi-FI" dirty="0" smtClean="0"/>
              <a:t> vaikuttaa tarvittavaan lääkevahvuuteen (aikuinen 45 – 120 kg)</a:t>
            </a:r>
          </a:p>
          <a:p>
            <a:r>
              <a:rPr lang="fi-FI" b="1" dirty="0" smtClean="0"/>
              <a:t>Psykoosilääkkeet</a:t>
            </a:r>
            <a:r>
              <a:rPr lang="fi-FI" dirty="0" smtClean="0"/>
              <a:t> </a:t>
            </a:r>
            <a:r>
              <a:rPr lang="fi-FI" dirty="0" err="1" smtClean="0"/>
              <a:t>olantsapiini</a:t>
            </a:r>
            <a:r>
              <a:rPr lang="fi-FI" dirty="0" smtClean="0"/>
              <a:t>, </a:t>
            </a:r>
            <a:r>
              <a:rPr lang="fi-FI" dirty="0" err="1" smtClean="0"/>
              <a:t>ketiapiini</a:t>
            </a:r>
            <a:r>
              <a:rPr lang="fi-FI" dirty="0" smtClean="0"/>
              <a:t> ja </a:t>
            </a:r>
            <a:r>
              <a:rPr lang="fi-FI" dirty="0" err="1" smtClean="0"/>
              <a:t>risperidoni</a:t>
            </a:r>
            <a:r>
              <a:rPr lang="fi-FI" dirty="0" smtClean="0"/>
              <a:t> aiheuttavat painon nousua</a:t>
            </a:r>
          </a:p>
          <a:p>
            <a:r>
              <a:rPr lang="fi-FI" b="1" dirty="0" smtClean="0"/>
              <a:t>Greippimehu</a:t>
            </a:r>
            <a:r>
              <a:rPr lang="fi-FI" dirty="0" smtClean="0"/>
              <a:t> ja ehkä appelsiinimehu </a:t>
            </a:r>
            <a:r>
              <a:rPr lang="fi-FI" dirty="0" err="1" smtClean="0"/>
              <a:t>inaktivoi</a:t>
            </a:r>
            <a:r>
              <a:rPr lang="fi-FI" dirty="0" smtClean="0"/>
              <a:t> suolen seinän entsyymiä, ja monien syöpälääkkeiden ja </a:t>
            </a:r>
            <a:r>
              <a:rPr lang="fi-FI" dirty="0" err="1" smtClean="0"/>
              <a:t>simvastatiinin</a:t>
            </a:r>
            <a:r>
              <a:rPr lang="fi-FI" dirty="0" smtClean="0"/>
              <a:t> pitoisuus voi lisääntyä moninkertaiseksi ja tulee lihashaittoja. </a:t>
            </a:r>
            <a:r>
              <a:rPr lang="fi-FI" dirty="0" err="1" smtClean="0"/>
              <a:t>Buspironin</a:t>
            </a:r>
            <a:r>
              <a:rPr lang="fi-FI" dirty="0" smtClean="0"/>
              <a:t>, </a:t>
            </a:r>
            <a:r>
              <a:rPr lang="fi-FI" dirty="0" err="1" smtClean="0"/>
              <a:t>ketiapiinin</a:t>
            </a:r>
            <a:r>
              <a:rPr lang="fi-FI" dirty="0" smtClean="0"/>
              <a:t> tai monien unilääkkeidenpitoisuuden nousu altistaa huimaukselle ja väsymykselle.  </a:t>
            </a:r>
            <a:r>
              <a:rPr lang="fi-FI" dirty="0" err="1" smtClean="0"/>
              <a:t>Erytromysiinipitoisuuden</a:t>
            </a:r>
            <a:r>
              <a:rPr lang="fi-FI" dirty="0" smtClean="0"/>
              <a:t> nousu voi aiheuttaa rytmihäiriön. Omenamehu voi vähentää merkittävästi esim. </a:t>
            </a:r>
            <a:r>
              <a:rPr lang="fi-FI" dirty="0" err="1" smtClean="0"/>
              <a:t>atenololin</a:t>
            </a:r>
            <a:r>
              <a:rPr lang="fi-FI" dirty="0" smtClean="0"/>
              <a:t> pitoisuutta</a:t>
            </a:r>
          </a:p>
          <a:p>
            <a:r>
              <a:rPr lang="fi-FI" b="1" dirty="0" smtClean="0"/>
              <a:t>Ateriointi</a:t>
            </a:r>
            <a:r>
              <a:rPr lang="fi-FI" dirty="0" smtClean="0"/>
              <a:t> voi hidastaa tai nopeuttaa lääkkeen imeytymistä, muuttaa imeytyvän lääkeaineen kokonaismäärää ja lääkkeen vaikutusta</a:t>
            </a:r>
          </a:p>
          <a:p>
            <a:r>
              <a:rPr lang="fi-FI" dirty="0" err="1" smtClean="0"/>
              <a:t>Kelaatiota</a:t>
            </a:r>
            <a:r>
              <a:rPr lang="fi-FI" dirty="0" smtClean="0"/>
              <a:t> eli sakkautumista voi aiheuttaa </a:t>
            </a:r>
            <a:r>
              <a:rPr lang="fi-FI" b="1" dirty="0" smtClean="0"/>
              <a:t>kalsiumia</a:t>
            </a:r>
            <a:r>
              <a:rPr lang="fi-FI" dirty="0" smtClean="0"/>
              <a:t> sisältävät elintarvikkeet, kalsium- ja rautatabletit. Voi välttää pitämällä 2 tunnin tauon (esim. </a:t>
            </a:r>
            <a:r>
              <a:rPr lang="fi-FI" dirty="0" err="1" smtClean="0"/>
              <a:t>doxisykliinin</a:t>
            </a:r>
            <a:r>
              <a:rPr lang="fi-FI" dirty="0" smtClean="0"/>
              <a:t> imeytyminen vähenee 30 % maitotuotteen kanssa otettuna. </a:t>
            </a:r>
            <a:r>
              <a:rPr lang="fi-FI" dirty="0" err="1" smtClean="0"/>
              <a:t>Norfloksasiinin</a:t>
            </a:r>
            <a:r>
              <a:rPr lang="fi-FI" dirty="0" smtClean="0"/>
              <a:t> ja </a:t>
            </a:r>
            <a:r>
              <a:rPr lang="fi-FI" dirty="0" err="1" smtClean="0"/>
              <a:t>siprofloksasiinin</a:t>
            </a:r>
            <a:r>
              <a:rPr lang="fi-FI" dirty="0" smtClean="0"/>
              <a:t> hyötyosuus pienenee 30-50 % maitotuotteen kanssa, osteoporoosilääkkeiden vähenee 60-70 %, </a:t>
            </a:r>
            <a:r>
              <a:rPr lang="fi-FI" dirty="0" err="1" smtClean="0"/>
              <a:t>Thyroxinin</a:t>
            </a:r>
            <a:r>
              <a:rPr lang="fi-FI" dirty="0" smtClean="0"/>
              <a:t> vähenee). Kalkkitabletti siis välipalaksi</a:t>
            </a:r>
          </a:p>
          <a:p>
            <a:r>
              <a:rPr lang="fi-FI" b="1" dirty="0" err="1" smtClean="0"/>
              <a:t>Marevan</a:t>
            </a:r>
            <a:r>
              <a:rPr lang="fi-FI" dirty="0" smtClean="0"/>
              <a:t> ja ruoka: mitä enemmän K-vitamiinia potilas saa ruoasta, sen paremmin INR on hoitotasolla. Siis terveellistä perusruokaa, myös kohtuullisesti tummanvihreitä vihanneksia saa syödä. Unohda vanhat ruokavaliota rajoittavat ohjeet!</a:t>
            </a:r>
          </a:p>
          <a:p>
            <a:r>
              <a:rPr lang="fi-FI" b="1" dirty="0" smtClean="0"/>
              <a:t>Omega</a:t>
            </a:r>
            <a:r>
              <a:rPr lang="fi-FI" dirty="0" smtClean="0"/>
              <a:t>-3-rasvahappovalmiste vaikuttaa veren hyytymiseen ja voi lisätä verenohennuslääkkeisiin liittyvää verenvuodon riskiä. Samoin vaikuttaa </a:t>
            </a:r>
            <a:r>
              <a:rPr lang="fi-FI" dirty="0" err="1" smtClean="0"/>
              <a:t>tonic-vesi</a:t>
            </a:r>
            <a:r>
              <a:rPr lang="fi-FI" dirty="0" smtClean="0"/>
              <a:t>  (kiniini)ja piparkakut (kumariini)</a:t>
            </a:r>
          </a:p>
          <a:p>
            <a:r>
              <a:rPr lang="fi-FI" b="1" dirty="0" smtClean="0"/>
              <a:t>Lakritsi</a:t>
            </a:r>
            <a:r>
              <a:rPr lang="fi-FI" dirty="0" smtClean="0"/>
              <a:t>oireyhtymä: runsas lakritsin tai salmiakin syönti voi nostaa verenpainetta, aiheuttaa kaliumin puutetta ja kumota verenpainelääkityksen tehoa</a:t>
            </a:r>
          </a:p>
          <a:p>
            <a:r>
              <a:rPr lang="fi-FI" b="1" dirty="0" smtClean="0"/>
              <a:t>Alkoholi</a:t>
            </a:r>
            <a:r>
              <a:rPr lang="fi-FI" dirty="0" smtClean="0"/>
              <a:t> voimistaa keskushermostoa lamaavien lääkkeiden vaikutusta. Alkoholi lisää verenvuotoriskiä yhdessä verenohennuslääkkeiden kanssa. Se voi tehostaa tai vähentää verenpainelääkkeiden verenpainetta laskevaa vaikutusta. Alkoholi voi aiheuttaa antabusreaktion esim. </a:t>
            </a:r>
            <a:r>
              <a:rPr lang="fi-FI" dirty="0" err="1" smtClean="0"/>
              <a:t>metronidatsolin</a:t>
            </a:r>
            <a:r>
              <a:rPr lang="fi-FI" dirty="0" smtClean="0"/>
              <a:t> kanssa. Alkoholi ja </a:t>
            </a:r>
            <a:r>
              <a:rPr lang="fi-FI" dirty="0" err="1" smtClean="0"/>
              <a:t>parasetamoli</a:t>
            </a:r>
            <a:r>
              <a:rPr lang="fi-FI" dirty="0" smtClean="0"/>
              <a:t> rasittavat maksaa ja voivat aiheuttaa maksavaurion. Maksakirroosissa maksan lääkeainemetaboliakyky heikkenee</a:t>
            </a:r>
            <a:endParaRPr lang="fi-FI"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fi-FI" dirty="0" smtClean="0"/>
              <a:t>Turvallista ja järkevää lääkehoitoa tukee</a:t>
            </a:r>
            <a:endParaRPr lang="fi-FI" dirty="0"/>
          </a:p>
        </p:txBody>
      </p:sp>
      <p:sp>
        <p:nvSpPr>
          <p:cNvPr id="21507" name="Rectangle 3"/>
          <p:cNvSpPr>
            <a:spLocks noGrp="1" noChangeArrowheads="1"/>
          </p:cNvSpPr>
          <p:nvPr>
            <p:ph idx="1"/>
          </p:nvPr>
        </p:nvSpPr>
        <p:spPr/>
        <p:txBody>
          <a:bodyPr>
            <a:normAutofit fontScale="85000" lnSpcReduction="20000"/>
          </a:bodyPr>
          <a:lstStyle/>
          <a:p>
            <a:pPr>
              <a:lnSpc>
                <a:spcPct val="80000"/>
              </a:lnSpc>
            </a:pPr>
            <a:r>
              <a:rPr lang="fi-FI" sz="2000" dirty="0"/>
              <a:t>Turvallinen lääkehoito- projekti </a:t>
            </a:r>
            <a:r>
              <a:rPr lang="fi-FI" sz="2000" dirty="0" smtClean="0"/>
              <a:t>(STM)</a:t>
            </a:r>
            <a:endParaRPr lang="fi-FI" sz="2000" dirty="0"/>
          </a:p>
          <a:p>
            <a:pPr>
              <a:lnSpc>
                <a:spcPct val="80000"/>
              </a:lnSpc>
            </a:pPr>
            <a:r>
              <a:rPr lang="fi-FI" sz="2000" dirty="0" smtClean="0"/>
              <a:t>Rohto-koulutus, täydennyskoulutus</a:t>
            </a:r>
            <a:endParaRPr lang="fi-FI" sz="2000" dirty="0"/>
          </a:p>
          <a:p>
            <a:pPr>
              <a:lnSpc>
                <a:spcPct val="80000"/>
              </a:lnSpc>
            </a:pPr>
            <a:r>
              <a:rPr lang="fi-FI" sz="2000" dirty="0"/>
              <a:t>Käypä </a:t>
            </a:r>
            <a:r>
              <a:rPr lang="fi-FI" sz="2000" dirty="0" smtClean="0"/>
              <a:t>hoito-ohjeet, kansalliset ohjeet</a:t>
            </a:r>
            <a:endParaRPr lang="fi-FI" sz="2000" dirty="0"/>
          </a:p>
          <a:p>
            <a:pPr>
              <a:lnSpc>
                <a:spcPct val="80000"/>
              </a:lnSpc>
            </a:pPr>
            <a:r>
              <a:rPr lang="fi-FI" sz="2000" dirty="0"/>
              <a:t>Kotisairaanhoidon tärkeä </a:t>
            </a:r>
            <a:r>
              <a:rPr lang="fi-FI" sz="2000" dirty="0" smtClean="0"/>
              <a:t>rooli</a:t>
            </a:r>
          </a:p>
          <a:p>
            <a:pPr>
              <a:lnSpc>
                <a:spcPct val="80000"/>
              </a:lnSpc>
            </a:pPr>
            <a:r>
              <a:rPr lang="fi-FI" sz="2000" dirty="0" smtClean="0"/>
              <a:t>Kokonaisvastuun ottaminen lääkityksestä (sovitaan kuka ottaa: potilas, omainen, kotisairaanhoito?)</a:t>
            </a:r>
            <a:endParaRPr lang="fi-FI" sz="2000" dirty="0"/>
          </a:p>
          <a:p>
            <a:pPr>
              <a:lnSpc>
                <a:spcPct val="80000"/>
              </a:lnSpc>
            </a:pPr>
            <a:r>
              <a:rPr lang="fi-FI" sz="2000" dirty="0" smtClean="0"/>
              <a:t>Lääkelistan tarkistus vähintään kerran vuodessa ja aina kun </a:t>
            </a:r>
            <a:r>
              <a:rPr lang="fi-FI" sz="2000" smtClean="0"/>
              <a:t>terveydentila muuttuu</a:t>
            </a:r>
            <a:endParaRPr lang="fi-FI" sz="2000" dirty="0"/>
          </a:p>
          <a:p>
            <a:pPr>
              <a:lnSpc>
                <a:spcPct val="80000"/>
              </a:lnSpc>
            </a:pPr>
            <a:r>
              <a:rPr lang="fi-FI" sz="2000" dirty="0"/>
              <a:t>Apteekkien lääkeannosjakelu </a:t>
            </a:r>
            <a:r>
              <a:rPr lang="fi-FI" sz="2000" dirty="0" smtClean="0"/>
              <a:t>kehittymässä</a:t>
            </a:r>
          </a:p>
          <a:p>
            <a:pPr>
              <a:lnSpc>
                <a:spcPct val="80000"/>
              </a:lnSpc>
            </a:pPr>
            <a:r>
              <a:rPr lang="fi-FI" sz="2000" dirty="0" smtClean="0"/>
              <a:t>E-resepti </a:t>
            </a:r>
            <a:endParaRPr lang="fi-FI" sz="2000" dirty="0"/>
          </a:p>
          <a:p>
            <a:pPr>
              <a:lnSpc>
                <a:spcPct val="80000"/>
              </a:lnSpc>
            </a:pPr>
            <a:r>
              <a:rPr lang="fi-FI" sz="2000" dirty="0"/>
              <a:t>Osastofarmasia tulossa </a:t>
            </a:r>
            <a:r>
              <a:rPr lang="fi-FI" sz="2000" dirty="0" smtClean="0"/>
              <a:t>sairaaloihin</a:t>
            </a:r>
          </a:p>
          <a:p>
            <a:pPr>
              <a:lnSpc>
                <a:spcPct val="80000"/>
              </a:lnSpc>
            </a:pPr>
            <a:r>
              <a:rPr lang="fi-FI" sz="2000" dirty="0" err="1" smtClean="0"/>
              <a:t>SFINX-interaktio-tietokanta</a:t>
            </a:r>
            <a:r>
              <a:rPr lang="fi-FI" sz="2000" dirty="0" smtClean="0"/>
              <a:t> Terveysportissa</a:t>
            </a:r>
          </a:p>
          <a:p>
            <a:pPr>
              <a:lnSpc>
                <a:spcPct val="80000"/>
              </a:lnSpc>
            </a:pPr>
            <a:r>
              <a:rPr lang="fi-FI" sz="2000" dirty="0" err="1" smtClean="0"/>
              <a:t>Fimea</a:t>
            </a:r>
            <a:r>
              <a:rPr lang="fi-FI" sz="2000" dirty="0" smtClean="0"/>
              <a:t>: iäkkäiden lääkityksen tietokanta</a:t>
            </a:r>
          </a:p>
          <a:p>
            <a:pPr>
              <a:lnSpc>
                <a:spcPct val="80000"/>
              </a:lnSpc>
            </a:pPr>
            <a:r>
              <a:rPr lang="fi-FI" sz="2000" dirty="0" smtClean="0"/>
              <a:t>Haittavaikutusrekisteri – lääkäri ilmoittaa</a:t>
            </a:r>
          </a:p>
          <a:p>
            <a:pPr>
              <a:lnSpc>
                <a:spcPct val="80000"/>
              </a:lnSpc>
            </a:pPr>
            <a:r>
              <a:rPr lang="fi-FI" sz="2000" dirty="0" smtClean="0"/>
              <a:t>Lääkelista-ongelmien ratkonta osastolla – osaston sisäinen kirjanpito, HAIPRO</a:t>
            </a:r>
            <a:endParaRPr lang="fi-FI" sz="2000" dirty="0"/>
          </a:p>
          <a:p>
            <a:pPr>
              <a:lnSpc>
                <a:spcPct val="80000"/>
              </a:lnSpc>
            </a:pPr>
            <a:r>
              <a:rPr lang="fi-FI" sz="2000" dirty="0"/>
              <a:t>WHO:n suositus: </a:t>
            </a:r>
            <a:r>
              <a:rPr lang="fi-FI" sz="2000" dirty="0" err="1"/>
              <a:t>max</a:t>
            </a:r>
            <a:r>
              <a:rPr lang="fi-FI" sz="2000" dirty="0"/>
              <a:t> 4 </a:t>
            </a:r>
            <a:r>
              <a:rPr lang="fi-FI" sz="2000" dirty="0" smtClean="0"/>
              <a:t>lääkettä </a:t>
            </a:r>
            <a:endParaRPr lang="fi-FI" sz="2000" dirty="0"/>
          </a:p>
          <a:p>
            <a:pPr>
              <a:lnSpc>
                <a:spcPct val="80000"/>
              </a:lnSpc>
            </a:pPr>
            <a:r>
              <a:rPr lang="fi-FI" sz="2000" dirty="0" err="1"/>
              <a:t>RAI-mittari</a:t>
            </a:r>
            <a:r>
              <a:rPr lang="fi-FI" sz="2000" dirty="0"/>
              <a:t> pitkäaikaishoidossa: </a:t>
            </a:r>
            <a:r>
              <a:rPr lang="fi-FI" sz="2000" dirty="0" err="1"/>
              <a:t>max</a:t>
            </a:r>
            <a:r>
              <a:rPr lang="fi-FI" sz="2000" dirty="0"/>
              <a:t> 9 lääkettä/vrk laatuindikaattori</a:t>
            </a:r>
          </a:p>
          <a:p>
            <a:pPr>
              <a:lnSpc>
                <a:spcPct val="80000"/>
              </a:lnSpc>
            </a:pPr>
            <a:r>
              <a:rPr lang="fi-FI" sz="2000" dirty="0"/>
              <a:t>Milloin lääkkeestä on enemmän haittaa kuin hyötyä</a:t>
            </a:r>
            <a:r>
              <a:rPr lang="fi-FI" sz="2000" dirty="0" smtClean="0"/>
              <a:t>?  Tutkimus: 30 % lääkehaitoista voidaan ehkäistä</a:t>
            </a:r>
            <a:endParaRPr lang="fi-FI" sz="2000" dirty="0"/>
          </a:p>
          <a:p>
            <a:pPr>
              <a:lnSpc>
                <a:spcPct val="80000"/>
              </a:lnSpc>
            </a:pPr>
            <a:r>
              <a:rPr lang="fi-FI" sz="2000" dirty="0" err="1"/>
              <a:t>Moniammatillinen</a:t>
            </a:r>
            <a:r>
              <a:rPr lang="fi-FI" sz="2000" dirty="0"/>
              <a:t> tiimi on yhdessä </a:t>
            </a:r>
            <a:r>
              <a:rPr lang="fi-FI" sz="2000" dirty="0" smtClean="0"/>
              <a:t>vastuussa. Hoitaja tietää potilaan lääkkeet usein paremmin kuin lääkäri. On vastuu ja velvollisuus tehdä lääkärille kysymyksiä!</a:t>
            </a:r>
          </a:p>
          <a:p>
            <a:pPr>
              <a:lnSpc>
                <a:spcPct val="80000"/>
              </a:lnSpc>
              <a:buNone/>
            </a:pPr>
            <a:endParaRPr lang="fi-FI" sz="2000" dirty="0"/>
          </a:p>
          <a:p>
            <a:pPr>
              <a:lnSpc>
                <a:spcPct val="80000"/>
              </a:lnSpc>
            </a:pPr>
            <a:endParaRPr lang="fi-FI" sz="2000" dirty="0"/>
          </a:p>
          <a:p>
            <a:pPr>
              <a:lnSpc>
                <a:spcPct val="80000"/>
              </a:lnSpc>
            </a:pPr>
            <a:endParaRPr lang="fi-FI"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ummetuslääke"/>
          <p:cNvPicPr>
            <a:picLocks noChangeAspect="1" noChangeArrowheads="1"/>
          </p:cNvPicPr>
          <p:nvPr/>
        </p:nvPicPr>
        <p:blipFill>
          <a:blip r:embed="rId3" cstate="print"/>
          <a:srcRect/>
          <a:stretch>
            <a:fillRect/>
          </a:stretch>
        </p:blipFill>
        <p:spPr bwMode="auto">
          <a:xfrm>
            <a:off x="107503" y="1184905"/>
            <a:ext cx="8856985" cy="346805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i-FI"/>
              <a:t>Lääkkeettömät hoidot</a:t>
            </a:r>
          </a:p>
        </p:txBody>
      </p:sp>
      <p:sp>
        <p:nvSpPr>
          <p:cNvPr id="23555" name="Rectangle 3"/>
          <p:cNvSpPr>
            <a:spLocks noGrp="1" noChangeArrowheads="1"/>
          </p:cNvSpPr>
          <p:nvPr>
            <p:ph idx="1"/>
          </p:nvPr>
        </p:nvSpPr>
        <p:spPr/>
        <p:txBody>
          <a:bodyPr>
            <a:normAutofit fontScale="92500" lnSpcReduction="20000"/>
          </a:bodyPr>
          <a:lstStyle/>
          <a:p>
            <a:r>
              <a:rPr lang="fi-FI" sz="2800" dirty="0"/>
              <a:t>Aliarvostettu hoitomuoto</a:t>
            </a:r>
          </a:p>
          <a:p>
            <a:r>
              <a:rPr lang="fi-FI" sz="2800" dirty="0"/>
              <a:t>Ensisijainen hoito esim. </a:t>
            </a:r>
            <a:r>
              <a:rPr lang="fi-FI" sz="2800" dirty="0" smtClean="0"/>
              <a:t>muistisairaan </a:t>
            </a:r>
            <a:r>
              <a:rPr lang="fi-FI" sz="2800" dirty="0"/>
              <a:t>käytösoireissa, unettomuudessa, virtsan karkailun hoidossa, ummetuksen hoidossa, huimauksessa, kivussa, masennuksessa</a:t>
            </a:r>
          </a:p>
          <a:p>
            <a:r>
              <a:rPr lang="fi-FI" sz="2800" dirty="0"/>
              <a:t>Eri terapiat korvaavat tai täydentävät lääkitystä</a:t>
            </a:r>
          </a:p>
          <a:p>
            <a:r>
              <a:rPr lang="fi-FI" sz="2800" dirty="0"/>
              <a:t>Hyvän luotettavan ja turvallisen hoitosuhteen </a:t>
            </a:r>
            <a:r>
              <a:rPr lang="fi-FI" sz="2800" dirty="0" err="1"/>
              <a:t>placebo-vaikutus</a:t>
            </a:r>
            <a:r>
              <a:rPr lang="fi-FI" sz="2800" dirty="0"/>
              <a:t> ainakin 30</a:t>
            </a:r>
            <a:r>
              <a:rPr lang="fi-FI" sz="2800" dirty="0" smtClean="0"/>
              <a:t>% </a:t>
            </a:r>
            <a:r>
              <a:rPr lang="fi-FI" sz="2000" dirty="0" smtClean="0"/>
              <a:t>(</a:t>
            </a:r>
            <a:r>
              <a:rPr lang="fi-FI" sz="2000" dirty="0"/>
              <a:t>Sirkka-Liisa Kivelä, </a:t>
            </a:r>
            <a:r>
              <a:rPr lang="fi-FI" sz="2000" dirty="0" err="1"/>
              <a:t>STM:n</a:t>
            </a:r>
            <a:r>
              <a:rPr lang="fi-FI" sz="2000" dirty="0"/>
              <a:t> raportti 2006</a:t>
            </a:r>
            <a:r>
              <a:rPr lang="fi-FI" sz="2000" dirty="0" smtClean="0"/>
              <a:t>)</a:t>
            </a:r>
          </a:p>
          <a:p>
            <a:r>
              <a:rPr lang="fi-FI" sz="2000" dirty="0" smtClean="0"/>
              <a:t>Mistä on näyttöä? Liikunta, lihas- ja tasapainoharjoittelu, psykososiaalinen ryhmäkuntoutus, ennaltaehkäisevät kotikäynnit, muistikoordinaattori, toimintaterapeutin antama ohjaus ja kuntoutus, muidenkin sairausryhmien koordinaattori esim. osteoporoosi ja depressio, </a:t>
            </a:r>
            <a:r>
              <a:rPr lang="fi-FI" sz="2000" dirty="0" err="1" smtClean="0"/>
              <a:t>moniammatillinen</a:t>
            </a:r>
            <a:r>
              <a:rPr lang="fi-FI" sz="2000" dirty="0" smtClean="0"/>
              <a:t> tiimi, hoitavan henkilön tuttuus ja helppo lähestyttävyys, hoidon jatkuvuus (Kaisu Pitkälä, SLL 2008)</a:t>
            </a:r>
            <a:endParaRPr lang="fi-FI"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b="1" dirty="0" smtClean="0"/>
              <a:t>Lääkkeiden vaikutusmekanismeja</a:t>
            </a:r>
            <a:endParaRPr lang="fi-FI" sz="2800" b="1" dirty="0"/>
          </a:p>
        </p:txBody>
      </p:sp>
      <p:sp>
        <p:nvSpPr>
          <p:cNvPr id="3" name="Sisällön paikkamerkki 2"/>
          <p:cNvSpPr>
            <a:spLocks noGrp="1"/>
          </p:cNvSpPr>
          <p:nvPr>
            <p:ph idx="1"/>
          </p:nvPr>
        </p:nvSpPr>
        <p:spPr>
          <a:xfrm>
            <a:off x="457200" y="1268760"/>
            <a:ext cx="8229600" cy="4857403"/>
          </a:xfrm>
        </p:spPr>
        <p:txBody>
          <a:bodyPr>
            <a:normAutofit fontScale="85000" lnSpcReduction="20000"/>
          </a:bodyPr>
          <a:lstStyle/>
          <a:p>
            <a:r>
              <a:rPr lang="fi-FI" dirty="0" smtClean="0"/>
              <a:t>Tavanomaiset kohteet: solukalvon reseptorit, monet entsyymit, viruksen ja bakteerin lisääntymiskierto</a:t>
            </a:r>
          </a:p>
          <a:p>
            <a:r>
              <a:rPr lang="fi-FI" dirty="0" smtClean="0"/>
              <a:t>Lääkeaine sitoutuu valkuaisaineisiin ja muuttaa niiden välittämää vastetta. Vaikutuskohde reseptori, ionikanava, entsyymi tai kuljettajaproteiini</a:t>
            </a:r>
          </a:p>
          <a:p>
            <a:r>
              <a:rPr lang="fi-FI" dirty="0" smtClean="0"/>
              <a:t>Lääkeaine voi olla </a:t>
            </a:r>
            <a:r>
              <a:rPr lang="fi-FI" b="1" dirty="0" err="1" smtClean="0"/>
              <a:t>agonisti</a:t>
            </a:r>
            <a:r>
              <a:rPr lang="fi-FI" dirty="0" smtClean="0"/>
              <a:t> (lisää kohdemolekyylin aktiivisuutta) tai </a:t>
            </a:r>
            <a:r>
              <a:rPr lang="fi-FI" b="1" dirty="0" smtClean="0"/>
              <a:t>antagonisti</a:t>
            </a:r>
            <a:r>
              <a:rPr lang="fi-FI" dirty="0" smtClean="0"/>
              <a:t> (estää fysiologisen aineen vaikutuksia tai sitoutumista kohdemolekyyliin), </a:t>
            </a:r>
            <a:r>
              <a:rPr lang="fi-FI" b="1" dirty="0" smtClean="0"/>
              <a:t>käänteisantagonisti</a:t>
            </a:r>
            <a:r>
              <a:rPr lang="fi-FI" dirty="0" smtClean="0"/>
              <a:t> (vähentää kohdemolekyylin aktiivisuutta)</a:t>
            </a:r>
          </a:p>
          <a:p>
            <a:pPr>
              <a:buNone/>
            </a:pPr>
            <a:endParaRPr lang="fi-FI" dirty="0" smtClean="0"/>
          </a:p>
          <a:p>
            <a:r>
              <a:rPr lang="fi-FI" dirty="0" smtClean="0"/>
              <a:t>Uusia kohteita: immuunijärjestelmään vaikuttaminen, biologiset lääkkeet</a:t>
            </a:r>
          </a:p>
          <a:p>
            <a:pPr>
              <a:buNone/>
            </a:pPr>
            <a:endParaRPr lang="fi-FI"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1252</TotalTime>
  <Words>5538</Words>
  <Application>Microsoft Office PowerPoint</Application>
  <PresentationFormat>Näytössä katseltava diaesitys (4:3)</PresentationFormat>
  <Paragraphs>499</Paragraphs>
  <Slides>58</Slides>
  <Notes>30</Notes>
  <HiddenSlides>0</HiddenSlides>
  <MMClips>0</MMClips>
  <ScaleCrop>false</ScaleCrop>
  <HeadingPairs>
    <vt:vector size="4" baseType="variant">
      <vt:variant>
        <vt:lpstr>Teema</vt:lpstr>
      </vt:variant>
      <vt:variant>
        <vt:i4>1</vt:i4>
      </vt:variant>
      <vt:variant>
        <vt:lpstr>Dian otsikot</vt:lpstr>
      </vt:variant>
      <vt:variant>
        <vt:i4>58</vt:i4>
      </vt:variant>
    </vt:vector>
  </HeadingPairs>
  <TitlesOfParts>
    <vt:vector size="59" baseType="lpstr">
      <vt:lpstr>Office-teema</vt:lpstr>
      <vt:lpstr>Vanhusten lääkehoito</vt:lpstr>
      <vt:lpstr>Ikääntyminen ja lääkkeet</vt:lpstr>
      <vt:lpstr>Ihminen muuttuu</vt:lpstr>
      <vt:lpstr>Ikääntymiseen liittyviä muutoksia</vt:lpstr>
      <vt:lpstr> Lääkityksen ongelmia</vt:lpstr>
      <vt:lpstr>Turvallista ja järkevää lääkehoitoa tukee</vt:lpstr>
      <vt:lpstr>PowerPoint-esitys</vt:lpstr>
      <vt:lpstr>Lääkkeettömät hoidot</vt:lpstr>
      <vt:lpstr>Lääkkeiden vaikutusmekanismeja</vt:lpstr>
      <vt:lpstr>Lääkkeiden farmakokinetiikan muutokset vanhuksella</vt:lpstr>
      <vt:lpstr>Salli K. ENNEN GERIATRIN TAPAAMISTA:  Ikä 82 v. Sairaudet: sepelvaltimotauti, sydämen vajaatoiminta, kilpirauhasen vajaatoiminta, flimmeri, osteoporoosi, masennus, Alzheimerin tauti. Kärsii: nivelrikkokivuista, unettomuudesta, yksinäisyydestä.</vt:lpstr>
      <vt:lpstr>Salli K. JÄLKEEN GERIATRIN VASTAANOTON: Ikä 82 v. Sairaudet: sepelvaltimotauti, sydämen vajaatoiminta, kilpirauhasen vajaatoiminta, flimmeri, osteoporoosi, masennus, Alzheimerin tauti, silmänpainetauti. Kärsii: nivelrikkokivuista, unettomuudesta, yksinäisyydestä, ihon kuivuudesta ja kutinasta</vt:lpstr>
      <vt:lpstr>Mitä tapahtuu kun nämä lääkkeet jauhetaan Sallin kuivan suun ja nielemisvaikeuden takia?</vt:lpstr>
      <vt:lpstr>Pystyykö Salli ottamaan lääkkeet?</vt:lpstr>
      <vt:lpstr>Addoz- lääkekello. Muistuttaa lääkkeen oton. Jos lääkettä ei ota oikeaan aikaan, tekee hälytyksen GPS avulla</vt:lpstr>
      <vt:lpstr>Helppo lääkeannostelija</vt:lpstr>
      <vt:lpstr>MEM-X</vt:lpstr>
      <vt:lpstr>ROLLO</vt:lpstr>
      <vt:lpstr>Palvelurobotti Kaveri lähtee vanhusten avuksi Ylivieskassa (HS marraskuu 2010)</vt:lpstr>
      <vt:lpstr>Vanhusten lääkehoidon toteutuksen periaatteita</vt:lpstr>
      <vt:lpstr>Lääkkeiden interaktiot eli lääkeaineiden yhteisvaikutukset</vt:lpstr>
      <vt:lpstr>Interaktiot</vt:lpstr>
      <vt:lpstr>Yleisiä lääkkeiden haittavaikutusten oireita vanhuksilla</vt:lpstr>
      <vt:lpstr>Potilastapaus: Eila. Asuu yksin, tytär auttaa paljon äitiään, kotisairaanhoito jakaa lääkkeet, suihkuttaa, rasvaa kuivan ihon. On turvaranneke ja ateriapalvelu</vt:lpstr>
      <vt:lpstr>Serotoniinioireyhtymä</vt:lpstr>
      <vt:lpstr>Maligni neuroleptioireyhtymä</vt:lpstr>
      <vt:lpstr>Antikolinergiset lääkehaitat ovat tavallisia vanhuksilla  (Leinonen &amp; Alanen, Suomen lääkärilehti 48/2009)</vt:lpstr>
      <vt:lpstr>Munuaisen vajaatoiminta</vt:lpstr>
      <vt:lpstr> Kipulääkityksen periaatteet: Kenenkään ei pidä kärsiä. Hyvä oirehoito on tärkeää! </vt:lpstr>
      <vt:lpstr>Kipulääkkeistä sanottua Fimean iäkkäiden lääkityksen tietokannassa (www.fimea.fi/)</vt:lpstr>
      <vt:lpstr>PowerPoint-esitys</vt:lpstr>
      <vt:lpstr>Sydän- ja verenpainelääkkeet noin 60 %:lla monisairaista vanhuksista</vt:lpstr>
      <vt:lpstr>Verta ohentavat lääkkeet</vt:lpstr>
      <vt:lpstr>Verenvuotovaara farmakodynaaminen yhteisvaikutus</vt:lpstr>
      <vt:lpstr>PowerPoint-esitys</vt:lpstr>
      <vt:lpstr>Kannattaako yskänlääkettä ostaa?</vt:lpstr>
      <vt:lpstr>Antibiootit</vt:lpstr>
      <vt:lpstr>Mitä Fimean iäkkäiden lääkityksen tietokanta sanoo virtsatulehduksen lääkkeistä?</vt:lpstr>
      <vt:lpstr>Mitä lääkevalmistaja varoittaa Ciproxinin (siprofloksasilliinin) interaktioista?</vt:lpstr>
      <vt:lpstr>Virtsaelinten lääkkeet</vt:lpstr>
      <vt:lpstr>PowerPoint-esitys</vt:lpstr>
      <vt:lpstr>Vatsalääkkeet</vt:lpstr>
      <vt:lpstr>Ahdistusta lievittävät rauhoittavat lääkkeet</vt:lpstr>
      <vt:lpstr>Masennuslääkkeet</vt:lpstr>
      <vt:lpstr>Psykoosilääkkeet</vt:lpstr>
      <vt:lpstr>Kemialliset rajoitteet iäkkäiden hoidossa (Sirkka-Liisa Kivelä, Laura Koistinen, Suomen Lääkärilehti 7/10)</vt:lpstr>
      <vt:lpstr>Alzheimerin taudin lääkkeet</vt:lpstr>
      <vt:lpstr>Unilääkkeet</vt:lpstr>
      <vt:lpstr>Vanhukset käyttävät rauhoittavia ja unilääkkeitä vuosien ajan  (Rikala, Korhonen, Hartikainen: Suomen lääkärilehti 48/12)</vt:lpstr>
      <vt:lpstr>Epilepsialääkkeitä käytetään myös neuropaattisen eli hermokivun, kaksisuuntaisen mielialahäiriön tai vauhdikkuuden hoitoon</vt:lpstr>
      <vt:lpstr>PowerPoint-esitys</vt:lpstr>
      <vt:lpstr>Huimaus- ja pahoinvointilääkkeet</vt:lpstr>
      <vt:lpstr>Allergialääkkeet</vt:lpstr>
      <vt:lpstr>PowerPoint-esitys</vt:lpstr>
      <vt:lpstr>Alkoholi ja vanhusten tapaturmat</vt:lpstr>
      <vt:lpstr>Luontaistuotteet ja lääkkeet</vt:lpstr>
      <vt:lpstr>Onko lääkkeisiin varaa?</vt:lpstr>
      <vt:lpstr>Lääkkeet, ruoka ja juoma Lue tarkkaan lääkeseloste ja annosteluohje</vt:lpstr>
    </vt:vector>
  </TitlesOfParts>
  <Company>koti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Vanhusten lääkehoito</dc:title>
  <dc:creator>Heljä</dc:creator>
  <cp:lastModifiedBy>Pia Miettinen</cp:lastModifiedBy>
  <cp:revision>104</cp:revision>
  <dcterms:created xsi:type="dcterms:W3CDTF">2007-02-24T17:03:49Z</dcterms:created>
  <dcterms:modified xsi:type="dcterms:W3CDTF">2013-02-25T17:45:16Z</dcterms:modified>
</cp:coreProperties>
</file>