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0" r:id="rId2"/>
    <p:sldId id="263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319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CFD41D-0D05-41AB-BB79-EB69277B7D42}" type="doc">
      <dgm:prSet loTypeId="urn:microsoft.com/office/officeart/2005/8/layout/radial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6804E55A-5F18-4454-8A7C-53063CCCCA9D}">
      <dgm:prSet phldrT="[Teksti]"/>
      <dgm:spPr/>
      <dgm:t>
        <a:bodyPr/>
        <a:lstStyle/>
        <a:p>
          <a:r>
            <a:rPr lang="fi-FI" dirty="0"/>
            <a:t>Lapsen osallisuus, sitoutuneisuus, oppiminen</a:t>
          </a:r>
        </a:p>
      </dgm:t>
    </dgm:pt>
    <dgm:pt modelId="{D3A35FDD-D13B-47AE-9C01-C4739B3D6749}" type="parTrans" cxnId="{23928F51-4B02-4A93-96B7-FE806B09EB71}">
      <dgm:prSet/>
      <dgm:spPr/>
      <dgm:t>
        <a:bodyPr/>
        <a:lstStyle/>
        <a:p>
          <a:endParaRPr lang="fi-FI"/>
        </a:p>
      </dgm:t>
    </dgm:pt>
    <dgm:pt modelId="{AFD38520-5ED0-424B-B1BE-5FBBF9509019}" type="sibTrans" cxnId="{23928F51-4B02-4A93-96B7-FE806B09EB71}">
      <dgm:prSet/>
      <dgm:spPr/>
      <dgm:t>
        <a:bodyPr/>
        <a:lstStyle/>
        <a:p>
          <a:endParaRPr lang="fi-FI"/>
        </a:p>
      </dgm:t>
    </dgm:pt>
    <dgm:pt modelId="{7A9F2F37-30C5-4FFC-B5E8-F321D043B2F8}">
      <dgm:prSet phldrT="[Teksti]" custT="1"/>
      <dgm:spPr/>
      <dgm:t>
        <a:bodyPr/>
        <a:lstStyle/>
        <a:p>
          <a:r>
            <a:rPr lang="fi-FI" sz="1800" dirty="0"/>
            <a:t>Positiivinen sosiaalinen vuorovaikutus</a:t>
          </a:r>
        </a:p>
      </dgm:t>
    </dgm:pt>
    <dgm:pt modelId="{181BDA18-5271-41EC-B665-2F1C32E70D60}" type="parTrans" cxnId="{F41FF63B-3DE5-481D-B617-511F1C9CFF83}">
      <dgm:prSet/>
      <dgm:spPr/>
      <dgm:t>
        <a:bodyPr/>
        <a:lstStyle/>
        <a:p>
          <a:endParaRPr lang="fi-FI"/>
        </a:p>
      </dgm:t>
    </dgm:pt>
    <dgm:pt modelId="{92F38DC0-82B8-4E3D-AD28-5DE7D79F5E67}" type="sibTrans" cxnId="{F41FF63B-3DE5-481D-B617-511F1C9CFF83}">
      <dgm:prSet/>
      <dgm:spPr/>
      <dgm:t>
        <a:bodyPr/>
        <a:lstStyle/>
        <a:p>
          <a:endParaRPr lang="fi-FI"/>
        </a:p>
      </dgm:t>
    </dgm:pt>
    <dgm:pt modelId="{27D2B42E-70F8-4942-8117-E0A27855DF42}">
      <dgm:prSet phldrT="[Teksti]" custT="1"/>
      <dgm:spPr/>
      <dgm:t>
        <a:bodyPr/>
        <a:lstStyle/>
        <a:p>
          <a:r>
            <a:rPr lang="fi-FI" sz="1800" dirty="0"/>
            <a:t>Sitoutunut </a:t>
          </a:r>
          <a:r>
            <a:rPr lang="fi-FI" sz="1800" dirty="0" err="1"/>
            <a:t>osallistumi-nen</a:t>
          </a:r>
          <a:endParaRPr lang="fi-FI" sz="1800" dirty="0"/>
        </a:p>
      </dgm:t>
    </dgm:pt>
    <dgm:pt modelId="{5B774F9A-DBAA-4EE8-8C31-0C032F4F8BED}" type="parTrans" cxnId="{626D150B-72CC-41C7-B4BA-5E4DB53AE443}">
      <dgm:prSet/>
      <dgm:spPr/>
      <dgm:t>
        <a:bodyPr/>
        <a:lstStyle/>
        <a:p>
          <a:endParaRPr lang="fi-FI"/>
        </a:p>
      </dgm:t>
    </dgm:pt>
    <dgm:pt modelId="{159E31CD-2010-452E-9C70-5968341AAFBC}" type="sibTrans" cxnId="{626D150B-72CC-41C7-B4BA-5E4DB53AE443}">
      <dgm:prSet/>
      <dgm:spPr/>
      <dgm:t>
        <a:bodyPr/>
        <a:lstStyle/>
        <a:p>
          <a:endParaRPr lang="fi-FI"/>
        </a:p>
      </dgm:t>
    </dgm:pt>
    <dgm:pt modelId="{D724E0D7-3BE7-4A29-BEF3-E3572F3E23CA}">
      <dgm:prSet phldrT="[Teksti]" custT="1"/>
      <dgm:spPr/>
      <dgm:t>
        <a:bodyPr/>
        <a:lstStyle/>
        <a:p>
          <a:r>
            <a:rPr lang="fi-FI" sz="1800" dirty="0" err="1"/>
            <a:t>Lapsilähtöi</a:t>
          </a:r>
          <a:r>
            <a:rPr lang="fi-FI" sz="1800" dirty="0"/>
            <a:t>-syys</a:t>
          </a:r>
        </a:p>
      </dgm:t>
    </dgm:pt>
    <dgm:pt modelId="{9B6E008D-6CAB-4620-901A-3172E291D1B0}" type="parTrans" cxnId="{99934AB8-3D8D-4A80-A1D9-6E994829A471}">
      <dgm:prSet/>
      <dgm:spPr/>
      <dgm:t>
        <a:bodyPr/>
        <a:lstStyle/>
        <a:p>
          <a:endParaRPr lang="fi-FI"/>
        </a:p>
      </dgm:t>
    </dgm:pt>
    <dgm:pt modelId="{364328C7-6387-43E5-A051-DFA0AE03BDEB}" type="sibTrans" cxnId="{99934AB8-3D8D-4A80-A1D9-6E994829A471}">
      <dgm:prSet/>
      <dgm:spPr/>
      <dgm:t>
        <a:bodyPr/>
        <a:lstStyle/>
        <a:p>
          <a:endParaRPr lang="fi-FI"/>
        </a:p>
      </dgm:t>
    </dgm:pt>
    <dgm:pt modelId="{B7057EA3-C63F-49BE-9007-562EA68803A6}">
      <dgm:prSet phldrT="[Teksti]"/>
      <dgm:spPr/>
      <dgm:t>
        <a:bodyPr/>
        <a:lstStyle/>
        <a:p>
          <a:r>
            <a:rPr lang="fi-FI" dirty="0"/>
            <a:t>Yksilöllinen oppimisen arviointi</a:t>
          </a:r>
        </a:p>
      </dgm:t>
    </dgm:pt>
    <dgm:pt modelId="{86B15709-53EB-4160-908A-627868C78919}" type="parTrans" cxnId="{FCE5D1B8-90DC-49EF-9712-9FA2EED33B33}">
      <dgm:prSet/>
      <dgm:spPr/>
      <dgm:t>
        <a:bodyPr/>
        <a:lstStyle/>
        <a:p>
          <a:endParaRPr lang="fi-FI"/>
        </a:p>
      </dgm:t>
    </dgm:pt>
    <dgm:pt modelId="{36E3B070-2FF8-42FF-88A1-5CE589778EAE}" type="sibTrans" cxnId="{FCE5D1B8-90DC-49EF-9712-9FA2EED33B33}">
      <dgm:prSet/>
      <dgm:spPr/>
      <dgm:t>
        <a:bodyPr/>
        <a:lstStyle/>
        <a:p>
          <a:endParaRPr lang="fi-FI"/>
        </a:p>
      </dgm:t>
    </dgm:pt>
    <dgm:pt modelId="{2C620484-FEF8-43D2-A676-9508496B7104}">
      <dgm:prSet phldrT="[Teksti]"/>
      <dgm:spPr/>
      <dgm:t>
        <a:bodyPr/>
        <a:lstStyle/>
        <a:p>
          <a:r>
            <a:rPr lang="fi-FI" dirty="0"/>
            <a:t>Tukitoimet</a:t>
          </a:r>
        </a:p>
      </dgm:t>
    </dgm:pt>
    <dgm:pt modelId="{22899E17-6E89-4DCC-8F4D-C01769A5FE3C}" type="parTrans" cxnId="{AECB48E1-CFAF-41D3-9426-D8EC41E99464}">
      <dgm:prSet/>
      <dgm:spPr/>
      <dgm:t>
        <a:bodyPr/>
        <a:lstStyle/>
        <a:p>
          <a:endParaRPr lang="fi-FI"/>
        </a:p>
      </dgm:t>
    </dgm:pt>
    <dgm:pt modelId="{ABB4B2E8-2164-49FE-97AD-76F9EA72C5CF}" type="sibTrans" cxnId="{AECB48E1-CFAF-41D3-9426-D8EC41E99464}">
      <dgm:prSet/>
      <dgm:spPr/>
      <dgm:t>
        <a:bodyPr/>
        <a:lstStyle/>
        <a:p>
          <a:endParaRPr lang="fi-FI"/>
        </a:p>
      </dgm:t>
    </dgm:pt>
    <dgm:pt modelId="{25E1C900-8247-4285-BE33-83A7BFC259D8}" type="pres">
      <dgm:prSet presAssocID="{69CFD41D-0D05-41AB-BB79-EB69277B7D42}" presName="composite" presStyleCnt="0">
        <dgm:presLayoutVars>
          <dgm:chMax val="1"/>
          <dgm:dir/>
          <dgm:resizeHandles val="exact"/>
        </dgm:presLayoutVars>
      </dgm:prSet>
      <dgm:spPr/>
    </dgm:pt>
    <dgm:pt modelId="{D6229BD4-CA96-4ACE-BF7B-04AF13138B0C}" type="pres">
      <dgm:prSet presAssocID="{69CFD41D-0D05-41AB-BB79-EB69277B7D42}" presName="radial" presStyleCnt="0">
        <dgm:presLayoutVars>
          <dgm:animLvl val="ctr"/>
        </dgm:presLayoutVars>
      </dgm:prSet>
      <dgm:spPr/>
    </dgm:pt>
    <dgm:pt modelId="{6287EEDD-2450-4721-9DBF-E6B015BE77F5}" type="pres">
      <dgm:prSet presAssocID="{6804E55A-5F18-4454-8A7C-53063CCCCA9D}" presName="centerShape" presStyleLbl="vennNode1" presStyleIdx="0" presStyleCnt="6"/>
      <dgm:spPr/>
    </dgm:pt>
    <dgm:pt modelId="{2B35138F-AEE3-437E-A240-3FA46065DDEA}" type="pres">
      <dgm:prSet presAssocID="{7A9F2F37-30C5-4FFC-B5E8-F321D043B2F8}" presName="node" presStyleLbl="vennNode1" presStyleIdx="1" presStyleCnt="6" custScaleX="141213" custScaleY="128080">
        <dgm:presLayoutVars>
          <dgm:bulletEnabled val="1"/>
        </dgm:presLayoutVars>
      </dgm:prSet>
      <dgm:spPr/>
    </dgm:pt>
    <dgm:pt modelId="{435C2859-A70B-431A-9821-0E6A22A2C01E}" type="pres">
      <dgm:prSet presAssocID="{27D2B42E-70F8-4942-8117-E0A27855DF42}" presName="node" presStyleLbl="vennNode1" presStyleIdx="2" presStyleCnt="6" custScaleX="132575" custScaleY="111253">
        <dgm:presLayoutVars>
          <dgm:bulletEnabled val="1"/>
        </dgm:presLayoutVars>
      </dgm:prSet>
      <dgm:spPr/>
    </dgm:pt>
    <dgm:pt modelId="{89CA815B-2E0F-4DB4-8310-FAA98E82D39B}" type="pres">
      <dgm:prSet presAssocID="{D724E0D7-3BE7-4A29-BEF3-E3572F3E23CA}" presName="node" presStyleLbl="vennNode1" presStyleIdx="3" presStyleCnt="6" custScaleX="117393" custScaleY="109069">
        <dgm:presLayoutVars>
          <dgm:bulletEnabled val="1"/>
        </dgm:presLayoutVars>
      </dgm:prSet>
      <dgm:spPr/>
    </dgm:pt>
    <dgm:pt modelId="{CAD14EE0-02DA-4CC9-934D-4ED2D0F768E4}" type="pres">
      <dgm:prSet presAssocID="{B7057EA3-C63F-49BE-9007-562EA68803A6}" presName="node" presStyleLbl="vennNode1" presStyleIdx="4" presStyleCnt="6" custScaleX="118993" custScaleY="112494">
        <dgm:presLayoutVars>
          <dgm:bulletEnabled val="1"/>
        </dgm:presLayoutVars>
      </dgm:prSet>
      <dgm:spPr/>
    </dgm:pt>
    <dgm:pt modelId="{D17C1A9F-3B1C-435C-80B5-20FEC57BFFAB}" type="pres">
      <dgm:prSet presAssocID="{2C620484-FEF8-43D2-A676-9508496B7104}" presName="node" presStyleLbl="vennNode1" presStyleIdx="5" presStyleCnt="6" custScaleX="113404" custScaleY="105147">
        <dgm:presLayoutVars>
          <dgm:bulletEnabled val="1"/>
        </dgm:presLayoutVars>
      </dgm:prSet>
      <dgm:spPr/>
    </dgm:pt>
  </dgm:ptLst>
  <dgm:cxnLst>
    <dgm:cxn modelId="{626D150B-72CC-41C7-B4BA-5E4DB53AE443}" srcId="{6804E55A-5F18-4454-8A7C-53063CCCCA9D}" destId="{27D2B42E-70F8-4942-8117-E0A27855DF42}" srcOrd="1" destOrd="0" parTransId="{5B774F9A-DBAA-4EE8-8C31-0C032F4F8BED}" sibTransId="{159E31CD-2010-452E-9C70-5968341AAFBC}"/>
    <dgm:cxn modelId="{5CB06B19-56CC-4591-9471-A835ADB42618}" type="presOf" srcId="{B7057EA3-C63F-49BE-9007-562EA68803A6}" destId="{CAD14EE0-02DA-4CC9-934D-4ED2D0F768E4}" srcOrd="0" destOrd="0" presId="urn:microsoft.com/office/officeart/2005/8/layout/radial3"/>
    <dgm:cxn modelId="{F41FF63B-3DE5-481D-B617-511F1C9CFF83}" srcId="{6804E55A-5F18-4454-8A7C-53063CCCCA9D}" destId="{7A9F2F37-30C5-4FFC-B5E8-F321D043B2F8}" srcOrd="0" destOrd="0" parTransId="{181BDA18-5271-41EC-B665-2F1C32E70D60}" sibTransId="{92F38DC0-82B8-4E3D-AD28-5DE7D79F5E67}"/>
    <dgm:cxn modelId="{23928F51-4B02-4A93-96B7-FE806B09EB71}" srcId="{69CFD41D-0D05-41AB-BB79-EB69277B7D42}" destId="{6804E55A-5F18-4454-8A7C-53063CCCCA9D}" srcOrd="0" destOrd="0" parTransId="{D3A35FDD-D13B-47AE-9C01-C4739B3D6749}" sibTransId="{AFD38520-5ED0-424B-B1BE-5FBBF9509019}"/>
    <dgm:cxn modelId="{51058375-2E75-478D-B7F7-BD0E4D69FFB6}" type="presOf" srcId="{D724E0D7-3BE7-4A29-BEF3-E3572F3E23CA}" destId="{89CA815B-2E0F-4DB4-8310-FAA98E82D39B}" srcOrd="0" destOrd="0" presId="urn:microsoft.com/office/officeart/2005/8/layout/radial3"/>
    <dgm:cxn modelId="{3CFF1858-F366-49EF-91EE-6434DDD742E3}" type="presOf" srcId="{6804E55A-5F18-4454-8A7C-53063CCCCA9D}" destId="{6287EEDD-2450-4721-9DBF-E6B015BE77F5}" srcOrd="0" destOrd="0" presId="urn:microsoft.com/office/officeart/2005/8/layout/radial3"/>
    <dgm:cxn modelId="{13B1349B-83F8-4AD6-89D1-8276493D0C42}" type="presOf" srcId="{7A9F2F37-30C5-4FFC-B5E8-F321D043B2F8}" destId="{2B35138F-AEE3-437E-A240-3FA46065DDEA}" srcOrd="0" destOrd="0" presId="urn:microsoft.com/office/officeart/2005/8/layout/radial3"/>
    <dgm:cxn modelId="{99934AB8-3D8D-4A80-A1D9-6E994829A471}" srcId="{6804E55A-5F18-4454-8A7C-53063CCCCA9D}" destId="{D724E0D7-3BE7-4A29-BEF3-E3572F3E23CA}" srcOrd="2" destOrd="0" parTransId="{9B6E008D-6CAB-4620-901A-3172E291D1B0}" sibTransId="{364328C7-6387-43E5-A051-DFA0AE03BDEB}"/>
    <dgm:cxn modelId="{FCE5D1B8-90DC-49EF-9712-9FA2EED33B33}" srcId="{6804E55A-5F18-4454-8A7C-53063CCCCA9D}" destId="{B7057EA3-C63F-49BE-9007-562EA68803A6}" srcOrd="3" destOrd="0" parTransId="{86B15709-53EB-4160-908A-627868C78919}" sibTransId="{36E3B070-2FF8-42FF-88A1-5CE589778EAE}"/>
    <dgm:cxn modelId="{16DBEDBE-3701-4BFA-9E81-429173CBED49}" type="presOf" srcId="{27D2B42E-70F8-4942-8117-E0A27855DF42}" destId="{435C2859-A70B-431A-9821-0E6A22A2C01E}" srcOrd="0" destOrd="0" presId="urn:microsoft.com/office/officeart/2005/8/layout/radial3"/>
    <dgm:cxn modelId="{E1371EC2-872D-41EE-AF45-CABD2AE5661C}" type="presOf" srcId="{2C620484-FEF8-43D2-A676-9508496B7104}" destId="{D17C1A9F-3B1C-435C-80B5-20FEC57BFFAB}" srcOrd="0" destOrd="0" presId="urn:microsoft.com/office/officeart/2005/8/layout/radial3"/>
    <dgm:cxn modelId="{AECB48E1-CFAF-41D3-9426-D8EC41E99464}" srcId="{6804E55A-5F18-4454-8A7C-53063CCCCA9D}" destId="{2C620484-FEF8-43D2-A676-9508496B7104}" srcOrd="4" destOrd="0" parTransId="{22899E17-6E89-4DCC-8F4D-C01769A5FE3C}" sibTransId="{ABB4B2E8-2164-49FE-97AD-76F9EA72C5CF}"/>
    <dgm:cxn modelId="{137C4DEA-EBA0-4102-A8F5-3986B04946B6}" type="presOf" srcId="{69CFD41D-0D05-41AB-BB79-EB69277B7D42}" destId="{25E1C900-8247-4285-BE33-83A7BFC259D8}" srcOrd="0" destOrd="0" presId="urn:microsoft.com/office/officeart/2005/8/layout/radial3"/>
    <dgm:cxn modelId="{0685559F-A205-4C96-93CA-1DDC9D6A6862}" type="presParOf" srcId="{25E1C900-8247-4285-BE33-83A7BFC259D8}" destId="{D6229BD4-CA96-4ACE-BF7B-04AF13138B0C}" srcOrd="0" destOrd="0" presId="urn:microsoft.com/office/officeart/2005/8/layout/radial3"/>
    <dgm:cxn modelId="{BB2A7336-A298-4804-B094-1AC645C60FD1}" type="presParOf" srcId="{D6229BD4-CA96-4ACE-BF7B-04AF13138B0C}" destId="{6287EEDD-2450-4721-9DBF-E6B015BE77F5}" srcOrd="0" destOrd="0" presId="urn:microsoft.com/office/officeart/2005/8/layout/radial3"/>
    <dgm:cxn modelId="{CFB6C218-742E-4AAD-84EB-215864E1D03D}" type="presParOf" srcId="{D6229BD4-CA96-4ACE-BF7B-04AF13138B0C}" destId="{2B35138F-AEE3-437E-A240-3FA46065DDEA}" srcOrd="1" destOrd="0" presId="urn:microsoft.com/office/officeart/2005/8/layout/radial3"/>
    <dgm:cxn modelId="{632CFD23-75DE-4A0B-AD28-3BBCF69417DB}" type="presParOf" srcId="{D6229BD4-CA96-4ACE-BF7B-04AF13138B0C}" destId="{435C2859-A70B-431A-9821-0E6A22A2C01E}" srcOrd="2" destOrd="0" presId="urn:microsoft.com/office/officeart/2005/8/layout/radial3"/>
    <dgm:cxn modelId="{14309019-0E44-433D-A315-7DF6026E930C}" type="presParOf" srcId="{D6229BD4-CA96-4ACE-BF7B-04AF13138B0C}" destId="{89CA815B-2E0F-4DB4-8310-FAA98E82D39B}" srcOrd="3" destOrd="0" presId="urn:microsoft.com/office/officeart/2005/8/layout/radial3"/>
    <dgm:cxn modelId="{C782851D-3AEC-442E-8C19-FFDDD2834F26}" type="presParOf" srcId="{D6229BD4-CA96-4ACE-BF7B-04AF13138B0C}" destId="{CAD14EE0-02DA-4CC9-934D-4ED2D0F768E4}" srcOrd="4" destOrd="0" presId="urn:microsoft.com/office/officeart/2005/8/layout/radial3"/>
    <dgm:cxn modelId="{4F53C08E-A681-4E44-96C4-C0F2AA44B181}" type="presParOf" srcId="{D6229BD4-CA96-4ACE-BF7B-04AF13138B0C}" destId="{D17C1A9F-3B1C-435C-80B5-20FEC57BFFAB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87EEDD-2450-4721-9DBF-E6B015BE77F5}">
      <dsp:nvSpPr>
        <dsp:cNvPr id="0" name=""/>
        <dsp:cNvSpPr/>
      </dsp:nvSpPr>
      <dsp:spPr>
        <a:xfrm>
          <a:off x="2430914" y="1405278"/>
          <a:ext cx="3116791" cy="3116791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kern="1200" dirty="0"/>
            <a:t>Lapsen osallisuus, sitoutuneisuus, oppiminen</a:t>
          </a:r>
        </a:p>
      </dsp:txBody>
      <dsp:txXfrm>
        <a:off x="2887357" y="1861721"/>
        <a:ext cx="2203905" cy="2203905"/>
      </dsp:txXfrm>
    </dsp:sp>
    <dsp:sp modelId="{2B35138F-AEE3-437E-A240-3FA46065DDEA}">
      <dsp:nvSpPr>
        <dsp:cNvPr id="0" name=""/>
        <dsp:cNvSpPr/>
      </dsp:nvSpPr>
      <dsp:spPr>
        <a:xfrm>
          <a:off x="2888981" y="-61915"/>
          <a:ext cx="2200657" cy="199599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Positiivinen sosiaalinen vuorovaikutus</a:t>
          </a:r>
        </a:p>
      </dsp:txBody>
      <dsp:txXfrm>
        <a:off x="3211260" y="230391"/>
        <a:ext cx="1556099" cy="1411381"/>
      </dsp:txXfrm>
    </dsp:sp>
    <dsp:sp modelId="{435C2859-A70B-431A-9821-0E6A22A2C01E}">
      <dsp:nvSpPr>
        <dsp:cNvPr id="0" name=""/>
        <dsp:cNvSpPr/>
      </dsp:nvSpPr>
      <dsp:spPr>
        <a:xfrm>
          <a:off x="4884643" y="1470232"/>
          <a:ext cx="2066043" cy="173376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Sitoutunut </a:t>
          </a:r>
          <a:r>
            <a:rPr lang="fi-FI" sz="1800" kern="1200" dirty="0" err="1"/>
            <a:t>osallistumi-nen</a:t>
          </a:r>
          <a:endParaRPr lang="fi-FI" sz="1800" kern="1200" dirty="0"/>
        </a:p>
      </dsp:txBody>
      <dsp:txXfrm>
        <a:off x="5187208" y="1724136"/>
        <a:ext cx="1460913" cy="1225954"/>
      </dsp:txXfrm>
    </dsp:sp>
    <dsp:sp modelId="{89CA815B-2E0F-4DB4-8310-FAA98E82D39B}">
      <dsp:nvSpPr>
        <dsp:cNvPr id="0" name=""/>
        <dsp:cNvSpPr/>
      </dsp:nvSpPr>
      <dsp:spPr>
        <a:xfrm>
          <a:off x="4266375" y="3754168"/>
          <a:ext cx="1829447" cy="1699726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 err="1"/>
            <a:t>Lapsilähtöi</a:t>
          </a:r>
          <a:r>
            <a:rPr lang="fi-FI" sz="1800" kern="1200" dirty="0"/>
            <a:t>-syys</a:t>
          </a:r>
        </a:p>
      </dsp:txBody>
      <dsp:txXfrm>
        <a:off x="4534291" y="4003087"/>
        <a:ext cx="1293615" cy="1201888"/>
      </dsp:txXfrm>
    </dsp:sp>
    <dsp:sp modelId="{CAD14EE0-02DA-4CC9-934D-4ED2D0F768E4}">
      <dsp:nvSpPr>
        <dsp:cNvPr id="0" name=""/>
        <dsp:cNvSpPr/>
      </dsp:nvSpPr>
      <dsp:spPr>
        <a:xfrm>
          <a:off x="1870329" y="3727480"/>
          <a:ext cx="1854382" cy="1753101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Yksilöllinen oppimisen arviointi</a:t>
          </a:r>
        </a:p>
      </dsp:txBody>
      <dsp:txXfrm>
        <a:off x="2141897" y="3984216"/>
        <a:ext cx="1311246" cy="1239629"/>
      </dsp:txXfrm>
    </dsp:sp>
    <dsp:sp modelId="{D17C1A9F-3B1C-435C-80B5-20FEC57BFFAB}">
      <dsp:nvSpPr>
        <dsp:cNvPr id="0" name=""/>
        <dsp:cNvSpPr/>
      </dsp:nvSpPr>
      <dsp:spPr>
        <a:xfrm>
          <a:off x="1177312" y="1517810"/>
          <a:ext cx="1767283" cy="163860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Tukitoimet</a:t>
          </a:r>
        </a:p>
      </dsp:txBody>
      <dsp:txXfrm>
        <a:off x="1436125" y="1757778"/>
        <a:ext cx="1249657" cy="11586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46A93-4BDC-48D4-BF67-B48216133731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69CA2-D5FB-4C95-81A8-2D50ACAFC89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6342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AC784-19A7-4F5F-805E-37E1E8C6FC61}" type="datetimeFigureOut">
              <a:rPr lang="fi-FI" smtClean="0"/>
              <a:t>6.11.2019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36D51-36CE-4CD4-A753-B3178D82F2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8875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tu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0"/>
            <a:ext cx="12191993" cy="6878004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CB315EAA-05A7-4EA8-B3AE-2C0FA5543D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22501" y="6032725"/>
            <a:ext cx="2152929" cy="6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5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raina otsikoll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3" y="732160"/>
            <a:ext cx="12189812" cy="1804413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" y="3124200"/>
            <a:ext cx="12192000" cy="215265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5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ED332CF-6C1C-4FB8-BD7A-758772C403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22501" y="6032725"/>
            <a:ext cx="2152929" cy="6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8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raina otsikol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11977"/>
            <a:ext cx="12192003" cy="36195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" y="4247220"/>
            <a:ext cx="12192000" cy="2048805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5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C719E6C9-F536-4D6A-ABAB-A7CFA0EC85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22501" y="6032725"/>
            <a:ext cx="2152929" cy="6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tiilenpun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8" name="Suorakulmio 7"/>
          <p:cNvSpPr/>
          <p:nvPr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1122" y="2670561"/>
            <a:ext cx="11829678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2136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8" name="Suorakulmio 7"/>
          <p:cNvSpPr/>
          <p:nvPr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1122" y="2670561"/>
            <a:ext cx="11829678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7964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3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8" name="Suorakulmio 7"/>
          <p:cNvSpPr/>
          <p:nvPr userDrawn="1"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1122" y="2670561"/>
            <a:ext cx="11829678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40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4843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1082166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0994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2_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517652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3" hasCustomPrompt="1"/>
          </p:nvPr>
        </p:nvSpPr>
        <p:spPr>
          <a:xfrm>
            <a:off x="6361807" y="1956647"/>
            <a:ext cx="517652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338534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kuvalla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624" y="-18000"/>
            <a:ext cx="3476094" cy="6875999"/>
          </a:xfrm>
          <a:prstGeom prst="rect">
            <a:avLst/>
          </a:prstGeom>
        </p:spPr>
      </p:pic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710985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7109249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6748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kuvalla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2624" y="-17996"/>
            <a:ext cx="3476090" cy="6875991"/>
          </a:xfrm>
          <a:prstGeom prst="rect">
            <a:avLst/>
          </a:prstGeom>
        </p:spPr>
      </p:pic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710985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7109249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6401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sältösivu_kuvalla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92624" y="-17994"/>
            <a:ext cx="3476088" cy="6875987"/>
          </a:xfrm>
          <a:prstGeom prst="rect">
            <a:avLst/>
          </a:prstGeom>
        </p:spPr>
      </p:pic>
      <p:sp>
        <p:nvSpPr>
          <p:cNvPr id="11" name="Suorakulmio 4"/>
          <p:cNvSpPr/>
          <p:nvPr userDrawn="1"/>
        </p:nvSpPr>
        <p:spPr>
          <a:xfrm>
            <a:off x="361200" y="363526"/>
            <a:ext cx="11469600" cy="6132524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 userDrawn="1"/>
        </p:nvSpPr>
        <p:spPr>
          <a:xfrm>
            <a:off x="11542960" y="-376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7109855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7109249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1"/>
          </p:nvPr>
        </p:nvSpPr>
        <p:spPr>
          <a:xfrm>
            <a:off x="246312" y="654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17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3020" y="654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3748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tiilenpun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9" name="Suorakulmio 8"/>
          <p:cNvSpPr/>
          <p:nvPr userDrawn="1"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1082166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16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3268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9" name="Suorakulmio 8"/>
          <p:cNvSpPr/>
          <p:nvPr userDrawn="1"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1082166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16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6730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sivu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3"/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</a:t>
            </a:r>
          </a:p>
        </p:txBody>
      </p:sp>
      <p:sp>
        <p:nvSpPr>
          <p:cNvPr id="9" name="Suorakulmio 8"/>
          <p:cNvSpPr/>
          <p:nvPr userDrawn="1"/>
        </p:nvSpPr>
        <p:spPr>
          <a:xfrm>
            <a:off x="181200" y="180000"/>
            <a:ext cx="11829600" cy="649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>
                <a:latin typeface="Georgia"/>
              </a:rPr>
              <a:t>   </a:t>
            </a:r>
          </a:p>
        </p:txBody>
      </p:sp>
      <p:pic>
        <p:nvPicPr>
          <p:cNvPr id="14" name="Kuva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9247" y="6281896"/>
            <a:ext cx="815569" cy="27631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10822272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8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10821666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 txBox="1">
            <a:spLocks/>
          </p:cNvSpPr>
          <p:nvPr userDrawn="1"/>
        </p:nvSpPr>
        <p:spPr>
          <a:xfrm>
            <a:off x="11495335" y="186735"/>
            <a:ext cx="516473" cy="315741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>
                <a:latin typeface="+mn-lt"/>
              </a:rPr>
              <a:pPr algn="ctr"/>
              <a:t>‹#›</a:t>
            </a:fld>
            <a:endParaRPr lang="en-US" sz="900" dirty="0">
              <a:latin typeface="+mn-lt"/>
            </a:endParaRP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81122" y="6367600"/>
            <a:ext cx="1443025" cy="3104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+mn-lt"/>
                <a:cs typeface="Arial" panose="020B0604020202020204" pitchFamily="34" charset="0"/>
              </a:defRPr>
            </a:lvl1pPr>
          </a:lstStyle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16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7830" y="6367600"/>
            <a:ext cx="4114800" cy="310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4485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376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2" r:id="rId2"/>
    <p:sldLayoutId id="2147483675" r:id="rId3"/>
    <p:sldLayoutId id="2147483654" r:id="rId4"/>
    <p:sldLayoutId id="2147483655" r:id="rId5"/>
    <p:sldLayoutId id="2147483662" r:id="rId6"/>
    <p:sldLayoutId id="2147483657" r:id="rId7"/>
    <p:sldLayoutId id="2147483661" r:id="rId8"/>
    <p:sldLayoutId id="2147483665" r:id="rId9"/>
    <p:sldLayoutId id="2147483671" r:id="rId10"/>
    <p:sldLayoutId id="2147483679" r:id="rId11"/>
    <p:sldLayoutId id="2147483658" r:id="rId12"/>
    <p:sldLayoutId id="2147483659" r:id="rId13"/>
    <p:sldLayoutId id="2147483660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/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Georgi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eorgia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eorgia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eorgia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eorgia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9D94E90D-BB74-4753-9C68-71D250557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Inkluusio ja inklusiivinen varhaiskasvatus</a:t>
            </a:r>
            <a:br>
              <a:rPr lang="fi-FI" dirty="0"/>
            </a:br>
            <a:r>
              <a:rPr lang="fi-FI" sz="1800" dirty="0" err="1"/>
              <a:t>briitta</a:t>
            </a:r>
            <a:r>
              <a:rPr lang="fi-FI" sz="1800" dirty="0"/>
              <a:t> </a:t>
            </a:r>
            <a:r>
              <a:rPr lang="fi-FI" sz="1800" dirty="0" err="1"/>
              <a:t>hiitola</a:t>
            </a:r>
            <a:endParaRPr lang="fi-FI" sz="1800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753233A-460A-4359-B012-5A4EC4EDE881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prstGeom prst="rect">
            <a:avLst/>
          </a:prstGeom>
        </p:spPr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41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114C40-CCF5-40B2-8712-634566673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sisältö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1AF803A-4377-4B63-A0F2-E1AC1AC3DE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Taustaa</a:t>
            </a:r>
          </a:p>
          <a:p>
            <a:r>
              <a:rPr lang="fi-FI" dirty="0"/>
              <a:t>Mitä inkluusiolla tarkoitetaan?</a:t>
            </a:r>
          </a:p>
          <a:p>
            <a:r>
              <a:rPr lang="fi-FI" dirty="0"/>
              <a:t>Inklusiivinen varhaiskasvatus</a:t>
            </a:r>
          </a:p>
          <a:p>
            <a:r>
              <a:rPr lang="fi-FI" dirty="0"/>
              <a:t>Yhteiskunnallinen ohjaus</a:t>
            </a:r>
          </a:p>
          <a:p>
            <a:r>
              <a:rPr lang="fi-FI" dirty="0"/>
              <a:t>Monialainen yhteistyö inklusiivisessa varhaiskasvatuksessa</a:t>
            </a:r>
          </a:p>
          <a:p>
            <a:r>
              <a:rPr lang="fi-FI" dirty="0"/>
              <a:t>Inklusiivinen pedagogiikka</a:t>
            </a:r>
          </a:p>
          <a:p>
            <a:r>
              <a:rPr lang="fi-FI" dirty="0"/>
              <a:t>Inklusiivisen varhaiskasvatuksen arviointi</a:t>
            </a:r>
          </a:p>
          <a:p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B4724B9-27F9-4D7F-AB74-686BDAD309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1ECAFD7-2136-4B30-9F0C-64BD44ACF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368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E9520C-CEE2-4496-8133-A36C0C2BB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taustaa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63A9EE2-CC8B-4747-A702-E3E5F17AC6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Kansainväliset liikkeet ja sopimukset mm.	</a:t>
            </a:r>
          </a:p>
          <a:p>
            <a:pPr lvl="1"/>
            <a:r>
              <a:rPr lang="fi-FI" dirty="0"/>
              <a:t>Lasten oikeuksien sopimus (1989): </a:t>
            </a:r>
            <a:r>
              <a:rPr lang="fi-FI" i="1" dirty="0"/>
              <a:t>Lasta ei saa syrjiä minkään ominaisuuden vuoksi</a:t>
            </a:r>
          </a:p>
          <a:p>
            <a:pPr lvl="1"/>
            <a:r>
              <a:rPr lang="fi-FI" dirty="0" err="1"/>
              <a:t>Salamancan</a:t>
            </a:r>
            <a:r>
              <a:rPr lang="fi-FI" dirty="0"/>
              <a:t> julistus (Unesco 1994): </a:t>
            </a:r>
            <a:r>
              <a:rPr lang="fi-FI" i="1" dirty="0"/>
              <a:t>Vammaisilla ja muuten tukea tarvitsevilla lapsilla on oikeus opiskella tavallisessa koululuokassa</a:t>
            </a:r>
          </a:p>
          <a:p>
            <a:pPr lvl="1"/>
            <a:r>
              <a:rPr lang="fi-FI" dirty="0" err="1"/>
              <a:t>Education</a:t>
            </a:r>
            <a:r>
              <a:rPr lang="fi-FI" dirty="0"/>
              <a:t> for </a:t>
            </a:r>
            <a:r>
              <a:rPr lang="fi-FI" dirty="0" err="1"/>
              <a:t>All</a:t>
            </a:r>
            <a:r>
              <a:rPr lang="fi-FI" dirty="0"/>
              <a:t>-liike: vaikutti 1990 luvulla inkluusion ja inklusiivisen kasvatuksen ajattelun leviämiseen kansainvälisesti</a:t>
            </a:r>
          </a:p>
          <a:p>
            <a:pPr lvl="1"/>
            <a:r>
              <a:rPr lang="fi-FI" dirty="0"/>
              <a:t>Unesco (2005): ohjeet inkluusion toteuttamiseen</a:t>
            </a:r>
          </a:p>
          <a:p>
            <a:pPr lvl="1"/>
            <a:r>
              <a:rPr lang="fi-FI" dirty="0"/>
              <a:t>Unesco (2009): politiikkaohjeet inkluusioon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302440F-2203-42C8-8DEF-0707F42CB1E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3F39D53-3E8C-484C-988F-7A0030EC9F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3520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429579-2EBF-4DF7-9514-31935BB38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inkluusiolla tarkoitetaan?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DB73A00-2F61-4349-AC10-5F40099E4D0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Kokonaisvaltainen ajattelutapa kasvatuksen ja oppimisen järjestämisestä</a:t>
            </a:r>
          </a:p>
          <a:p>
            <a:r>
              <a:rPr lang="fi-FI" dirty="0"/>
              <a:t>Määrittelevät ulottuvuudet: </a:t>
            </a:r>
            <a:r>
              <a:rPr lang="fi-FI" b="1" dirty="0"/>
              <a:t>arvoperustaisuus ja prosessinomaisuus</a:t>
            </a:r>
          </a:p>
          <a:p>
            <a:endParaRPr lang="fi-FI" b="1" dirty="0"/>
          </a:p>
          <a:p>
            <a:r>
              <a:rPr lang="fi-FI" b="1" dirty="0"/>
              <a:t>Arvoit:</a:t>
            </a:r>
          </a:p>
          <a:p>
            <a:pPr lvl="1"/>
            <a:r>
              <a:rPr lang="fi-FI" dirty="0"/>
              <a:t>Ihmisten tasa-arvo, yhtäläiset oikeudet ja yhdenvertaisuus</a:t>
            </a:r>
          </a:p>
          <a:p>
            <a:pPr lvl="1"/>
            <a:r>
              <a:rPr lang="fi-FI" dirty="0"/>
              <a:t>Moninaisuus on hyväksyttyä</a:t>
            </a:r>
          </a:p>
          <a:p>
            <a:pPr lvl="1"/>
            <a:r>
              <a:rPr lang="fi-FI" dirty="0"/>
              <a:t>Osallisuus ja yhteisöllisyys (TÄRKEITÄ erityisesti kasvatuksen näkökulmasta)</a:t>
            </a:r>
          </a:p>
          <a:p>
            <a:r>
              <a:rPr lang="fi-FI" b="1" dirty="0"/>
              <a:t>Prosessi:</a:t>
            </a:r>
          </a:p>
          <a:p>
            <a:pPr lvl="1"/>
            <a:r>
              <a:rPr lang="fi-FI" dirty="0"/>
              <a:t>Pyrkimys yhä suurempaan kaikkien mukana olevien osallisuuteen</a:t>
            </a:r>
          </a:p>
          <a:p>
            <a:pPr lvl="1"/>
            <a:r>
              <a:rPr lang="fi-FI" dirty="0"/>
              <a:t>Päämääränä on ihannetila, jota ei ehkä koskaan saavuteta </a:t>
            </a:r>
          </a:p>
          <a:p>
            <a:endParaRPr lang="fi-FI" b="1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3A1623E-79F3-4BED-A8B9-7BB4E248543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0CC4013-E57E-4E23-98CD-57FA934740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789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C02C99-1267-479F-A3FA-34D7A2311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Inkluusio =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2423E8D-3141-40CC-B2F5-D373C34F45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1797" y="1684421"/>
            <a:ext cx="6519887" cy="5494422"/>
          </a:xfrm>
        </p:spPr>
        <p:txBody>
          <a:bodyPr/>
          <a:lstStyle/>
          <a:p>
            <a:r>
              <a:rPr lang="fi-FI" dirty="0"/>
              <a:t>Arvojen toteutumista käytännössä</a:t>
            </a:r>
          </a:p>
          <a:p>
            <a:r>
              <a:rPr lang="fi-FI" dirty="0"/>
              <a:t>Jatkuva toiminnan arviointi ja arvojen pohdinta</a:t>
            </a:r>
          </a:p>
          <a:p>
            <a:r>
              <a:rPr lang="fi-FI" dirty="0"/>
              <a:t>Keskustelua inkluusiosta ja </a:t>
            </a:r>
            <a:r>
              <a:rPr lang="fi-FI" dirty="0" err="1"/>
              <a:t>ekskluusiosta</a:t>
            </a:r>
            <a:r>
              <a:rPr lang="fi-FI" dirty="0"/>
              <a:t> eli ulkopuolelle sulkemisesta (miten toimitaan, mitä pitäisi muuttaa ja miksi)</a:t>
            </a:r>
          </a:p>
          <a:p>
            <a:endParaRPr lang="fi-FI" dirty="0"/>
          </a:p>
          <a:p>
            <a:r>
              <a:rPr lang="fi-FI" dirty="0"/>
              <a:t>Inkluusio on matka kohti maksimaalista osallisuutta ja minimaalista ulkopuolelle jättämistä</a:t>
            </a:r>
          </a:p>
          <a:p>
            <a:r>
              <a:rPr lang="fi-FI" dirty="0"/>
              <a:t>Toteutuu inklusiivisessa varhaiskasvatuksessa (ja opetuksessa)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CA64C56-E7A2-4E9B-92A2-CCC50E58674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8E33A42-57DB-4CA7-90CA-02EA22E1E7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7" name="Kuva 6" descr="Kuva, joka sisältää kohteen henkilö, sisä, kannettava, tietokone&#10;&#10;Kuvaus luotu automaattisesti">
            <a:extLst>
              <a:ext uri="{FF2B5EF4-FFF2-40B4-BE49-F238E27FC236}">
                <a16:creationId xmlns:a16="http://schemas.microsoft.com/office/drawing/2014/main" id="{239F6167-97E9-4AC8-9A7C-98B3843EC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0575" y="1834516"/>
            <a:ext cx="4601276" cy="306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4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BD8913-C6C2-4BAD-BE28-6972B8D43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Inklusiivinen varhaiskasvatus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3A3A815-A84E-44EA-892C-B257B0C338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Laadukasta ja inklusiiviseen ajatteluun pohjautuvaa kasvatusta ja koulutusta kaikille</a:t>
            </a:r>
          </a:p>
          <a:p>
            <a:r>
              <a:rPr lang="fi-FI" dirty="0"/>
              <a:t>Moniaisuuden arvostaminen ja sen positiivinen korostaminen</a:t>
            </a:r>
          </a:p>
          <a:p>
            <a:r>
              <a:rPr lang="fi-FI" dirty="0"/>
              <a:t>Kaikilla oikeus osallistua, oppia ja rakentaa sosiaalisia suhteita</a:t>
            </a:r>
          </a:p>
          <a:p>
            <a:r>
              <a:rPr lang="fi-FI" dirty="0"/>
              <a:t>Lapset ja varhaiskasvattajat rakentavat oppimista yhdessä</a:t>
            </a:r>
          </a:p>
          <a:p>
            <a:r>
              <a:rPr lang="fi-FI" dirty="0"/>
              <a:t>Inklusiivinen oppimisympäristö</a:t>
            </a:r>
          </a:p>
          <a:p>
            <a:pPr lvl="1"/>
            <a:r>
              <a:rPr lang="fi-FI" dirty="0"/>
              <a:t>Edistää sosiaalisia taitoja ja leikkitaitojen kehittymistä</a:t>
            </a:r>
          </a:p>
          <a:p>
            <a:pPr lvl="1"/>
            <a:r>
              <a:rPr lang="fi-FI" dirty="0"/>
              <a:t>Edistää kielellistä ja kognitiivista keittymistä</a:t>
            </a:r>
          </a:p>
          <a:p>
            <a:pPr lvl="1"/>
            <a:r>
              <a:rPr lang="fi-FI" dirty="0"/>
              <a:t>Edistää vammaisuuteen liittyvää negatiivisuuden muuttumista positiivisemmaksi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9E03387-F4D5-4D1F-B0EF-52FA0041424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4A2F06A-4658-48A4-8086-8687AA227F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1835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D146C5-5DFE-424D-BFB2-D6759DDF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689" y="911183"/>
            <a:ext cx="5785990" cy="923333"/>
          </a:xfrm>
        </p:spPr>
        <p:txBody>
          <a:bodyPr/>
          <a:lstStyle/>
          <a:p>
            <a:r>
              <a:rPr lang="fi-FI" dirty="0"/>
              <a:t>Inklusiivinen varhaiskasvatus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D0FE9BF-171E-4762-A983-9B3C0E0F77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1294" y="1956647"/>
            <a:ext cx="4235717" cy="4067164"/>
          </a:xfrm>
        </p:spPr>
        <p:txBody>
          <a:bodyPr/>
          <a:lstStyle/>
          <a:p>
            <a:r>
              <a:rPr lang="fi-FI" dirty="0"/>
              <a:t>Lähtökohtana on toimintaympäristön muuttaminen/kehittäminen lapsen tarpeiden mukaan</a:t>
            </a:r>
          </a:p>
          <a:p>
            <a:r>
              <a:rPr lang="fi-FI" dirty="0"/>
              <a:t>Tarvitaan:</a:t>
            </a:r>
          </a:p>
          <a:p>
            <a:pPr lvl="1"/>
            <a:r>
              <a:rPr lang="fi-FI" sz="1800" dirty="0"/>
              <a:t>Yhteistyö</a:t>
            </a:r>
          </a:p>
          <a:p>
            <a:pPr lvl="1"/>
            <a:r>
              <a:rPr lang="fi-FI" sz="1800" dirty="0" err="1"/>
              <a:t>Iklusiivinen</a:t>
            </a:r>
            <a:r>
              <a:rPr lang="fi-FI" sz="1800" dirty="0"/>
              <a:t> johtaminen</a:t>
            </a:r>
          </a:p>
          <a:p>
            <a:pPr lvl="1"/>
            <a:r>
              <a:rPr lang="fi-FI" sz="1800" dirty="0"/>
              <a:t>Perheen mukanaolo</a:t>
            </a:r>
          </a:p>
          <a:p>
            <a:pPr lvl="1"/>
            <a:r>
              <a:rPr lang="fi-FI" sz="1800" dirty="0"/>
              <a:t>Kaikkien mukaan pääsy</a:t>
            </a:r>
          </a:p>
          <a:p>
            <a:pPr lvl="1"/>
            <a:r>
              <a:rPr lang="fi-FI" sz="1800" dirty="0"/>
              <a:t>Yhteinen </a:t>
            </a:r>
            <a:r>
              <a:rPr lang="fi-FI" sz="1800" dirty="0" err="1"/>
              <a:t>ops</a:t>
            </a:r>
            <a:endParaRPr lang="fi-FI" sz="1800" dirty="0"/>
          </a:p>
          <a:p>
            <a:pPr lvl="1"/>
            <a:r>
              <a:rPr lang="fi-FI" sz="1800" dirty="0"/>
              <a:t>Fyysinen ympäristö</a:t>
            </a:r>
          </a:p>
          <a:p>
            <a:pPr lvl="1"/>
            <a:r>
              <a:rPr lang="fi-FI" sz="1800" dirty="0"/>
              <a:t>Koulutettu henkilökunta</a:t>
            </a:r>
          </a:p>
          <a:p>
            <a:pPr lvl="1"/>
            <a:r>
              <a:rPr lang="fi-FI" sz="1800" dirty="0"/>
              <a:t>Kulttuurinen ymmärrys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283F90C-DBE4-470E-BA53-1732A1A07D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521872A-F9C6-4B59-99FD-7A673BED0A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Lähde: Inklusiivisen varhaiskasvatuksen ekosysteeminen malli </a:t>
            </a:r>
          </a:p>
        </p:txBody>
      </p:sp>
      <p:graphicFrame>
        <p:nvGraphicFramePr>
          <p:cNvPr id="6" name="Kaaviokuva 5">
            <a:extLst>
              <a:ext uri="{FF2B5EF4-FFF2-40B4-BE49-F238E27FC236}">
                <a16:creationId xmlns:a16="http://schemas.microsoft.com/office/drawing/2014/main" id="{CEE02542-769B-4FF6-A9BB-B477B167DD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1448362"/>
              </p:ext>
            </p:extLst>
          </p:nvPr>
        </p:nvGraphicFramePr>
        <p:xfrm>
          <a:off x="3775230" y="91118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75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3C55F1-2E11-4E51-A664-569DA3103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Yhteiskunnallinen ohjaus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4EA5B20-7D3E-46CC-99D0-36CEFDC885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Suomessa ei määräyksiä kirjattuna lakiin</a:t>
            </a:r>
          </a:p>
          <a:p>
            <a:r>
              <a:rPr lang="fi-FI" dirty="0"/>
              <a:t>Normatiivinen ohjaus on linjattu Varhaiskasvatussuunnitelma perusteissa ja Esiopetuksen opetussuunnitelman perusteissa</a:t>
            </a:r>
          </a:p>
          <a:p>
            <a:r>
              <a:rPr lang="fi-FI" dirty="0"/>
              <a:t>Valtakunnallinen VASU: tukea tarvitsevan lapsen kasvatus ja ohjaus tulee totuttaa inkluusio periaatteiden mukaisesti</a:t>
            </a:r>
          </a:p>
          <a:p>
            <a:r>
              <a:rPr lang="fi-FI" dirty="0"/>
              <a:t>Esiopetus </a:t>
            </a:r>
            <a:r>
              <a:rPr lang="fi-FI" dirty="0" err="1"/>
              <a:t>ops</a:t>
            </a:r>
            <a:r>
              <a:rPr lang="fi-FI" dirty="0"/>
              <a:t>: tuen tarvitsevan lapsen opetus ja ohjaus (kasvatus) tulee järjestää kolmiportaisen tuen mallin mukaisesti</a:t>
            </a:r>
          </a:p>
          <a:p>
            <a:pPr lvl="1"/>
            <a:r>
              <a:rPr lang="fi-FI" dirty="0"/>
              <a:t>Lähtökohtana lapsen tiedot, kokemukset ja mielenkiinnonkohteet</a:t>
            </a:r>
          </a:p>
          <a:p>
            <a:pPr lvl="1"/>
            <a:r>
              <a:rPr lang="fi-FI" dirty="0"/>
              <a:t>Yhteiskunnallisen sitoutumisen sisältää myös riittävät resurssit</a:t>
            </a:r>
          </a:p>
          <a:p>
            <a:pPr lvl="1"/>
            <a:r>
              <a:rPr lang="fi-FI" dirty="0"/>
              <a:t>Olemassa olevien resurssien uudelleen järjestely </a:t>
            </a:r>
            <a:r>
              <a:rPr lang="fi-FI" dirty="0">
                <a:sym typeface="Wingdings" panose="05000000000000000000" pitchFamily="2" charset="2"/>
              </a:rPr>
              <a:t> </a:t>
            </a:r>
            <a:r>
              <a:rPr lang="fi-FI" dirty="0" err="1">
                <a:sym typeface="Wingdings" panose="05000000000000000000" pitchFamily="2" charset="2"/>
              </a:rPr>
              <a:t>esim.varhaiskasvatuksen</a:t>
            </a:r>
            <a:r>
              <a:rPr lang="fi-FI" dirty="0">
                <a:sym typeface="Wingdings" panose="05000000000000000000" pitchFamily="2" charset="2"/>
              </a:rPr>
              <a:t> eritysopettajan työtapojen muuttuminen- </a:t>
            </a:r>
            <a:r>
              <a:rPr lang="fi-FI" dirty="0" err="1">
                <a:sym typeface="Wingdings" panose="05000000000000000000" pitchFamily="2" charset="2"/>
              </a:rPr>
              <a:t>erityis</a:t>
            </a:r>
            <a:r>
              <a:rPr lang="fi-FI" dirty="0">
                <a:sym typeface="Wingdings" panose="05000000000000000000" pitchFamily="2" charset="2"/>
              </a:rPr>
              <a:t> -tai </a:t>
            </a:r>
            <a:r>
              <a:rPr lang="fi-FI" dirty="0" err="1">
                <a:sym typeface="Wingdings" panose="05000000000000000000" pitchFamily="2" charset="2"/>
              </a:rPr>
              <a:t>intergoidunryhmän</a:t>
            </a:r>
            <a:r>
              <a:rPr lang="fi-FI" dirty="0">
                <a:sym typeface="Wingdings" panose="05000000000000000000" pitchFamily="2" charset="2"/>
              </a:rPr>
              <a:t> opettajasta koko päiväkotia palvelevaksi konsultoivaksi tueksi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311FAD3-226B-4D3B-9AF0-A44C22F4A2E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A1B1720-605A-4955-945E-397E774BE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4677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2E3457-1792-48C1-8D11-9056D1288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34" y="399753"/>
            <a:ext cx="10822272" cy="923333"/>
          </a:xfrm>
        </p:spPr>
        <p:txBody>
          <a:bodyPr/>
          <a:lstStyle/>
          <a:p>
            <a:r>
              <a:rPr lang="fi-FI" dirty="0"/>
              <a:t>Monialainen yhteistyö inklusiivisessa varhaiskasvatuksessa</a:t>
            </a:r>
            <a:br>
              <a:rPr lang="fi-FI" dirty="0"/>
            </a:b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44A1B-BE27-41E4-BAAF-E1B8F35E72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6540" y="1562011"/>
            <a:ext cx="10821666" cy="4067164"/>
          </a:xfrm>
        </p:spPr>
        <p:txBody>
          <a:bodyPr/>
          <a:lstStyle/>
          <a:p>
            <a:r>
              <a:rPr lang="fi-FI" b="1" dirty="0">
                <a:solidFill>
                  <a:srgbClr val="FF0000"/>
                </a:solidFill>
              </a:rPr>
              <a:t>Kaikkien mahdollisuus osallisuuteen ja yhteistyöhön !!!</a:t>
            </a:r>
          </a:p>
          <a:p>
            <a:endParaRPr lang="fi-FI" dirty="0"/>
          </a:p>
          <a:p>
            <a:pPr marL="0" indent="0">
              <a:buNone/>
            </a:pPr>
            <a:r>
              <a:rPr lang="fi-FI" b="1" dirty="0"/>
              <a:t>VANHEMMAT</a:t>
            </a:r>
          </a:p>
          <a:p>
            <a:r>
              <a:rPr lang="fi-FI" dirty="0"/>
              <a:t>Vanhempien osallisuus alkaa kun he valitsevat lapselle varhaiskasvatuksen ympäristöä</a:t>
            </a:r>
          </a:p>
          <a:p>
            <a:pPr lvl="1"/>
            <a:r>
              <a:rPr lang="fi-FI" dirty="0"/>
              <a:t>lähipäiväkodin periaate</a:t>
            </a:r>
            <a:r>
              <a:rPr lang="fi-FI" dirty="0">
                <a:sym typeface="Wingdings" panose="05000000000000000000" pitchFamily="2" charset="2"/>
              </a:rPr>
              <a:t> riittävä tiedon jakaminen vanhemmille valinnan tekemiseksi</a:t>
            </a:r>
            <a:endParaRPr lang="fi-FI" dirty="0"/>
          </a:p>
          <a:p>
            <a:r>
              <a:rPr lang="fi-FI" dirty="0"/>
              <a:t>Vanhemmilla vahva osallisuus kun lapsi siirtyy varhaiskasvatuksesta ja esiopetuksesta perusopetukseen</a:t>
            </a:r>
          </a:p>
          <a:p>
            <a:pPr lvl="1"/>
            <a:r>
              <a:rPr lang="fi-FI" dirty="0"/>
              <a:t>lähikouluperiaate: lähikoulun tulisi olla ensisijainen vaihtoehto – perusopetuslaki 1288/1999, 6 §</a:t>
            </a:r>
          </a:p>
          <a:p>
            <a:r>
              <a:rPr lang="fi-FI" dirty="0"/>
              <a:t>Vanhempien osallisuus inklusiivisen varhaiskasvatuksen arviointiin:</a:t>
            </a:r>
          </a:p>
          <a:p>
            <a:pPr lvl="1"/>
            <a:r>
              <a:rPr lang="fi-FI" dirty="0"/>
              <a:t>Vanhempia kiinnostaa millaisia vertaissuhteita heidän lapsella on?</a:t>
            </a:r>
          </a:p>
          <a:p>
            <a:pPr lvl="1"/>
            <a:r>
              <a:rPr lang="fi-FI" dirty="0"/>
              <a:t>Miten varhaiskasvatuksen henkilöstö ohjaa lasta sosiaalisissa suhteissa?</a:t>
            </a:r>
          </a:p>
          <a:p>
            <a:pPr lvl="1"/>
            <a:r>
              <a:rPr lang="fi-FI" dirty="0"/>
              <a:t>Vanhempien tyytyväisyys inklusiiviseen varhaiskasvatukseen?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C82A5B9-A2C0-488C-8F05-2C44F535D0D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069258D-28F2-4A66-880D-84E876F456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7632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E6B70C-B3E2-4165-B7FD-A23D0E0076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5672" y="811240"/>
            <a:ext cx="10821666" cy="4067164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VARHAISKASVATUKSEN ERITYISOPETTJAT JA LAPSEN TERAPEUTIT</a:t>
            </a:r>
          </a:p>
          <a:p>
            <a:pPr marL="0" indent="0">
              <a:buNone/>
            </a:pPr>
            <a:endParaRPr lang="fi-FI" b="1" dirty="0"/>
          </a:p>
          <a:p>
            <a:r>
              <a:rPr lang="fi-FI" dirty="0"/>
              <a:t>Samanaikaisopettajuus pienryhmissä terapeutit ja varhaiskasvattajat/varhaiskasvatuksen erityisopettaja (VEO)</a:t>
            </a:r>
          </a:p>
          <a:p>
            <a:r>
              <a:rPr lang="fi-FI" dirty="0"/>
              <a:t>Pienryhmien rakentaminen yhdessä (tukea tarvitsevia lapsia ja lapsi, joilla ei tuen tarvetta)</a:t>
            </a:r>
          </a:p>
          <a:p>
            <a:r>
              <a:rPr lang="fi-FI" dirty="0"/>
              <a:t>Yhteinen toiminnan sisällön suunnittelu</a:t>
            </a:r>
          </a:p>
          <a:p>
            <a:r>
              <a:rPr lang="fi-FI" dirty="0"/>
              <a:t>Varhaiskasvatuksen erityisopettaja ja/tai terapeutti mallintaa arjen toimintoja muulle henkilökunnalla</a:t>
            </a:r>
          </a:p>
          <a:p>
            <a:r>
              <a:rPr lang="fi-FI" dirty="0" err="1"/>
              <a:t>Konsultatiivinen</a:t>
            </a:r>
            <a:r>
              <a:rPr lang="fi-FI" dirty="0"/>
              <a:t> työote </a:t>
            </a:r>
          </a:p>
          <a:p>
            <a:pPr lvl="1"/>
            <a:r>
              <a:rPr lang="fi-FI" dirty="0"/>
              <a:t>Ei yksittäisiä menetelmiä, vaan kokonaisvaltainen tuki , </a:t>
            </a:r>
            <a:r>
              <a:rPr lang="fi-FI" dirty="0" err="1"/>
              <a:t>esim</a:t>
            </a:r>
            <a:r>
              <a:rPr lang="fi-FI" dirty="0"/>
              <a:t> </a:t>
            </a:r>
            <a:r>
              <a:rPr lang="fi-FI" dirty="0" err="1"/>
              <a:t>fysio</a:t>
            </a:r>
            <a:r>
              <a:rPr lang="fi-FI" dirty="0"/>
              <a:t>,- puhe,- ja toimintaterapia tuodaan lapsen luo päiväkotiin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95AF3A2-00C9-450F-9B91-536F63658DC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B6BA13-32D1-4A75-9BBB-DD04A13CCB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7865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00E6E45-039D-48A6-98F3-41B8D02723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8914" y="560984"/>
            <a:ext cx="10821666" cy="4067164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KASVATTAJAYHTEISÖ</a:t>
            </a:r>
            <a:r>
              <a:rPr lang="fi-FI" dirty="0"/>
              <a:t> (lastentarhanopettajat, lastenhoitajat, avustajat </a:t>
            </a:r>
            <a:r>
              <a:rPr lang="fi-FI" dirty="0" err="1"/>
              <a:t>jne</a:t>
            </a:r>
            <a:r>
              <a:rPr lang="fi-FI" dirty="0"/>
              <a:t>)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/>
              <a:t>Kasvattajayhteisön sitoutuminen on olennaisinta inklusiivisen varhaiskasvatuksen toteuttamisessa</a:t>
            </a:r>
          </a:p>
          <a:p>
            <a:r>
              <a:rPr lang="fi-FI" dirty="0"/>
              <a:t>Ideologiaa tulee pohti yhdessä, inklusiivinen kasvatus ei onnistu ilman yhteistä positiivista asennetta</a:t>
            </a:r>
          </a:p>
          <a:p>
            <a:r>
              <a:rPr lang="fi-FI" dirty="0"/>
              <a:t>Johtaminen tärkeää asenteiden ja toimintojen muutoksessa; johtajan visiot, valitut prioriteetit, tuki henkilökunnalle, motivoi henkilökuntaa, suunnittelee yhdessä toimintaa</a:t>
            </a:r>
          </a:p>
          <a:p>
            <a:r>
              <a:rPr lang="fi-FI" dirty="0"/>
              <a:t>Täydennyskoulutuksen tärkeys kasvattajayhteisölle (inklusiivinen ajattelu, lapsen tuen tarpeet, kehityksen ja oppimisen tukeminen)</a:t>
            </a:r>
          </a:p>
          <a:p>
            <a:r>
              <a:rPr lang="fi-FI" dirty="0"/>
              <a:t>Avustaja osana koko kasvattajayhteisöä</a:t>
            </a:r>
          </a:p>
          <a:p>
            <a:pPr lvl="1"/>
            <a:r>
              <a:rPr lang="fi-FI" dirty="0"/>
              <a:t>Vaarana ”kupla”- ilmiö: avustaja ohjaa lasta, ei muu henkilökunta</a:t>
            </a:r>
          </a:p>
          <a:p>
            <a:pPr lvl="1"/>
            <a:r>
              <a:rPr lang="fi-FI" dirty="0"/>
              <a:t>Mitä enemmän lapsella on tuen tarpeita, sitä todennäköisemmin lapsi ja avustaja joutuvat ”kuplaan”</a:t>
            </a:r>
          </a:p>
          <a:p>
            <a:pPr lvl="1"/>
            <a:r>
              <a:rPr lang="fi-FI" dirty="0"/>
              <a:t>Tarvitaan enemmän yhteissuunnittelua, toteutusta ja arviointia 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67B73EF-0C2E-4255-97FE-E307025FE90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6FA0320-528E-442F-A464-359B40E51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68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143F62-E51F-4698-8F23-97F175530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Inklusiivinen pedagogiikka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A6E4AE7-F050-42D8-B818-8C18BE491D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Päämäärä varmistaa </a:t>
            </a:r>
            <a:r>
              <a:rPr lang="fi-FI" dirty="0" err="1"/>
              <a:t>tueka</a:t>
            </a:r>
            <a:r>
              <a:rPr lang="fi-FI" dirty="0"/>
              <a:t> tarvitsevalle lapselle osallisuus, sosiaalinen osallisuus ja oppiminen </a:t>
            </a:r>
            <a:r>
              <a:rPr lang="fi-FI" dirty="0">
                <a:sym typeface="Wingdings" panose="05000000000000000000" pitchFamily="2" charset="2"/>
              </a:rPr>
              <a:t> ÄLÄ KOSKAA JÄTÄ HÄNTÄ YHTEISEN TOIMINNAN ULKOPUOLELLE</a:t>
            </a:r>
          </a:p>
          <a:p>
            <a:r>
              <a:rPr lang="fi-FI" dirty="0" err="1">
                <a:sym typeface="Wingdings" panose="05000000000000000000" pitchFamily="2" charset="2"/>
              </a:rPr>
              <a:t>Ominasta</a:t>
            </a:r>
            <a:r>
              <a:rPr lang="fi-FI" dirty="0">
                <a:sym typeface="Wingdings" panose="05000000000000000000" pitchFamily="2" charset="2"/>
              </a:rPr>
              <a:t> on usko kaikkien lasten mahdollisuuksiin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 </a:t>
            </a:r>
          </a:p>
          <a:p>
            <a:r>
              <a:rPr lang="fi-FI" dirty="0">
                <a:sym typeface="Wingdings" panose="05000000000000000000" pitchFamily="2" charset="2"/>
              </a:rPr>
              <a:t>Yhteisen tavoitteen pohtiminen lasten tarpeiden mukaan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Osallisuuden, sosiaalisen osallisuuden, kiusaamisen ehkäisyn kirjaaminen lapsen suunnitelmaan, ryhmän suunnitelmaan ja päivittäiseen suunnitteluun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Tukea tarvitsevien lasten kohdalla pitää kiinnittää huomiota siihen, miten lasten välisiä vertaissuhteita ylläpidetään ja kehitetään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Kaverilta saatu tuki vaikuttaa kuulumisen tunteeseen ja tuo iloa ( edistää tehokkaasti oppimista)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C570AB5-BC28-4DF3-9166-A6234A7CE2F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2557DA-D35D-4883-9365-4E0EFAD84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7650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482B984-DC7F-4193-BB7F-03E5EFB376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1294" y="933651"/>
            <a:ext cx="10821666" cy="5090160"/>
          </a:xfrm>
        </p:spPr>
        <p:txBody>
          <a:bodyPr/>
          <a:lstStyle/>
          <a:p>
            <a:r>
              <a:rPr lang="fi-FI" dirty="0">
                <a:sym typeface="Wingdings" panose="05000000000000000000" pitchFamily="2" charset="2"/>
              </a:rPr>
              <a:t>Ryhmän leikkivälineiden ja kirjojen valita  moninaisuuden huomioiminen, kirjoja joissa tukea tarvitseva lapsi on positiivisessa ja aktiivisessa roolissa</a:t>
            </a:r>
          </a:p>
          <a:p>
            <a:r>
              <a:rPr lang="fi-FI" dirty="0">
                <a:sym typeface="Wingdings" panose="05000000000000000000" pitchFamily="2" charset="2"/>
              </a:rPr>
              <a:t>Fyysisen ympäristön esteettömyys</a:t>
            </a:r>
            <a:endParaRPr lang="fi-FI" dirty="0"/>
          </a:p>
          <a:p>
            <a:r>
              <a:rPr lang="fi-FI" dirty="0"/>
              <a:t>Ryhmän yleinen ilmapiiri: kaikkien arvostaminen, kaikki tervetulleita, huomioidaan lasten kiinnostuksen kohteet, annetaan paljon positiivista palautetta, huumori </a:t>
            </a:r>
            <a:r>
              <a:rPr lang="fi-FI" dirty="0" err="1"/>
              <a:t>merikitys</a:t>
            </a:r>
            <a:endParaRPr lang="fi-FI" dirty="0"/>
          </a:p>
          <a:p>
            <a:r>
              <a:rPr lang="fi-FI" dirty="0"/>
              <a:t>Lasten tunteiden salliminen ja niihin vastaaminen sensitiivisesti</a:t>
            </a:r>
          </a:p>
          <a:p>
            <a:r>
              <a:rPr lang="fi-FI" dirty="0"/>
              <a:t>Pienryhmä toiminta ja paritoiminta (</a:t>
            </a:r>
            <a:r>
              <a:rPr lang="fi-FI" dirty="0" err="1"/>
              <a:t>sis</a:t>
            </a:r>
            <a:r>
              <a:rPr lang="fi-FI" dirty="0"/>
              <a:t> aikuisen aktiivinen toiminnan, ei pelkästään </a:t>
            </a:r>
            <a:r>
              <a:rPr lang="fi-FI" dirty="0" err="1"/>
              <a:t>länsäolo</a:t>
            </a:r>
            <a:r>
              <a:rPr lang="fi-FI" dirty="0"/>
              <a:t>)</a:t>
            </a:r>
          </a:p>
          <a:p>
            <a:r>
              <a:rPr lang="fi-FI" dirty="0"/>
              <a:t>Sosiaalisten taitojen opetus ohjatulla tuokioilla (esim. vuorovaikutusleikkiryhmät, </a:t>
            </a:r>
            <a:r>
              <a:rPr lang="fi-FI" dirty="0" err="1"/>
              <a:t>theraplay</a:t>
            </a:r>
            <a:r>
              <a:rPr lang="fi-FI" dirty="0"/>
              <a:t>), keskiössä tunnetaitojen ohjaus </a:t>
            </a:r>
            <a:r>
              <a:rPr lang="fi-FI" dirty="0">
                <a:sym typeface="Wingdings" panose="05000000000000000000" pitchFamily="2" charset="2"/>
              </a:rPr>
              <a:t> positiivinen vaikutus yleisesti leikkitaitoihin</a:t>
            </a:r>
          </a:p>
          <a:p>
            <a:endParaRPr lang="fi-FI" dirty="0">
              <a:sym typeface="Wingdings" panose="05000000000000000000" pitchFamily="2" charset="2"/>
            </a:endParaRPr>
          </a:p>
          <a:p>
            <a:r>
              <a:rPr lang="fi-FI" dirty="0">
                <a:sym typeface="Wingdings" panose="05000000000000000000" pitchFamily="2" charset="2"/>
              </a:rPr>
              <a:t>HYVÄ KOKO RYHMÄN PEDAGOGIIKKA ANTAA MAHOLLISUUDEN KAIKILLE, EIKÄ KOROSTA YKSITTÄISIÄ INTERVENTIOITA (</a:t>
            </a:r>
            <a:r>
              <a:rPr lang="fi-FI" dirty="0" err="1">
                <a:sym typeface="Wingdings" panose="05000000000000000000" pitchFamily="2" charset="2"/>
              </a:rPr>
              <a:t>esim</a:t>
            </a:r>
            <a:r>
              <a:rPr lang="fi-FI" dirty="0">
                <a:sym typeface="Wingdings" panose="05000000000000000000" pitchFamily="2" charset="2"/>
              </a:rPr>
              <a:t> yksittäistä menetelmää)</a:t>
            </a:r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0263E45-A798-44AC-B406-9187AE40EB9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500CA1B-61DC-4E6A-8F14-FF89C490E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6265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7825EF-A691-4EAB-AA54-912650AF2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Inklusiivisen varhaiskasvatuksen arviointi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75ED04A-EA80-4FC2-A191-19F6D8C7B4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7921" y="1995148"/>
            <a:ext cx="10821666" cy="4067164"/>
          </a:xfrm>
        </p:spPr>
        <p:txBody>
          <a:bodyPr/>
          <a:lstStyle/>
          <a:p>
            <a:pPr marL="0" indent="0">
              <a:buNone/>
            </a:pPr>
            <a:r>
              <a:rPr lang="fi-FI" i="1" dirty="0"/>
              <a:t>		”Ainoa, joka voi varsinaisesti arvioida inklusiivisen varhaiskasvatuksen 				          onnistumista, on lapsi.” (Lindqvist &amp; </a:t>
            </a:r>
            <a:r>
              <a:rPr lang="fi-FI" i="1" dirty="0" err="1"/>
              <a:t>Nilholm</a:t>
            </a:r>
            <a:r>
              <a:rPr lang="fi-FI" i="1" dirty="0"/>
              <a:t> 2014)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dirty="0" err="1"/>
              <a:t>Ariviinti</a:t>
            </a:r>
            <a:r>
              <a:rPr lang="fi-FI" dirty="0"/>
              <a:t> on jatkuva prosessi</a:t>
            </a:r>
          </a:p>
          <a:p>
            <a:r>
              <a:rPr lang="fi-FI" dirty="0"/>
              <a:t>Arviointia voi toteuttaa esim. keräämällä yhdessä havaintoja ja keskustella niiden pohjalta</a:t>
            </a:r>
          </a:p>
          <a:p>
            <a:r>
              <a:rPr lang="fi-FI" dirty="0"/>
              <a:t>Eri näkökulmat: lapsi, vanhemmat, kasvattajayhteisö</a:t>
            </a:r>
          </a:p>
          <a:p>
            <a:r>
              <a:rPr lang="fi-FI" dirty="0"/>
              <a:t>Oman toiminnan reflektointi, vierailut toisiin yksiköihin, </a:t>
            </a:r>
            <a:r>
              <a:rPr lang="fi-FI"/>
              <a:t>oman toiminnan </a:t>
            </a:r>
            <a:r>
              <a:rPr lang="fi-FI" dirty="0"/>
              <a:t>kyseenalaistaminen ja luovat ratkaisut sekä kokeilut</a:t>
            </a:r>
          </a:p>
          <a:p>
            <a:endParaRPr lang="fi-FI" dirty="0"/>
          </a:p>
          <a:p>
            <a:r>
              <a:rPr lang="fi-FI" dirty="0"/>
              <a:t>Keskustelun pohjana voi käyttää valmista materiaalia</a:t>
            </a:r>
          </a:p>
          <a:p>
            <a:pPr lvl="1"/>
            <a:r>
              <a:rPr lang="fi-FI" dirty="0"/>
              <a:t>Liite: Taulukko 1. Varhaiskasvatuksen inklusiivisuuden arviointi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82FF365-8CC9-403B-A2AA-C4913735B5B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4D17D2-ED23-4874-B68C-3B9A06BFA9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1129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BA5FAD-E119-4F38-BE55-B20A388F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lähde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CFF01D-E6C4-45A4-B251-3C35B919CA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Pihlaja, P ; Viitala R. (toim.) . Varhaiserityiskasvatus. 2018. PS-Kustannus.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494C68C-FB4D-422D-8552-ABE54B8DD90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AF8F3B0-6424-4CC7-AD02-FD04C30E00E7}" type="datetime1">
              <a:rPr lang="fi-FI" smtClean="0"/>
              <a:pPr/>
              <a:t>6.11.2019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2D57C9-BB54-46A2-8AF6-310C549172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2102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PPT_pohja_Omnia">
  <a:themeElements>
    <a:clrScheme name="Omnia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E84E0F"/>
      </a:accent1>
      <a:accent2>
        <a:srgbClr val="F3C300"/>
      </a:accent2>
      <a:accent3>
        <a:srgbClr val="B2DCD6"/>
      </a:accent3>
      <a:accent4>
        <a:srgbClr val="F3C300"/>
      </a:accent4>
      <a:accent5>
        <a:srgbClr val="E84E0F"/>
      </a:accent5>
      <a:accent6>
        <a:srgbClr val="B2DCD6"/>
      </a:accent6>
      <a:hlink>
        <a:srgbClr val="E84E0F"/>
      </a:hlink>
      <a:folHlink>
        <a:srgbClr val="7F7F7F"/>
      </a:folHlink>
    </a:clrScheme>
    <a:fontScheme name="Omnia Arial/Georgia">
      <a:majorFont>
        <a:latin typeface="Arial Black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mnia-pohja kevennetty.pptx" id="{511E4C94-A5E8-4125-9D65-4B0D7F909197}" vid="{45786466-C56F-461E-B16F-7AB318DC808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Omnia-pohja kevennetty</Template>
  <TotalTime>0</TotalTime>
  <Words>788</Words>
  <Application>Microsoft Office PowerPoint</Application>
  <PresentationFormat>Laajakuva</PresentationFormat>
  <Paragraphs>144</Paragraphs>
  <Slides>15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Georgia</vt:lpstr>
      <vt:lpstr>Wingdings</vt:lpstr>
      <vt:lpstr>PPT_pohja_Omnia</vt:lpstr>
      <vt:lpstr>Inkluusio ja inklusiivinen varhaiskasvatus briitta hiitola</vt:lpstr>
      <vt:lpstr>sisältö</vt:lpstr>
      <vt:lpstr>taustaa</vt:lpstr>
      <vt:lpstr>Mitä inkluusiolla tarkoitetaan?</vt:lpstr>
      <vt:lpstr>Inkluusio =</vt:lpstr>
      <vt:lpstr>Inklusiivinen varhaiskasvatus</vt:lpstr>
      <vt:lpstr>Inklusiivinen varhaiskasvatus</vt:lpstr>
      <vt:lpstr>Yhteiskunnallinen ohjaus</vt:lpstr>
      <vt:lpstr>Monialainen yhteistyö inklusiivisessa varhaiskasvatuksessa </vt:lpstr>
      <vt:lpstr>PowerPoint-esitys</vt:lpstr>
      <vt:lpstr>PowerPoint-esitys</vt:lpstr>
      <vt:lpstr>Inklusiivinen pedagogiikka</vt:lpstr>
      <vt:lpstr>PowerPoint-esitys</vt:lpstr>
      <vt:lpstr>Inklusiivisen varhaiskasvatuksen arviointi</vt:lpstr>
      <vt:lpstr>lähde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2019-06-05T08:29:24Z</dcterms:created>
  <dcterms:modified xsi:type="dcterms:W3CDTF">2019-11-06T14:13:48Z</dcterms:modified>
</cp:coreProperties>
</file>