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9" r:id="rId3"/>
    <p:sldId id="261" r:id="rId4"/>
    <p:sldId id="263" r:id="rId5"/>
    <p:sldId id="264" r:id="rId6"/>
    <p:sldId id="265" r:id="rId7"/>
    <p:sldId id="266" r:id="rId8"/>
    <p:sldId id="269" r:id="rId9"/>
    <p:sldId id="270" r:id="rId10"/>
    <p:sldId id="272" r:id="rId11"/>
    <p:sldId id="274" r:id="rId12"/>
    <p:sldId id="277" r:id="rId13"/>
    <p:sldId id="284" r:id="rId14"/>
    <p:sldId id="282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8ED2FB-4635-4DC4-A033-B2B880F63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7839B2-3C31-4EAB-921B-886D62938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DAF93D-C80C-4343-ABA9-D54F6EA7C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94091B6-3202-47E8-87BF-29924E3BA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AE9E4C-AFBA-4A2B-808A-377F8F04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68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295F4E-323B-44EB-8F57-EF4313323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240B22-976E-4149-9280-084263D50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C91C22-4A7F-462D-9EA8-8DBB150F7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E4B243B-D5A2-487B-954A-7022130E3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7D4FCD-A0DC-4087-A778-75325E6C7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8670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1F8472-8986-411A-AC01-F0B695FD4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87563B-968F-47D1-98C8-A03CC5ED1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32ABFC2-3AE0-4CC4-90A6-2BC15122A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A56E2D-3C6B-4AB9-85FC-35F063B0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6C28E-4E0B-486F-8B89-AACEC69B6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5420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71E46A-4CC4-41B0-BB50-0BBEE749F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8F60C8-7A59-4468-A76E-B739E8689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A48A962-DD4F-49D8-B352-3DC4BD739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2336DA6-274C-4742-BD9E-6E016ADE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8A3C16A-FD19-4722-B794-29A73E05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50A8A41-1E7F-4E56-8739-C5C6EB313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0400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D2E9CA-3799-4FFA-9C74-E6A672F27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5991C4-B557-4B20-BC72-A76172A73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D73CD9C-CDFD-412E-9F16-B5F24F592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70E4343-0153-449D-8A5D-0611BFD47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E91217E-4B31-47A4-A43B-ED455ED2A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FAFC1DC-1AAE-4F65-B37F-EA8FC7F6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0A95BFE-A908-4110-B4C6-2E8CA2B2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DEA21AF-7963-40D1-942B-F08CAC98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114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251366-BBCB-460F-B841-13D26BCCC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A54A277-C21F-4004-9482-7C8F7B1E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404DA78-926C-4F43-93E4-92629424F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E5E0FB6-87BE-4AE2-86B6-B98A61918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845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509EA14-9FFC-4B09-B63F-640E3EB40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226160F-B78B-465A-9EB0-C5293643D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FD00A56-A0C5-4927-BD3E-CACBBF0F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643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8B66A8-CF22-465D-BF62-B683D35CA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9F8811-708F-4805-A355-877AE106D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6FF66EB-4AD0-406A-B7A4-096BB1F60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129C66D-DF56-4759-8BC5-E8E5B258E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12B810-A8A1-4843-8BDA-FD7CCC601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65BA22B-0B89-4152-B10B-2AEF387B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8732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65B27F-B021-4ED2-B1F1-4386D735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28DFF7E7-9EFA-4B65-8C6D-6434BB8E52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7D12ADA-D4A1-49E2-A003-930CD54CB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12C344-2D58-47A0-9B56-038EF058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3E23D84-4E03-4305-9D07-335B6E2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28F6704-4C12-44D9-82F3-7182416F2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921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408F38-BF27-49B5-A04A-A69709F4A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E16B27B-BCA6-4083-98B5-8334F5961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9DE9442-0BFC-428E-8789-DA2B6BAFA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91A2D3-2E07-4CEF-B421-2F9C8DC11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427E5AF-15F8-4DC0-9EA2-F204BF62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421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5A194BB-D7D2-4E82-B6BF-4397CC0A89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29D99A3-F4ED-46DB-9E00-F751C9148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4632F5F-A290-4378-9130-D8B9A8AA9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9C402E-0F09-4AD4-9D7A-AFACEB7B2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CD87419-6BFB-447F-8B0A-FE360471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3108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äliotsikko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8" name="Suorakulmio 7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7191" y="2670561"/>
            <a:ext cx="10745972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5594" y="6413223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DA449D-A729-4C11-86EF-495E37E9B4AC}" type="datetime1">
              <a:rPr lang="fi-FI" smtClean="0"/>
              <a:t>8.8.2019</a:t>
            </a:fld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512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eksti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1E979B-EB3C-45F9-A71F-BB15AFEF57AF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4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254382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eksti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92CBC63-9B26-46BE-A0F7-0A5C105207F7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7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296008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eksti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211930" y="132763"/>
            <a:ext cx="11798948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791" y="6308658"/>
            <a:ext cx="1165157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211930" y="6414977"/>
            <a:ext cx="1924033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36DF896-37DF-4A27-9F41-2A5240B4504A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11430530" y="145208"/>
            <a:ext cx="580348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2284227" y="6413224"/>
            <a:ext cx="54864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960918" y="911184"/>
            <a:ext cx="10201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961726" y="1956647"/>
            <a:ext cx="10200097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233769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1CC824-A15A-4614-A171-F9C8CCDDB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189C68-0B6A-41F9-922A-4D907FBE2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E01B4E1-441B-4546-9687-40861C8A72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BA2F2-48E4-4A4E-8062-D61E4367FB9D}" type="datetimeFigureOut">
              <a:rPr lang="fi-FI" smtClean="0"/>
              <a:t>8.8.2019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DBF45A3-4AEF-4372-9A88-C867469EF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571292-A9B9-4C3C-9C49-F8A387492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4D6EA-8A78-4775-88B5-5D2DFC2287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63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h.fi/download/169034_numerot.pdf" TargetMode="External"/><Relationship Id="rId2" Type="http://schemas.openxmlformats.org/officeDocument/2006/relationships/hyperlink" Target="http://www.oph.fi/download/169033_suomi_ruotsi_kirjaimet.pdf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Lähihoitajana peruskoulussa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69CBC-AF31-4FC7-B984-346F5211F463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102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02CE9-3A75-4954-9635-5C4E86F059DF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Perusopetusta </a:t>
            </a:r>
            <a:br>
              <a:rPr lang="fi-FI" dirty="0"/>
            </a:br>
            <a:r>
              <a:rPr lang="fi-FI" dirty="0"/>
              <a:t>määrittelevät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perusopetuslaki ja –asetus</a:t>
            </a:r>
          </a:p>
          <a:p>
            <a:r>
              <a:rPr lang="fi-FI" dirty="0"/>
              <a:t>valtioneuvoston asetukset</a:t>
            </a:r>
          </a:p>
          <a:p>
            <a:r>
              <a:rPr lang="fi-FI" dirty="0"/>
              <a:t>opetussuunnitelman perusteet</a:t>
            </a:r>
          </a:p>
          <a:p>
            <a:pPr marL="457200" lvl="1" indent="0">
              <a:buNone/>
            </a:pPr>
            <a:r>
              <a:rPr lang="fi-FI" dirty="0"/>
              <a:t>+ paikallinen opetussuunnitelma ja siihen perustuvat lukuvuosisuunnitelmat</a:t>
            </a:r>
          </a:p>
          <a:p>
            <a:pPr marL="457200" lvl="1" indent="0">
              <a:buNone/>
            </a:pPr>
            <a:r>
              <a:rPr lang="fi-FI" dirty="0"/>
              <a:t>UUSI PERUSOPETUKSEN OPETUSSUUNNITELMA ON VALMISTUNUT </a:t>
            </a:r>
            <a:r>
              <a:rPr lang="fi-FI" dirty="0">
                <a:sym typeface="Wingdings" panose="05000000000000000000" pitchFamily="2" charset="2"/>
              </a:rPr>
              <a:t> KÄYTTÖÖN 2016</a:t>
            </a:r>
            <a:endParaRPr lang="fi-FI" dirty="0"/>
          </a:p>
          <a:p>
            <a:pPr marL="457200" lvl="1" indent="0">
              <a:buNone/>
            </a:pPr>
            <a:endParaRPr lang="fi-FI" dirty="0"/>
          </a:p>
          <a:p>
            <a:r>
              <a:rPr lang="fi-FI" dirty="0"/>
              <a:t>Kunta on velvollinen järjestämään perusopetusta alueellaan asuville oppivelvollisuusikäisille</a:t>
            </a:r>
          </a:p>
          <a:p>
            <a:endParaRPr lang="fi-FI" dirty="0"/>
          </a:p>
          <a:p>
            <a:r>
              <a:rPr lang="fi-FI" dirty="0"/>
              <a:t>Opetuksessa tulee olla yhteistyössä kotien kanssa</a:t>
            </a:r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970" y="1372849"/>
            <a:ext cx="2048434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EDCD-19BE-4128-9035-00E4812067D2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004" y="0"/>
            <a:ext cx="5272392" cy="6578154"/>
          </a:xfrm>
          <a:prstGeom prst="rect">
            <a:avLst/>
          </a:prstGeom>
        </p:spPr>
      </p:pic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10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7F1B-2080-4DE8-9715-75A8E17DE217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Oppilaan oikeuksia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Oppilaalla on oikeus saada :</a:t>
            </a:r>
          </a:p>
          <a:p>
            <a:pPr lvl="1"/>
            <a:r>
              <a:rPr lang="fi-FI" dirty="0"/>
              <a:t>opetussuunnitelman mukaista opetusta</a:t>
            </a:r>
          </a:p>
          <a:p>
            <a:pPr lvl="1"/>
            <a:r>
              <a:rPr lang="fi-FI" dirty="0"/>
              <a:t>Oppilaanohjausta</a:t>
            </a:r>
          </a:p>
          <a:p>
            <a:pPr lvl="1"/>
            <a:r>
              <a:rPr lang="fi-FI" dirty="0"/>
              <a:t>riittävää oppimisen ja koulunkäynnin tukea heti tuen tarpeen ilmetessä</a:t>
            </a:r>
          </a:p>
          <a:p>
            <a:pPr lvl="1"/>
            <a:r>
              <a:rPr lang="fi-FI" dirty="0"/>
              <a:t>maksuton opetus ja sen edellyttämät oppikirjat ja muu oppimateriaali, työvälineet</a:t>
            </a:r>
          </a:p>
          <a:p>
            <a:pPr lvl="1"/>
            <a:r>
              <a:rPr lang="fi-FI" dirty="0"/>
              <a:t>Oppilashuolto sekä laissa määritellyt opintososiaaliset edut ja palvelut.</a:t>
            </a:r>
          </a:p>
          <a:p>
            <a:pPr lvl="1"/>
            <a:r>
              <a:rPr lang="fi-FI" dirty="0"/>
              <a:t>Turvallinen oppimisympäristö</a:t>
            </a:r>
          </a:p>
          <a:p>
            <a:pPr lvl="1"/>
            <a:r>
              <a:rPr lang="fi-FI" dirty="0"/>
              <a:t>Täysipainoinen, maksuton ateria ohjatussa ruokailutilanteessa</a:t>
            </a:r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761" y="911184"/>
            <a:ext cx="1719221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4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16E9-2862-42B7-9413-D5B3CCA54831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Perusopetuksen arvopohja </a:t>
            </a:r>
            <a:br>
              <a:rPr lang="fi-FI" dirty="0"/>
            </a:br>
            <a:r>
              <a:rPr lang="fi-FI" dirty="0"/>
              <a:t>vaalii: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Oppilaan ainutlaatuisuutta ja oikeutta hyvään opetukseen</a:t>
            </a:r>
          </a:p>
          <a:p>
            <a:r>
              <a:rPr lang="fi-FI" dirty="0"/>
              <a:t>Ihmisyyttä, sivistystä, tasa-arvoa ja demokratiaa</a:t>
            </a:r>
          </a:p>
          <a:p>
            <a:r>
              <a:rPr lang="fi-FI" dirty="0"/>
              <a:t>Kulttuurista moninaisuutta rikkautena</a:t>
            </a:r>
          </a:p>
          <a:p>
            <a:r>
              <a:rPr lang="fi-FI" dirty="0"/>
              <a:t>Kestävän elämäntavan välttämättömyyttä</a:t>
            </a:r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317" y="3776859"/>
            <a:ext cx="3158002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0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1302C-FEB2-4A27-9401-B6F87C87B171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Perusopetuksen oppimiskäsitys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Oppilas on </a:t>
            </a:r>
            <a:r>
              <a:rPr lang="fi-FI" dirty="0">
                <a:solidFill>
                  <a:srgbClr val="FF0000"/>
                </a:solidFill>
              </a:rPr>
              <a:t>aktiivinen toimija</a:t>
            </a:r>
            <a:r>
              <a:rPr lang="fi-FI" dirty="0"/>
              <a:t>. Hän oppii asettamaan tavoitteita ja ratkaisemaan ongelmia sekä itsenäisesti että yhdessä muiden kanssa.</a:t>
            </a:r>
          </a:p>
          <a:p>
            <a:r>
              <a:rPr lang="fi-FI" dirty="0"/>
              <a:t>Oppiminen tapahtuu </a:t>
            </a:r>
            <a:r>
              <a:rPr lang="fi-FI" dirty="0">
                <a:solidFill>
                  <a:srgbClr val="FF0000"/>
                </a:solidFill>
              </a:rPr>
              <a:t>vuorovaikutuksessa</a:t>
            </a:r>
            <a:r>
              <a:rPr lang="fi-FI" dirty="0"/>
              <a:t> toisten oppilaiden, opettajien ja muiden aikuisten sekä eri yhteisöjen ja oppimisympäristöjen kanssa. </a:t>
            </a:r>
          </a:p>
          <a:p>
            <a:r>
              <a:rPr lang="fi-FI" dirty="0">
                <a:solidFill>
                  <a:srgbClr val="FF0000"/>
                </a:solidFill>
              </a:rPr>
              <a:t>Oppimaan oppimisen taitojen</a:t>
            </a:r>
            <a:r>
              <a:rPr lang="fi-FI" dirty="0"/>
              <a:t> kehittyminen on perusta tavoitteelliselle ja elinikäiselle oppimiselle. Siksi oppilasta ohjataan tiedostamaan omat tapansa oppia ja käyttämään tätä tietoa oppimisensa edistämiseen. </a:t>
            </a:r>
          </a:p>
          <a:p>
            <a:r>
              <a:rPr lang="fi-FI" dirty="0"/>
              <a:t>Oppimisprosessin aikana saatava rohkaiseva ohjaus vahvistaa oppilaan luottamusta omiin mahdollisuuksiinsa. Monipuolisen </a:t>
            </a:r>
            <a:r>
              <a:rPr lang="fi-FI" dirty="0">
                <a:solidFill>
                  <a:srgbClr val="FF0000"/>
                </a:solidFill>
              </a:rPr>
              <a:t>myönteisen ja realistisen palautteen antaminen ja saaminen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6658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0D62-1AB3-4651-A475-A0BDF26FB8FF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Peruskoulun </a:t>
            </a:r>
            <a:br>
              <a:rPr lang="fi-FI" dirty="0"/>
            </a:br>
            <a:r>
              <a:rPr lang="fi-FI" dirty="0"/>
              <a:t>erilaiset tehtävät: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sz="1400" dirty="0"/>
              <a:t>Opetus- ja kasvatustehtävä</a:t>
            </a:r>
          </a:p>
          <a:p>
            <a:pPr lvl="1"/>
            <a:r>
              <a:rPr lang="fi-FI" sz="1400" dirty="0"/>
              <a:t>Oppilaiden oppimisen, kehityksen ja hyvinvoinnin tukemista yhteistyössä kotien kanssa</a:t>
            </a:r>
          </a:p>
          <a:p>
            <a:r>
              <a:rPr lang="fi-FI" sz="1400" dirty="0"/>
              <a:t>Yhteiskunnallisen tehtävä</a:t>
            </a:r>
          </a:p>
          <a:p>
            <a:pPr lvl="1"/>
            <a:r>
              <a:rPr lang="fi-FI" sz="1400" dirty="0"/>
              <a:t>Edistää tasa-arvoa, yhdenvertaisuutta ja oikeudenmukaisuutta. </a:t>
            </a:r>
          </a:p>
          <a:p>
            <a:pPr lvl="1"/>
            <a:r>
              <a:rPr lang="fi-FI" sz="1400" dirty="0"/>
              <a:t>Kartuttaa inhimillistä (osaaminen) ja sosiaalista (vuorovaikutus ja luottamus) pääomaa. </a:t>
            </a:r>
          </a:p>
          <a:p>
            <a:r>
              <a:rPr lang="fi-FI" sz="1400" dirty="0"/>
              <a:t>Kulttuuritehtävä</a:t>
            </a:r>
          </a:p>
          <a:p>
            <a:pPr lvl="1"/>
            <a:r>
              <a:rPr lang="fi-FI" sz="1400" dirty="0"/>
              <a:t>Edistää monipuolista kulttuurista osaamista ja kulttuuriperinnön arvostamista sekä tukea oppilaita oman kulttuuri-identiteetin ja kulttuurisen pääoman rakentamisessa. </a:t>
            </a:r>
          </a:p>
          <a:p>
            <a:r>
              <a:rPr lang="fi-FI" sz="1400" dirty="0"/>
              <a:t>Tulevaisuustehtävä:</a:t>
            </a:r>
          </a:p>
          <a:p>
            <a:pPr lvl="1"/>
            <a:r>
              <a:rPr lang="fi-FI" sz="1400" dirty="0"/>
              <a:t>Opitaan kohtaamaan muutostarpeita avoimesti, arvioimaan niitä kriittisesti ja ottamaan vastuuta tulevaisuutta rakentavista valinnoista</a:t>
            </a:r>
            <a:r>
              <a:rPr lang="fi-FI" dirty="0"/>
              <a:t>. </a:t>
            </a:r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970" y="282539"/>
            <a:ext cx="2859272" cy="18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0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2114-B66B-4A31-A322-68D7526059E7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oppimisympäristö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Huomioitava tilojen</a:t>
            </a:r>
          </a:p>
          <a:p>
            <a:pPr lvl="1"/>
            <a:r>
              <a:rPr lang="fi-FI" dirty="0"/>
              <a:t>Ergonomia</a:t>
            </a:r>
          </a:p>
          <a:p>
            <a:pPr lvl="1"/>
            <a:r>
              <a:rPr lang="fi-FI" dirty="0"/>
              <a:t>Ekologisuus</a:t>
            </a:r>
          </a:p>
          <a:p>
            <a:pPr lvl="1"/>
            <a:r>
              <a:rPr lang="fi-FI" dirty="0"/>
              <a:t>Esteettisyys</a:t>
            </a:r>
          </a:p>
          <a:p>
            <a:pPr lvl="1"/>
            <a:r>
              <a:rPr lang="fi-FI" dirty="0"/>
              <a:t>Esteettömyys</a:t>
            </a:r>
          </a:p>
          <a:p>
            <a:pPr lvl="1"/>
            <a:r>
              <a:rPr lang="fi-FI"/>
              <a:t>Akustiikka</a:t>
            </a:r>
            <a:endParaRPr lang="fi-FI" dirty="0"/>
          </a:p>
          <a:p>
            <a:pPr lvl="1"/>
            <a:r>
              <a:rPr lang="fi-FI" dirty="0"/>
              <a:t>Valaistus</a:t>
            </a:r>
          </a:p>
          <a:p>
            <a:pPr lvl="1"/>
            <a:r>
              <a:rPr lang="fi-FI" dirty="0"/>
              <a:t>Sisäilma</a:t>
            </a:r>
          </a:p>
          <a:p>
            <a:pPr lvl="1"/>
            <a:r>
              <a:rPr lang="fi-FI" dirty="0"/>
              <a:t>Viihtyisyys</a:t>
            </a:r>
          </a:p>
          <a:p>
            <a:pPr lvl="1"/>
            <a:r>
              <a:rPr lang="fi-FI" dirty="0"/>
              <a:t>Siisteys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5537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30E3B-5B95-4C79-BA07-F9CD7D73244E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Hyödynnetään luontoa ja rakennettua ympäristöä</a:t>
            </a:r>
          </a:p>
          <a:p>
            <a:pPr lvl="1"/>
            <a:r>
              <a:rPr lang="fi-FI" dirty="0"/>
              <a:t>Kirjastot, liikunta-, taide- ja luontokeskukset, museot ym. </a:t>
            </a:r>
          </a:p>
          <a:p>
            <a:r>
              <a:rPr lang="fi-FI" dirty="0"/>
              <a:t>Uusia tieto- ja viestintäteknologisia ratkaisuja otetaan käyttöön oppimisen edistämiseksi ja tukemiseksi</a:t>
            </a:r>
          </a:p>
          <a:p>
            <a:pPr lvl="1"/>
            <a:r>
              <a:rPr lang="fi-FI" dirty="0"/>
              <a:t>Myös oppilaiden omia tietoteknisiä laitteita voidaan käyttää oppimisen tukena huoltajien kanssa sovittavilla tavoilla</a:t>
            </a:r>
          </a:p>
          <a:p>
            <a:pPr lvl="1"/>
            <a:r>
              <a:rPr lang="fi-FI" dirty="0"/>
              <a:t>Kaikilla pitää olla mahdollisuus tieto- ja viestintäteknologian käyttöön.</a:t>
            </a:r>
          </a:p>
          <a:p>
            <a:r>
              <a:rPr lang="fi-FI" dirty="0"/>
              <a:t>Hyvä työrauha sekä ystävällinen ja kiireetön ilmapiiri </a:t>
            </a:r>
          </a:p>
          <a:p>
            <a:r>
              <a:rPr lang="fi-FI" dirty="0"/>
              <a:t>Ympäristöjen tulee olla turvallisia ja terveellisiä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4945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9BD4-2E42-4A4A-B9D5-3C3922F484C6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Erilaiset työtavat käyttöön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Kokemukselliset ja toiminnalliset työtavat sekä eri aistien käyttö ja liikkuminen </a:t>
            </a:r>
          </a:p>
          <a:p>
            <a:pPr lvl="1"/>
            <a:r>
              <a:rPr lang="fi-FI" dirty="0"/>
              <a:t>Lisäävät oppimisen elämyksellisyyttä ja vahvistavat motivaatiota</a:t>
            </a:r>
          </a:p>
          <a:p>
            <a:r>
              <a:rPr lang="fi-FI" dirty="0"/>
              <a:t>Draamatoiminta sekä muut taiteelliset ilmaisukeinot</a:t>
            </a:r>
          </a:p>
          <a:p>
            <a:pPr lvl="1"/>
            <a:r>
              <a:rPr lang="fi-FI" dirty="0"/>
              <a:t>Edistävät oppilaiden kasvua itsensä tunteviksi, itsetunnoltaan terveiksi ja luoviksi ihmisiksi. </a:t>
            </a:r>
          </a:p>
          <a:p>
            <a:r>
              <a:rPr lang="fi-FI" dirty="0"/>
              <a:t>Tiedon hankkimisen, käsittelyn, analysoimisen, esittämisen, soveltamisen, yhdistelemisen, arvioinnin ja luomisen taidot.</a:t>
            </a:r>
          </a:p>
          <a:p>
            <a:r>
              <a:rPr lang="fi-FI" dirty="0"/>
              <a:t>Eriyttäminen mahdollistaa yksilöllisen etenemisen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1683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16A43-C4F8-4C7F-B27D-53B54CE12D94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Oppilaan hyvinvointi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sz="1400" dirty="0"/>
              <a:t>Kasvatustyö ja hyvinvoinnin edistäminen kuuluu </a:t>
            </a:r>
            <a:r>
              <a:rPr lang="fi-FI" sz="1400" b="1" dirty="0"/>
              <a:t>koulun kaikille aikuisille </a:t>
            </a:r>
            <a:r>
              <a:rPr lang="fi-FI" sz="1400" dirty="0"/>
              <a:t>tehtävästä riippumatta.</a:t>
            </a:r>
          </a:p>
          <a:p>
            <a:r>
              <a:rPr lang="fi-FI" sz="1400" dirty="0"/>
              <a:t>Oppilaan vastuu:</a:t>
            </a:r>
          </a:p>
          <a:p>
            <a:pPr lvl="1"/>
            <a:r>
              <a:rPr lang="fi-FI" sz="1400" dirty="0"/>
              <a:t>Säännöllinen osallistumisen koulutyöhön</a:t>
            </a:r>
          </a:p>
          <a:p>
            <a:pPr lvl="1"/>
            <a:r>
              <a:rPr lang="fi-FI" sz="1400" dirty="0"/>
              <a:t>Arvostava suhtautuminen koulutovereihin ja koulun aikuisiin</a:t>
            </a:r>
          </a:p>
          <a:p>
            <a:pPr lvl="1"/>
            <a:r>
              <a:rPr lang="fi-FI" sz="1400" dirty="0"/>
              <a:t>Yhteisten sääntöjen noudattaminen  </a:t>
            </a:r>
          </a:p>
          <a:p>
            <a:pPr lvl="1"/>
            <a:r>
              <a:rPr lang="fi-FI" sz="1400" dirty="0"/>
              <a:t>Toisten ihmisten loukkaamattomuuden sekä työn ja työrauhan kunnioittaminen</a:t>
            </a:r>
          </a:p>
          <a:p>
            <a:pPr lvl="1"/>
            <a:r>
              <a:rPr lang="fi-FI" sz="1400" dirty="0"/>
              <a:t>Sovituista tehtävistä huolehtiminen</a:t>
            </a:r>
          </a:p>
          <a:p>
            <a:pPr lvl="1"/>
            <a:r>
              <a:rPr lang="fi-FI" sz="1400" dirty="0"/>
              <a:t>Laki velvoittaa oppilaan osallistumaan perusopetukseen ja suorittamaan tehtävänsä tunnollisesti ja käyttäytymään asiallisesti</a:t>
            </a:r>
          </a:p>
          <a:p>
            <a:r>
              <a:rPr lang="fi-FI" sz="1400" dirty="0"/>
              <a:t>Oppilaiden osallisuus: koulussa tulee toteutua oppilaiden osallisuus ja kuulluksi tuleminen</a:t>
            </a:r>
          </a:p>
          <a:p>
            <a:r>
              <a:rPr lang="fi-FI" sz="1400" dirty="0"/>
              <a:t>Kotien kanssa on tehtävä yhteistyötä</a:t>
            </a:r>
          </a:p>
          <a:p>
            <a:pPr lvl="1"/>
            <a:r>
              <a:rPr lang="fi-FI" sz="1400" dirty="0"/>
              <a:t>Huoltajan tulee saada tietoa lapsensa oppimisen ja kasvun edistymisestä sekä mahdollisista poissaoloista</a:t>
            </a:r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078" y="542052"/>
            <a:ext cx="1152244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0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E4B9-E602-48B9-92D3-CAB9B75F4967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Erilaisia tapoja opiskella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sz="1800" dirty="0"/>
              <a:t>Vuosiluokkiin sitomaton opiskelu</a:t>
            </a:r>
          </a:p>
          <a:p>
            <a:pPr lvl="1"/>
            <a:r>
              <a:rPr lang="fi-FI" sz="1800" dirty="0"/>
              <a:t>Koko koulun, tiettyjen luokkien tai yksittäisten oppilaiden kohdalla</a:t>
            </a:r>
          </a:p>
          <a:p>
            <a:pPr lvl="1"/>
            <a:r>
              <a:rPr lang="fi-FI" sz="1800" dirty="0"/>
              <a:t>Esim. lahjakkaan lapsen opiskelussa</a:t>
            </a:r>
          </a:p>
          <a:p>
            <a:r>
              <a:rPr lang="fi-FI" sz="1800" dirty="0"/>
              <a:t>Yhdysluokkaopetus</a:t>
            </a:r>
          </a:p>
          <a:p>
            <a:pPr lvl="1"/>
            <a:r>
              <a:rPr lang="fi-FI" sz="1800" dirty="0"/>
              <a:t>Samalla luokalla eri vuosiluokilla olevia oppilaita</a:t>
            </a:r>
          </a:p>
          <a:p>
            <a:pPr lvl="1"/>
            <a:r>
              <a:rPr lang="fi-FI" sz="1800" dirty="0"/>
              <a:t>Pedagogisista syistä tai kun oppilaita on koulussa vain vähän</a:t>
            </a:r>
          </a:p>
          <a:p>
            <a:r>
              <a:rPr lang="fi-FI" sz="1800" dirty="0"/>
              <a:t>Etäyhteyksiä hyödyntävä opetus</a:t>
            </a:r>
          </a:p>
          <a:p>
            <a:pPr lvl="1"/>
            <a:r>
              <a:rPr lang="fi-FI" sz="1800" dirty="0"/>
              <a:t>Vaihtoehtoja ja täydennystä opetukseen</a:t>
            </a:r>
          </a:p>
          <a:p>
            <a:pPr lvl="1"/>
            <a:r>
              <a:rPr lang="fi-FI" sz="1800" dirty="0"/>
              <a:t>Esim. harvinaiset kielet tai uskonnot</a:t>
            </a:r>
          </a:p>
          <a:p>
            <a:r>
              <a:rPr lang="fi-FI" sz="1800" dirty="0"/>
              <a:t>Joustava perusopetus</a:t>
            </a:r>
          </a:p>
          <a:p>
            <a:r>
              <a:rPr lang="fi-FI" sz="1800" dirty="0"/>
              <a:t>Muut erilaiset oppimisympäristöt kuten sairaalaopetus, koulukoti, vastaanottokoti, rangaistuslaitos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8364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7C056CD7-0EED-46B1-8CC7-A49918D66A5B}" type="datetime1">
              <a:rPr lang="fi-FI">
                <a:solidFill>
                  <a:prstClr val="black"/>
                </a:solidFill>
              </a:rPr>
              <a:pPr defTabSz="457200">
                <a:defRPr/>
              </a:pPr>
              <a:t>8.8.2019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457200">
              <a:defRPr/>
            </a:pPr>
            <a:r>
              <a:rPr lang="fi-FI">
                <a:solidFill>
                  <a:prstClr val="black"/>
                </a:solidFill>
              </a:rPr>
              <a:t>Irina Muuri </a:t>
            </a:r>
            <a:endParaRPr lang="fi-FI" dirty="0">
              <a:solidFill>
                <a:prstClr val="black"/>
              </a:solidFill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arvioidaan?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Oppimista</a:t>
            </a:r>
          </a:p>
          <a:p>
            <a:pPr lvl="1"/>
            <a:r>
              <a:rPr lang="fi-FI" dirty="0"/>
              <a:t>Opinnoissa edistyminen ja osaaminen suhteessa aiempaan osaamiseen ja yleisiin tavoitteisiin</a:t>
            </a:r>
          </a:p>
          <a:p>
            <a:pPr lvl="1"/>
            <a:endParaRPr lang="fi-FI" dirty="0"/>
          </a:p>
          <a:p>
            <a:r>
              <a:rPr lang="fi-FI" dirty="0"/>
              <a:t>Työskentelyä</a:t>
            </a:r>
          </a:p>
          <a:p>
            <a:pPr lvl="1"/>
            <a:r>
              <a:rPr lang="fi-FI" dirty="0"/>
              <a:t>Itsenäisen ja yhdessä työskentelyn taidot</a:t>
            </a:r>
          </a:p>
          <a:p>
            <a:pPr lvl="1"/>
            <a:r>
              <a:rPr lang="fi-FI" dirty="0"/>
              <a:t>Taito suunnitella, säädellä ja arvioida omaa työskentelyä</a:t>
            </a:r>
          </a:p>
          <a:p>
            <a:pPr lvl="1"/>
            <a:r>
              <a:rPr lang="fi-FI" dirty="0"/>
              <a:t>Taito toimia vastuullisesti ja yrittää parhaansa</a:t>
            </a:r>
          </a:p>
          <a:p>
            <a:pPr lvl="1"/>
            <a:endParaRPr lang="fi-FI" dirty="0"/>
          </a:p>
          <a:p>
            <a:r>
              <a:rPr lang="fi-FI" dirty="0"/>
              <a:t>Käyttäytymistä</a:t>
            </a:r>
          </a:p>
          <a:p>
            <a:pPr lvl="1"/>
            <a:r>
              <a:rPr lang="fi-FI" i="1" dirty="0"/>
              <a:t>Käyttäytyminen arvioidaan todistuksissa omana kokonaisuutena, eikä se vaikuta oppiaineesta saatavaan arvosanaan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5665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93DB-9075-4433-BCAC-85A46A02F8C1}" type="datetime1">
              <a:rPr lang="fi-FI" smtClean="0"/>
              <a:t>8.8.2019</a:t>
            </a:fld>
            <a:endParaRPr lang="en-US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 </a:t>
            </a:r>
            <a:endParaRPr lang="fi-FI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Kirjaimia ja numeroita… </a:t>
            </a:r>
            <a:r>
              <a:rPr lang="fi-FI" sz="1200" dirty="0"/>
              <a:t>(</a:t>
            </a:r>
            <a:r>
              <a:rPr lang="fi-FI" sz="1200" dirty="0" err="1"/>
              <a:t>OPH:n</a:t>
            </a:r>
            <a:r>
              <a:rPr lang="fi-FI" sz="1200" dirty="0"/>
              <a:t> suosituksia) 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http://www.oph.fi/download/169033_suomi_ruotsi_kirjaimet.pdf</a:t>
            </a:r>
            <a:endParaRPr lang="fi-FI" dirty="0"/>
          </a:p>
          <a:p>
            <a:endParaRPr lang="fi-FI" dirty="0"/>
          </a:p>
          <a:p>
            <a:r>
              <a:rPr lang="fi-FI" dirty="0">
                <a:hlinkClick r:id="rId3"/>
              </a:rPr>
              <a:t>http://www.oph.fi/download/169034_numerot.pdf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933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669</Words>
  <Application>Microsoft Office PowerPoint</Application>
  <PresentationFormat>Laajakuva</PresentationFormat>
  <Paragraphs>132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Georgia</vt:lpstr>
      <vt:lpstr>Wingdings</vt:lpstr>
      <vt:lpstr>Office-teema</vt:lpstr>
      <vt:lpstr>Lähihoitajana peruskoulussa</vt:lpstr>
      <vt:lpstr>Perusopetusta  määrittelevät</vt:lpstr>
      <vt:lpstr>PowerPoint-esitys</vt:lpstr>
      <vt:lpstr>Oppilaan oikeuksia</vt:lpstr>
      <vt:lpstr>Perusopetuksen arvopohja  vaalii:</vt:lpstr>
      <vt:lpstr>Perusopetuksen oppimiskäsitys</vt:lpstr>
      <vt:lpstr>Peruskoulun  erilaiset tehtävät:</vt:lpstr>
      <vt:lpstr>oppimisympäristö</vt:lpstr>
      <vt:lpstr>PowerPoint-esitys</vt:lpstr>
      <vt:lpstr>Erilaiset työtavat käyttöön</vt:lpstr>
      <vt:lpstr>Oppilaan hyvinvointi</vt:lpstr>
      <vt:lpstr>Erilaisia tapoja opiskella</vt:lpstr>
      <vt:lpstr>Mitä arvioidaan?</vt:lpstr>
      <vt:lpstr>Kirjaimia ja numeroita… (OPH:n suosituksia)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Lähihoitajana peruskoulussa</dc:title>
  <dc:creator>Irina Muuri</dc:creator>
  <cp:lastModifiedBy>Irina Muuri</cp:lastModifiedBy>
  <cp:revision>1</cp:revision>
  <dcterms:created xsi:type="dcterms:W3CDTF">2019-08-08T08:22:14Z</dcterms:created>
  <dcterms:modified xsi:type="dcterms:W3CDTF">2019-08-08T08:23:30Z</dcterms:modified>
</cp:coreProperties>
</file>