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6"/>
  </p:notesMasterIdLst>
  <p:handoutMasterIdLst>
    <p:handoutMasterId r:id="rId17"/>
  </p:handoutMasterIdLst>
  <p:sldIdLst>
    <p:sldId id="256" r:id="rId2"/>
    <p:sldId id="260" r:id="rId3"/>
    <p:sldId id="258" r:id="rId4"/>
    <p:sldId id="257" r:id="rId5"/>
    <p:sldId id="259" r:id="rId6"/>
    <p:sldId id="262" r:id="rId7"/>
    <p:sldId id="272" r:id="rId8"/>
    <p:sldId id="273" r:id="rId9"/>
    <p:sldId id="275" r:id="rId10"/>
    <p:sldId id="263" r:id="rId11"/>
    <p:sldId id="271" r:id="rId12"/>
    <p:sldId id="274" r:id="rId13"/>
    <p:sldId id="261" r:id="rId14"/>
    <p:sldId id="27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8"/>
      </p:cViewPr>
      <p:guideLst>
        <p:guide orient="horz" pos="2160"/>
        <p:guide pos="3840"/>
      </p:guideLst>
    </p:cSldViewPr>
  </p:slideViewPr>
  <p:notesTextViewPr>
    <p:cViewPr>
      <p:scale>
        <a:sx n="1" d="1"/>
        <a:sy n="1" d="1"/>
      </p:scale>
      <p:origin x="0" y="0"/>
    </p:cViewPr>
  </p:notesTextViewPr>
  <p:notesViewPr>
    <p:cSldViewPr snapToGrid="0">
      <p:cViewPr varScale="1">
        <p:scale>
          <a:sx n="79" d="100"/>
          <a:sy n="79" d="100"/>
        </p:scale>
        <p:origin x="319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C46A93-4BDC-48D4-BF67-B48216133731}" type="datetimeFigureOut">
              <a:rPr lang="fi-FI" smtClean="0"/>
              <a:t>3.4.2019</a:t>
            </a:fld>
            <a:endParaRPr lang="fi-FI"/>
          </a:p>
        </p:txBody>
      </p:sp>
      <p:sp>
        <p:nvSpPr>
          <p:cNvPr id="4" name="Alatunnisteen paikkamerkki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FF69CA2-D5FB-4C95-81A8-2D50ACAFC897}" type="slidenum">
              <a:rPr lang="fi-FI" smtClean="0"/>
              <a:t>‹#›</a:t>
            </a:fld>
            <a:endParaRPr lang="fi-FI"/>
          </a:p>
        </p:txBody>
      </p:sp>
    </p:spTree>
    <p:extLst>
      <p:ext uri="{BB962C8B-B14F-4D97-AF65-F5344CB8AC3E}">
        <p14:creationId xmlns:p14="http://schemas.microsoft.com/office/powerpoint/2010/main" val="18763425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2AC784-19A7-4F5F-805E-37E1E8C6FC61}" type="datetimeFigureOut">
              <a:rPr lang="fi-FI" smtClean="0"/>
              <a:t>3.4.2019</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D36D51-36CE-4CD4-A753-B3178D82F217}" type="slidenum">
              <a:rPr lang="fi-FI" smtClean="0"/>
              <a:t>‹#›</a:t>
            </a:fld>
            <a:endParaRPr lang="fi-FI"/>
          </a:p>
        </p:txBody>
      </p:sp>
    </p:spTree>
    <p:extLst>
      <p:ext uri="{BB962C8B-B14F-4D97-AF65-F5344CB8AC3E}">
        <p14:creationId xmlns:p14="http://schemas.microsoft.com/office/powerpoint/2010/main" val="3398875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tusivu">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7" cy="6878006"/>
          </a:xfrm>
          <a:prstGeom prst="rect">
            <a:avLst/>
          </a:prstGeom>
        </p:spPr>
      </p:pic>
      <p:pic>
        <p:nvPicPr>
          <p:cNvPr id="3" name="Kuva 2">
            <a:extLst>
              <a:ext uri="{FF2B5EF4-FFF2-40B4-BE49-F238E27FC236}">
                <a16:creationId xmlns:a16="http://schemas.microsoft.com/office/drawing/2014/main" id="{CB315EAA-05A7-4EA8-B3AE-2C0FA5543DB4}"/>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204652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Etusivu">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stretch>
            <a:fillRect/>
          </a:stretch>
        </p:blipFill>
        <p:spPr>
          <a:xfrm>
            <a:off x="2" y="0"/>
            <a:ext cx="12191995" cy="6878005"/>
          </a:xfrm>
          <a:prstGeom prst="rect">
            <a:avLst/>
          </a:prstGeom>
        </p:spPr>
      </p:pic>
      <p:pic>
        <p:nvPicPr>
          <p:cNvPr id="5" name="Kuva 4">
            <a:extLst>
              <a:ext uri="{FF2B5EF4-FFF2-40B4-BE49-F238E27FC236}">
                <a16:creationId xmlns:a16="http://schemas.microsoft.com/office/drawing/2014/main" id="{EB225C08-1A35-4055-B34C-69EFF34EEBD5}"/>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204195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uvaraina otsikolla 1">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0" y="732160"/>
            <a:ext cx="12189819" cy="1804414"/>
          </a:xfrm>
          <a:prstGeom prst="rect">
            <a:avLst/>
          </a:prstGeom>
        </p:spPr>
      </p:pic>
      <p:sp>
        <p:nvSpPr>
          <p:cNvPr id="3" name="Title 1"/>
          <p:cNvSpPr>
            <a:spLocks noGrp="1"/>
          </p:cNvSpPr>
          <p:nvPr>
            <p:ph type="title" hasCustomPrompt="1"/>
          </p:nvPr>
        </p:nvSpPr>
        <p:spPr>
          <a:xfrm>
            <a:off x="6" y="3124200"/>
            <a:ext cx="12192000" cy="215265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OTSIKKO</a:t>
            </a:r>
            <a:endParaRPr lang="en-US" dirty="0"/>
          </a:p>
        </p:txBody>
      </p:sp>
      <p:sp>
        <p:nvSpPr>
          <p:cNvPr id="5"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pic>
        <p:nvPicPr>
          <p:cNvPr id="9" name="Kuva 8">
            <a:extLst>
              <a:ext uri="{FF2B5EF4-FFF2-40B4-BE49-F238E27FC236}">
                <a16:creationId xmlns:a16="http://schemas.microsoft.com/office/drawing/2014/main" id="{2E0B63D6-25E3-4199-8AF3-FA709FC7875B}"/>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2050482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uvaraina otsikolla 2">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 y="732000"/>
            <a:ext cx="12191980" cy="1804734"/>
          </a:xfrm>
          <a:prstGeom prst="rect">
            <a:avLst/>
          </a:prstGeom>
        </p:spPr>
      </p:pic>
      <p:sp>
        <p:nvSpPr>
          <p:cNvPr id="3" name="Title 1"/>
          <p:cNvSpPr>
            <a:spLocks noGrp="1"/>
          </p:cNvSpPr>
          <p:nvPr>
            <p:ph type="title" hasCustomPrompt="1"/>
          </p:nvPr>
        </p:nvSpPr>
        <p:spPr>
          <a:xfrm>
            <a:off x="6" y="3124200"/>
            <a:ext cx="12192000" cy="215265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OTSIKKO</a:t>
            </a:r>
            <a:endParaRPr lang="en-US" dirty="0"/>
          </a:p>
        </p:txBody>
      </p:sp>
      <p:sp>
        <p:nvSpPr>
          <p:cNvPr id="5"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pic>
        <p:nvPicPr>
          <p:cNvPr id="9" name="Kuva 8">
            <a:extLst>
              <a:ext uri="{FF2B5EF4-FFF2-40B4-BE49-F238E27FC236}">
                <a16:creationId xmlns:a16="http://schemas.microsoft.com/office/drawing/2014/main" id="{C75A54E4-5504-4143-B3BD-06D481FB782F}"/>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918983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uvaraina otsikolla 3">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stretch>
            <a:fillRect/>
          </a:stretch>
        </p:blipFill>
        <p:spPr>
          <a:xfrm>
            <a:off x="12" y="732000"/>
            <a:ext cx="12191974" cy="1804733"/>
          </a:xfrm>
          <a:prstGeom prst="rect">
            <a:avLst/>
          </a:prstGeom>
        </p:spPr>
      </p:pic>
      <p:sp>
        <p:nvSpPr>
          <p:cNvPr id="3" name="Title 1"/>
          <p:cNvSpPr>
            <a:spLocks noGrp="1"/>
          </p:cNvSpPr>
          <p:nvPr>
            <p:ph type="title" hasCustomPrompt="1"/>
          </p:nvPr>
        </p:nvSpPr>
        <p:spPr>
          <a:xfrm>
            <a:off x="6" y="3124200"/>
            <a:ext cx="12192000" cy="215265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OTSIKKO</a:t>
            </a:r>
            <a:endParaRPr lang="en-US" dirty="0"/>
          </a:p>
        </p:txBody>
      </p:sp>
      <p:sp>
        <p:nvSpPr>
          <p:cNvPr id="5"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pic>
        <p:nvPicPr>
          <p:cNvPr id="9" name="Kuva 8">
            <a:extLst>
              <a:ext uri="{FF2B5EF4-FFF2-40B4-BE49-F238E27FC236}">
                <a16:creationId xmlns:a16="http://schemas.microsoft.com/office/drawing/2014/main" id="{5100329E-5831-4AD6-8809-C63887AC5189}"/>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1685164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Kuvaraina otsikolla ja leipiksellä">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stretch>
            <a:fillRect/>
          </a:stretch>
        </p:blipFill>
        <p:spPr>
          <a:xfrm>
            <a:off x="12" y="732000"/>
            <a:ext cx="12191974" cy="1804733"/>
          </a:xfrm>
          <a:prstGeom prst="rect">
            <a:avLst/>
          </a:prstGeom>
        </p:spPr>
      </p:pic>
      <p:sp>
        <p:nvSpPr>
          <p:cNvPr id="3" name="Title 1"/>
          <p:cNvSpPr>
            <a:spLocks noGrp="1"/>
          </p:cNvSpPr>
          <p:nvPr>
            <p:ph type="title" hasCustomPrompt="1"/>
          </p:nvPr>
        </p:nvSpPr>
        <p:spPr>
          <a:xfrm>
            <a:off x="6" y="2956758"/>
            <a:ext cx="12192000" cy="1038726"/>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OTSIKKO</a:t>
            </a:r>
            <a:endParaRPr lang="en-US" dirty="0"/>
          </a:p>
        </p:txBody>
      </p:sp>
      <p:sp>
        <p:nvSpPr>
          <p:cNvPr id="5"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
        <p:nvSpPr>
          <p:cNvPr id="8" name="Tekstin paikkamerkki 3"/>
          <p:cNvSpPr>
            <a:spLocks noGrp="1"/>
          </p:cNvSpPr>
          <p:nvPr>
            <p:ph type="body" sz="quarter" idx="12" hasCustomPrompt="1"/>
          </p:nvPr>
        </p:nvSpPr>
        <p:spPr>
          <a:xfrm>
            <a:off x="5" y="3995484"/>
            <a:ext cx="12191983" cy="2405316"/>
          </a:xfrm>
          <a:prstGeom prst="rect">
            <a:avLst/>
          </a:prstGeom>
        </p:spPr>
        <p:txBody>
          <a:bodyPr/>
          <a:lstStyle>
            <a:lvl1pPr marL="0" indent="0" algn="ctr">
              <a:spcBef>
                <a:spcPts val="0"/>
              </a:spcBef>
              <a:spcAft>
                <a:spcPts val="600"/>
              </a:spcAft>
              <a:buFontTx/>
              <a:buNone/>
              <a:defRPr sz="2000" baseline="0">
                <a:latin typeface="+mn-lt"/>
              </a:defRPr>
            </a:lvl1pPr>
            <a:lvl2pPr marL="382950" indent="0" algn="ctr">
              <a:spcBef>
                <a:spcPts val="0"/>
              </a:spcBef>
              <a:spcAft>
                <a:spcPts val="600"/>
              </a:spcAft>
              <a:buFontTx/>
              <a:buNone/>
              <a:defRPr sz="2000" baseline="0">
                <a:latin typeface="+mn-lt"/>
              </a:defRPr>
            </a:lvl2pPr>
            <a:lvl3pPr marL="914400" indent="0" algn="ctr">
              <a:spcBef>
                <a:spcPts val="0"/>
              </a:spcBef>
              <a:spcAft>
                <a:spcPts val="600"/>
              </a:spcAft>
              <a:buFontTx/>
              <a:buNone/>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p:txBody>
      </p:sp>
      <p:pic>
        <p:nvPicPr>
          <p:cNvPr id="10" name="Kuva 9">
            <a:extLst>
              <a:ext uri="{FF2B5EF4-FFF2-40B4-BE49-F238E27FC236}">
                <a16:creationId xmlns:a16="http://schemas.microsoft.com/office/drawing/2014/main" id="{1928EF59-73B1-4A52-A580-F61050FA1736}"/>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1520478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uvaraina otsikolla 4">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stretch>
            <a:fillRect/>
          </a:stretch>
        </p:blipFill>
        <p:spPr>
          <a:xfrm>
            <a:off x="0" y="311977"/>
            <a:ext cx="12192006" cy="3619501"/>
          </a:xfrm>
          <a:prstGeom prst="rect">
            <a:avLst/>
          </a:prstGeom>
        </p:spPr>
      </p:pic>
      <p:sp>
        <p:nvSpPr>
          <p:cNvPr id="3" name="Title 1"/>
          <p:cNvSpPr>
            <a:spLocks noGrp="1"/>
          </p:cNvSpPr>
          <p:nvPr>
            <p:ph type="title" hasCustomPrompt="1"/>
          </p:nvPr>
        </p:nvSpPr>
        <p:spPr>
          <a:xfrm>
            <a:off x="6" y="4247220"/>
            <a:ext cx="12192000" cy="2048805"/>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OTSIKKO</a:t>
            </a:r>
            <a:endParaRPr lang="en-US" dirty="0"/>
          </a:p>
        </p:txBody>
      </p:sp>
      <p:sp>
        <p:nvSpPr>
          <p:cNvPr id="5"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pic>
        <p:nvPicPr>
          <p:cNvPr id="9" name="Kuva 8">
            <a:extLst>
              <a:ext uri="{FF2B5EF4-FFF2-40B4-BE49-F238E27FC236}">
                <a16:creationId xmlns:a16="http://schemas.microsoft.com/office/drawing/2014/main" id="{EA4DFD70-AC05-476C-8812-3BC2F54B6E88}"/>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12647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Väliotsikko_tiilenpunainen">
    <p:spTree>
      <p:nvGrpSpPr>
        <p:cNvPr id="1" name=""/>
        <p:cNvGrpSpPr/>
        <p:nvPr/>
      </p:nvGrpSpPr>
      <p:grpSpPr>
        <a:xfrm>
          <a:off x="0" y="0"/>
          <a:ext cx="0" cy="0"/>
          <a:chOff x="0" y="0"/>
          <a:chExt cx="0" cy="0"/>
        </a:xfrm>
      </p:grpSpPr>
      <p:sp>
        <p:nvSpPr>
          <p:cNvPr id="7" name="Suorakulmio 6"/>
          <p:cNvSpPr/>
          <p:nvPr userDrawn="1"/>
        </p:nvSpPr>
        <p:spPr>
          <a:xfrm>
            <a:off x="1" y="0"/>
            <a:ext cx="12191999" cy="6858000"/>
          </a:xfrm>
          <a:prstGeom prst="rect">
            <a:avLst/>
          </a:prstGeom>
          <a:solidFill>
            <a:schemeClr val="accent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8" name="Suorakulmio 7"/>
          <p:cNvSpPr/>
          <p:nvPr/>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2" name="Title 1"/>
          <p:cNvSpPr>
            <a:spLocks noGrp="1"/>
          </p:cNvSpPr>
          <p:nvPr>
            <p:ph type="title" hasCustomPrompt="1"/>
          </p:nvPr>
        </p:nvSpPr>
        <p:spPr>
          <a:xfrm>
            <a:off x="181122" y="2670561"/>
            <a:ext cx="11829678" cy="114300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VÄLIOTSIKKO</a:t>
            </a:r>
            <a:endParaRPr lang="en-US" dirty="0"/>
          </a:p>
        </p:txBody>
      </p:sp>
      <p:pic>
        <p:nvPicPr>
          <p:cNvPr id="9" name="Kuva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3"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2521365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Väliotsikko_keltainen">
    <p:spTree>
      <p:nvGrpSpPr>
        <p:cNvPr id="1" name=""/>
        <p:cNvGrpSpPr/>
        <p:nvPr/>
      </p:nvGrpSpPr>
      <p:grpSpPr>
        <a:xfrm>
          <a:off x="0" y="0"/>
          <a:ext cx="0" cy="0"/>
          <a:chOff x="0" y="0"/>
          <a:chExt cx="0" cy="0"/>
        </a:xfrm>
      </p:grpSpPr>
      <p:sp>
        <p:nvSpPr>
          <p:cNvPr id="7" name="Suorakulmio 6"/>
          <p:cNvSpPr/>
          <p:nvPr userDrawn="1"/>
        </p:nvSpPr>
        <p:spPr>
          <a:xfrm>
            <a:off x="1" y="0"/>
            <a:ext cx="12191999" cy="6858000"/>
          </a:xfrm>
          <a:prstGeom prst="rect">
            <a:avLst/>
          </a:prstGeom>
          <a:solidFill>
            <a:schemeClr val="accent2"/>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8" name="Suorakulmio 7"/>
          <p:cNvSpPr/>
          <p:nvPr/>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2" name="Title 1"/>
          <p:cNvSpPr>
            <a:spLocks noGrp="1"/>
          </p:cNvSpPr>
          <p:nvPr>
            <p:ph type="title" hasCustomPrompt="1"/>
          </p:nvPr>
        </p:nvSpPr>
        <p:spPr>
          <a:xfrm>
            <a:off x="181122" y="2670561"/>
            <a:ext cx="11829678" cy="114300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VÄLIOTSIKKO</a:t>
            </a:r>
            <a:endParaRPr lang="en-US" dirty="0"/>
          </a:p>
        </p:txBody>
      </p:sp>
      <p:pic>
        <p:nvPicPr>
          <p:cNvPr id="9" name="Kuva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3"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407964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äliotsikko_minttu">
    <p:spTree>
      <p:nvGrpSpPr>
        <p:cNvPr id="1" name=""/>
        <p:cNvGrpSpPr/>
        <p:nvPr/>
      </p:nvGrpSpPr>
      <p:grpSpPr>
        <a:xfrm>
          <a:off x="0" y="0"/>
          <a:ext cx="0" cy="0"/>
          <a:chOff x="0" y="0"/>
          <a:chExt cx="0" cy="0"/>
        </a:xfrm>
      </p:grpSpPr>
      <p:sp>
        <p:nvSpPr>
          <p:cNvPr id="7" name="Suorakulmio 6"/>
          <p:cNvSpPr/>
          <p:nvPr userDrawn="1"/>
        </p:nvSpPr>
        <p:spPr>
          <a:xfrm>
            <a:off x="1" y="0"/>
            <a:ext cx="12191999" cy="6858000"/>
          </a:xfrm>
          <a:prstGeom prst="rect">
            <a:avLst/>
          </a:prstGeom>
          <a:solidFill>
            <a:schemeClr val="accent3"/>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8" name="Suorakulmio 7"/>
          <p:cNvSpPr/>
          <p:nvPr userDrawn="1"/>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2" name="Title 1"/>
          <p:cNvSpPr>
            <a:spLocks noGrp="1"/>
          </p:cNvSpPr>
          <p:nvPr>
            <p:ph type="title" hasCustomPrompt="1"/>
          </p:nvPr>
        </p:nvSpPr>
        <p:spPr>
          <a:xfrm>
            <a:off x="181122" y="2670561"/>
            <a:ext cx="11829678" cy="114300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VÄLIOTSIKKO</a:t>
            </a:r>
            <a:endParaRPr lang="en-US" dirty="0"/>
          </a:p>
        </p:txBody>
      </p:sp>
      <p:pic>
        <p:nvPicPr>
          <p:cNvPr id="9" name="Kuva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3"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4048430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sältösivu">
    <p:spTree>
      <p:nvGrpSpPr>
        <p:cNvPr id="1" name=""/>
        <p:cNvGrpSpPr/>
        <p:nvPr/>
      </p:nvGrpSpPr>
      <p:grpSpPr>
        <a:xfrm>
          <a:off x="0" y="0"/>
          <a:ext cx="0" cy="0"/>
          <a:chOff x="0" y="0"/>
          <a:chExt cx="0" cy="0"/>
        </a:xfrm>
      </p:grpSpPr>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10822272"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1082166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1609940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sältösivu_2_palstaa">
    <p:spTree>
      <p:nvGrpSpPr>
        <p:cNvPr id="1" name=""/>
        <p:cNvGrpSpPr/>
        <p:nvPr/>
      </p:nvGrpSpPr>
      <p:grpSpPr>
        <a:xfrm>
          <a:off x="0" y="0"/>
          <a:ext cx="0" cy="0"/>
          <a:chOff x="0" y="0"/>
          <a:chExt cx="0" cy="0"/>
        </a:xfrm>
      </p:grpSpPr>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10822272"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517652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
        <p:nvSpPr>
          <p:cNvPr id="10" name="Tekstin paikkamerkki 3"/>
          <p:cNvSpPr>
            <a:spLocks noGrp="1"/>
          </p:cNvSpPr>
          <p:nvPr>
            <p:ph type="body" sz="quarter" idx="13" hasCustomPrompt="1"/>
          </p:nvPr>
        </p:nvSpPr>
        <p:spPr>
          <a:xfrm>
            <a:off x="6361807" y="1956647"/>
            <a:ext cx="517652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Tree>
    <p:extLst>
      <p:ext uri="{BB962C8B-B14F-4D97-AF65-F5344CB8AC3E}">
        <p14:creationId xmlns:p14="http://schemas.microsoft.com/office/powerpoint/2010/main" val="3385345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sivu_kuvalla_1">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stretch>
            <a:fillRect/>
          </a:stretch>
        </p:blipFill>
        <p:spPr>
          <a:xfrm>
            <a:off x="8092624" y="-18000"/>
            <a:ext cx="3476094" cy="6876000"/>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3543608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sältösivu_kuvalla_2">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92624" y="-18000"/>
            <a:ext cx="3476094" cy="6876000"/>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3767751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sältösivu_kuvalla_3">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92624" y="-18000"/>
            <a:ext cx="3476094" cy="6875999"/>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166748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sältösivu_kuvalla_4">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92624" y="-18000"/>
            <a:ext cx="3476093" cy="6875999"/>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3816119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sältösivu_kuvalla_5">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92624" y="-17999"/>
            <a:ext cx="3476093" cy="6875997"/>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325690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sältösivu_kuvalla_6">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92624" y="-17999"/>
            <a:ext cx="3476092" cy="6875997"/>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120743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sältösivu_kuvalla_7">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stretch>
            <a:fillRect/>
          </a:stretch>
        </p:blipFill>
        <p:spPr>
          <a:xfrm>
            <a:off x="8092624" y="-17998"/>
            <a:ext cx="3476091" cy="6875995"/>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1550033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sältösivu_kuvalla_8">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stretch>
            <a:fillRect/>
          </a:stretch>
        </p:blipFill>
        <p:spPr>
          <a:xfrm>
            <a:off x="8092624" y="-17997"/>
            <a:ext cx="3476090" cy="6875993"/>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1864016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Sisältösivu_kuvalla_8">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stretch>
            <a:fillRect/>
          </a:stretch>
        </p:blipFill>
        <p:spPr>
          <a:xfrm>
            <a:off x="8092624" y="-17996"/>
            <a:ext cx="3476089" cy="6875991"/>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1963914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Sisältösivu_kuvalla_8">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stretch>
            <a:fillRect/>
          </a:stretch>
        </p:blipFill>
        <p:spPr>
          <a:xfrm>
            <a:off x="8092624" y="-17995"/>
            <a:ext cx="3476089" cy="6875989"/>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73748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sältösivu_tiilenpunainen">
    <p:spTree>
      <p:nvGrpSpPr>
        <p:cNvPr id="1" name=""/>
        <p:cNvGrpSpPr/>
        <p:nvPr/>
      </p:nvGrpSpPr>
      <p:grpSpPr>
        <a:xfrm>
          <a:off x="0" y="0"/>
          <a:ext cx="0" cy="0"/>
          <a:chOff x="0" y="0"/>
          <a:chExt cx="0" cy="0"/>
        </a:xfrm>
      </p:grpSpPr>
      <p:sp>
        <p:nvSpPr>
          <p:cNvPr id="8" name="Suorakulmio 7"/>
          <p:cNvSpPr/>
          <p:nvPr userDrawn="1"/>
        </p:nvSpPr>
        <p:spPr>
          <a:xfrm>
            <a:off x="1" y="0"/>
            <a:ext cx="12191999" cy="6858000"/>
          </a:xfrm>
          <a:prstGeom prst="rect">
            <a:avLst/>
          </a:prstGeom>
          <a:solidFill>
            <a:schemeClr val="accent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9" name="Suorakulmio 8"/>
          <p:cNvSpPr/>
          <p:nvPr userDrawn="1"/>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4" name="Kuva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3" name="Title 1"/>
          <p:cNvSpPr>
            <a:spLocks noGrp="1"/>
          </p:cNvSpPr>
          <p:nvPr>
            <p:ph type="title" hasCustomPrompt="1"/>
          </p:nvPr>
        </p:nvSpPr>
        <p:spPr>
          <a:xfrm>
            <a:off x="720688" y="911183"/>
            <a:ext cx="10822272"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1082166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6"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2732689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isältösivu_keltainen">
    <p:spTree>
      <p:nvGrpSpPr>
        <p:cNvPr id="1" name=""/>
        <p:cNvGrpSpPr/>
        <p:nvPr/>
      </p:nvGrpSpPr>
      <p:grpSpPr>
        <a:xfrm>
          <a:off x="0" y="0"/>
          <a:ext cx="0" cy="0"/>
          <a:chOff x="0" y="0"/>
          <a:chExt cx="0" cy="0"/>
        </a:xfrm>
      </p:grpSpPr>
      <p:sp>
        <p:nvSpPr>
          <p:cNvPr id="8" name="Suorakulmio 7"/>
          <p:cNvSpPr/>
          <p:nvPr userDrawn="1"/>
        </p:nvSpPr>
        <p:spPr>
          <a:xfrm>
            <a:off x="1" y="0"/>
            <a:ext cx="12191999" cy="6858000"/>
          </a:xfrm>
          <a:prstGeom prst="rect">
            <a:avLst/>
          </a:prstGeom>
          <a:solidFill>
            <a:schemeClr val="accent2"/>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9" name="Suorakulmio 8"/>
          <p:cNvSpPr/>
          <p:nvPr userDrawn="1"/>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4" name="Kuva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3" name="Title 1"/>
          <p:cNvSpPr>
            <a:spLocks noGrp="1"/>
          </p:cNvSpPr>
          <p:nvPr>
            <p:ph type="title" hasCustomPrompt="1"/>
          </p:nvPr>
        </p:nvSpPr>
        <p:spPr>
          <a:xfrm>
            <a:off x="720688" y="911183"/>
            <a:ext cx="10822272"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1082166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6"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3267308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sältösivu_minttu">
    <p:spTree>
      <p:nvGrpSpPr>
        <p:cNvPr id="1" name=""/>
        <p:cNvGrpSpPr/>
        <p:nvPr/>
      </p:nvGrpSpPr>
      <p:grpSpPr>
        <a:xfrm>
          <a:off x="0" y="0"/>
          <a:ext cx="0" cy="0"/>
          <a:chOff x="0" y="0"/>
          <a:chExt cx="0" cy="0"/>
        </a:xfrm>
      </p:grpSpPr>
      <p:sp>
        <p:nvSpPr>
          <p:cNvPr id="8" name="Suorakulmio 7"/>
          <p:cNvSpPr/>
          <p:nvPr userDrawn="1"/>
        </p:nvSpPr>
        <p:spPr>
          <a:xfrm>
            <a:off x="1" y="0"/>
            <a:ext cx="12191999" cy="6858000"/>
          </a:xfrm>
          <a:prstGeom prst="rect">
            <a:avLst/>
          </a:prstGeom>
          <a:solidFill>
            <a:schemeClr val="accent3"/>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9" name="Suorakulmio 8"/>
          <p:cNvSpPr/>
          <p:nvPr userDrawn="1"/>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4" name="Kuva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3" name="Title 1"/>
          <p:cNvSpPr>
            <a:spLocks noGrp="1"/>
          </p:cNvSpPr>
          <p:nvPr>
            <p:ph type="title" hasCustomPrompt="1"/>
          </p:nvPr>
        </p:nvSpPr>
        <p:spPr>
          <a:xfrm>
            <a:off x="720688" y="911183"/>
            <a:ext cx="10822272"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1082166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6"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4244855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Otsikko ja sisältö">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toinen taso
kolmas taso
neljäs taso
viides taso</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4/3/2019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extLst>
      <p:ext uri="{BB962C8B-B14F-4D97-AF65-F5344CB8AC3E}">
        <p14:creationId xmlns:p14="http://schemas.microsoft.com/office/powerpoint/2010/main" val="982949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376881"/>
      </p:ext>
    </p:extLst>
  </p:cSld>
  <p:clrMap bg1="lt1" tx1="dk1" bg2="lt2" tx2="dk2" accent1="accent1" accent2="accent2" accent3="accent3" accent4="accent4" accent5="accent5" accent6="accent6" hlink="hlink" folHlink="folHlink"/>
  <p:sldLayoutIdLst>
    <p:sldLayoutId id="2147483656" r:id="rId1"/>
    <p:sldLayoutId id="2147483680" r:id="rId2"/>
    <p:sldLayoutId id="2147483672" r:id="rId3"/>
    <p:sldLayoutId id="2147483673" r:id="rId4"/>
    <p:sldLayoutId id="2147483674" r:id="rId5"/>
    <p:sldLayoutId id="2147483676" r:id="rId6"/>
    <p:sldLayoutId id="2147483675" r:id="rId7"/>
    <p:sldLayoutId id="2147483654" r:id="rId8"/>
    <p:sldLayoutId id="2147483655" r:id="rId9"/>
    <p:sldLayoutId id="2147483662" r:id="rId10"/>
    <p:sldLayoutId id="2147483657" r:id="rId11"/>
    <p:sldLayoutId id="2147483661" r:id="rId12"/>
    <p:sldLayoutId id="2147483663" r:id="rId13"/>
    <p:sldLayoutId id="2147483664" r:id="rId14"/>
    <p:sldLayoutId id="2147483665" r:id="rId15"/>
    <p:sldLayoutId id="2147483666" r:id="rId16"/>
    <p:sldLayoutId id="2147483667" r:id="rId17"/>
    <p:sldLayoutId id="2147483668" r:id="rId18"/>
    <p:sldLayoutId id="2147483669" r:id="rId19"/>
    <p:sldLayoutId id="2147483671" r:id="rId20"/>
    <p:sldLayoutId id="2147483678" r:id="rId21"/>
    <p:sldLayoutId id="2147483679" r:id="rId22"/>
    <p:sldLayoutId id="2147483658" r:id="rId23"/>
    <p:sldLayoutId id="2147483659" r:id="rId24"/>
    <p:sldLayoutId id="2147483660" r:id="rId25"/>
    <p:sldLayoutId id="2147483681" r:id="rId26"/>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sldNum="0" hdr="0"/>
  <p:txStyles>
    <p:titleStyle>
      <a:lvl1pPr algn="ctr" defTabSz="457200" rtl="0" eaLnBrk="1" latinLnBrk="0" hangingPunct="1">
        <a:spcBef>
          <a:spcPct val="0"/>
        </a:spcBef>
        <a:buNone/>
        <a:defRPr sz="4400" b="1" i="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Georgi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Georgia"/>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Georgia"/>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Georgia"/>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Georgia"/>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8" Type="http://schemas.openxmlformats.org/officeDocument/2006/relationships/hyperlink" Target="http://www.finlex.fi/fi/laki/ajantasa/1987/19870759" TargetMode="External"/><Relationship Id="rId13" Type="http://schemas.openxmlformats.org/officeDocument/2006/relationships/hyperlink" Target="http://www.finlex.fi/fi/laki/alkup/2015/20150873" TargetMode="External"/><Relationship Id="rId18" Type="http://schemas.openxmlformats.org/officeDocument/2006/relationships/hyperlink" Target="http://www.finlex.fi/fi/laki/ajantasa/1994/19940559" TargetMode="External"/><Relationship Id="rId3" Type="http://schemas.openxmlformats.org/officeDocument/2006/relationships/hyperlink" Target="http://www.finlex.fi/fi/laki/ajantasa/1992/19920734" TargetMode="External"/><Relationship Id="rId21" Type="http://schemas.openxmlformats.org/officeDocument/2006/relationships/hyperlink" Target="http://www.finlex.fi/fi/laki/ajantasa/2011/20110922" TargetMode="External"/><Relationship Id="rId7" Type="http://schemas.openxmlformats.org/officeDocument/2006/relationships/hyperlink" Target="http://www.finlex.fi/fi/laki/ajantasa/1987/19870380" TargetMode="External"/><Relationship Id="rId12" Type="http://schemas.openxmlformats.org/officeDocument/2006/relationships/hyperlink" Target="http://www.finlex.fi/fi/laki/ajantasa/2015/20150459" TargetMode="External"/><Relationship Id="rId17" Type="http://schemas.openxmlformats.org/officeDocument/2006/relationships/hyperlink" Target="https://www.finlex.fi/fi/laki/alkup/2016/20161521" TargetMode="External"/><Relationship Id="rId2" Type="http://schemas.openxmlformats.org/officeDocument/2006/relationships/hyperlink" Target="http://www.finlex.fi/fi/laki/ajantasa/2010/20101326" TargetMode="External"/><Relationship Id="rId16" Type="http://schemas.openxmlformats.org/officeDocument/2006/relationships/hyperlink" Target="http://www.finlex.fi/fi/laki/ajantasa/1948/19480404" TargetMode="External"/><Relationship Id="rId20" Type="http://schemas.openxmlformats.org/officeDocument/2006/relationships/hyperlink" Target="http://www.finlex.fi/fi/laki/ajantasa/2010/20100629" TargetMode="External"/><Relationship Id="rId1" Type="http://schemas.openxmlformats.org/officeDocument/2006/relationships/slideLayout" Target="../slideLayouts/slideLayout19.xml"/><Relationship Id="rId6" Type="http://schemas.openxmlformats.org/officeDocument/2006/relationships/hyperlink" Target="http://www.finlex.fi/fi/laki/alkup/2004/20041019" TargetMode="External"/><Relationship Id="rId11" Type="http://schemas.openxmlformats.org/officeDocument/2006/relationships/hyperlink" Target="http://www.finlex.fi/fi/laki/ajantasa/2005/20050566" TargetMode="External"/><Relationship Id="rId5" Type="http://schemas.openxmlformats.org/officeDocument/2006/relationships/hyperlink" Target="http://www.finlex.fi/fi/laki/ajantasa/2009/20090569" TargetMode="External"/><Relationship Id="rId15" Type="http://schemas.openxmlformats.org/officeDocument/2006/relationships/hyperlink" Target="http://www.finlex.fi/fi/laki/ajantasa/2012/20120916" TargetMode="External"/><Relationship Id="rId10" Type="http://schemas.openxmlformats.org/officeDocument/2006/relationships/hyperlink" Target="http://www.finlex.fi/fi/laki/ajantasa/1998/19980628" TargetMode="External"/><Relationship Id="rId19" Type="http://schemas.openxmlformats.org/officeDocument/2006/relationships/hyperlink" Target="http://www.finlex.fi/fi/laki/ajantasa/1992/19920785" TargetMode="External"/><Relationship Id="rId4" Type="http://schemas.openxmlformats.org/officeDocument/2006/relationships/hyperlink" Target="http://www.finlex.fi/fi/laki/alkup/2011/20111363" TargetMode="External"/><Relationship Id="rId9" Type="http://schemas.openxmlformats.org/officeDocument/2006/relationships/hyperlink" Target="http://www.finlex.fi/fi/laki/ajantasa/1977/19770519" TargetMode="External"/><Relationship Id="rId14" Type="http://schemas.openxmlformats.org/officeDocument/2006/relationships/hyperlink" Target="http://www.finlex.fi/fi/laki/ajantasa/1991/19910626"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1.xml"/><Relationship Id="rId1" Type="http://schemas.openxmlformats.org/officeDocument/2006/relationships/vmlDrawing" Target="../drawings/vmlDrawing1.vml"/><Relationship Id="rId4" Type="http://schemas.openxmlformats.org/officeDocument/2006/relationships/image" Target="../media/image20.emf"/></Relationships>
</file>

<file path=ppt/slides/_rels/slide9.xml.rels><?xml version="1.0" encoding="UTF-8" standalone="yes"?>
<Relationships xmlns="http://schemas.openxmlformats.org/package/2006/relationships"><Relationship Id="rId8" Type="http://schemas.openxmlformats.org/officeDocument/2006/relationships/hyperlink" Target="https://www.terveyskyla.fi/kuntoutumistalo/ammattilaisille/apuv&#228;lineet" TargetMode="External"/><Relationship Id="rId3" Type="http://schemas.openxmlformats.org/officeDocument/2006/relationships/hyperlink" Target="http://www.malike.fi/" TargetMode="External"/><Relationship Id="rId7" Type="http://schemas.openxmlformats.org/officeDocument/2006/relationships/hyperlink" Target="https://www.haltija.fi/tuotteet/" TargetMode="External"/><Relationship Id="rId2" Type="http://schemas.openxmlformats.org/officeDocument/2006/relationships/hyperlink" Target="https://kuvasto.respecta.fi/" TargetMode="External"/><Relationship Id="rId1" Type="http://schemas.openxmlformats.org/officeDocument/2006/relationships/slideLayout" Target="../slideLayouts/slideLayout11.xml"/><Relationship Id="rId6" Type="http://schemas.openxmlformats.org/officeDocument/2006/relationships/hyperlink" Target="http://www.earlylearning.fi/index.php" TargetMode="External"/><Relationship Id="rId5" Type="http://schemas.openxmlformats.org/officeDocument/2006/relationships/hyperlink" Target="http://www.vammaisurheilu.fi/palvelut/solia" TargetMode="External"/><Relationship Id="rId4" Type="http://schemas.openxmlformats.org/officeDocument/2006/relationships/hyperlink" Target="http://www.valineet.fi/"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8" Type="http://schemas.openxmlformats.org/officeDocument/2006/relationships/hyperlink" Target="https://www.khshp.fi/wp-content/uploads/2017/06/Apuv&#228;lineiden-luovutusperusteet.pdf" TargetMode="External"/><Relationship Id="rId3" Type="http://schemas.openxmlformats.org/officeDocument/2006/relationships/hyperlink" Target="http://www.malike.fi/" TargetMode="External"/><Relationship Id="rId7" Type="http://schemas.openxmlformats.org/officeDocument/2006/relationships/hyperlink" Target="https://www.haltija.fi/tuotteet/" TargetMode="External"/><Relationship Id="rId2" Type="http://schemas.openxmlformats.org/officeDocument/2006/relationships/hyperlink" Target="https://kuvasto.respecta.fi/" TargetMode="External"/><Relationship Id="rId1" Type="http://schemas.openxmlformats.org/officeDocument/2006/relationships/slideLayout" Target="../slideLayouts/slideLayout11.xml"/><Relationship Id="rId6" Type="http://schemas.openxmlformats.org/officeDocument/2006/relationships/hyperlink" Target="http://www.earlylearning.fi/index.php" TargetMode="External"/><Relationship Id="rId5" Type="http://schemas.openxmlformats.org/officeDocument/2006/relationships/hyperlink" Target="http://www.vammaisurheilu.fi/palvelut/solia" TargetMode="External"/><Relationship Id="rId4" Type="http://schemas.openxmlformats.org/officeDocument/2006/relationships/hyperlink" Target="http://www.valineet.fi/" TargetMode="External"/><Relationship Id="rId9" Type="http://schemas.openxmlformats.org/officeDocument/2006/relationships/hyperlink" Target="https://www.terveyskyla.fi/kuntoutumistalo/ammattilaisille/apuv&#228;line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288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9D94E90D-BB74-4753-9C68-71D250557E07}"/>
              </a:ext>
            </a:extLst>
          </p:cNvPr>
          <p:cNvSpPr>
            <a:spLocks noGrp="1"/>
          </p:cNvSpPr>
          <p:nvPr>
            <p:ph type="title"/>
          </p:nvPr>
        </p:nvSpPr>
        <p:spPr/>
        <p:txBody>
          <a:bodyPr/>
          <a:lstStyle/>
          <a:p>
            <a:r>
              <a:rPr lang="fi-FI" dirty="0"/>
              <a:t>Lapsen, nuoren ja perheen terveyden ja hyvinvoinnin edistäminen</a:t>
            </a:r>
          </a:p>
        </p:txBody>
      </p:sp>
      <p:sp>
        <p:nvSpPr>
          <p:cNvPr id="3" name="Päivämäärän paikkamerkki 2">
            <a:extLst>
              <a:ext uri="{FF2B5EF4-FFF2-40B4-BE49-F238E27FC236}">
                <a16:creationId xmlns:a16="http://schemas.microsoft.com/office/drawing/2014/main" id="{8753233A-460A-4359-B012-5A4EC4EDE881}"/>
              </a:ext>
            </a:extLst>
          </p:cNvPr>
          <p:cNvSpPr>
            <a:spLocks noGrp="1"/>
          </p:cNvSpPr>
          <p:nvPr>
            <p:ph type="dt" sz="half" idx="11"/>
          </p:nvPr>
        </p:nvSpPr>
        <p:spPr>
          <a:prstGeom prst="rect">
            <a:avLst/>
          </a:prstGeom>
        </p:spPr>
        <p:txBody>
          <a:bodyPr/>
          <a:lstStyle/>
          <a:p>
            <a:fld id="{5AF8F3B0-6424-4CC7-AD02-FD04C30E00E7}" type="datetime1">
              <a:rPr lang="fi-FI" smtClean="0"/>
              <a:pPr/>
              <a:t>3.4.2019</a:t>
            </a:fld>
            <a:endParaRPr lang="en-US" dirty="0"/>
          </a:p>
        </p:txBody>
      </p:sp>
    </p:spTree>
    <p:extLst>
      <p:ext uri="{BB962C8B-B14F-4D97-AF65-F5344CB8AC3E}">
        <p14:creationId xmlns:p14="http://schemas.microsoft.com/office/powerpoint/2010/main" val="127341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tsikko 9"/>
          <p:cNvSpPr>
            <a:spLocks noGrp="1"/>
          </p:cNvSpPr>
          <p:nvPr>
            <p:ph type="title"/>
          </p:nvPr>
        </p:nvSpPr>
        <p:spPr/>
        <p:txBody>
          <a:bodyPr/>
          <a:lstStyle/>
          <a:p>
            <a:r>
              <a:rPr lang="fi-FI" dirty="0"/>
              <a:t>Kurssin sisältö</a:t>
            </a:r>
          </a:p>
        </p:txBody>
      </p:sp>
      <p:sp>
        <p:nvSpPr>
          <p:cNvPr id="11" name="Tekstin paikkamerkki 10"/>
          <p:cNvSpPr>
            <a:spLocks noGrp="1"/>
          </p:cNvSpPr>
          <p:nvPr>
            <p:ph type="body" sz="quarter" idx="12"/>
          </p:nvPr>
        </p:nvSpPr>
        <p:spPr/>
        <p:txBody>
          <a:bodyPr/>
          <a:lstStyle/>
          <a:p>
            <a:r>
              <a:rPr lang="fi-FI" dirty="0"/>
              <a:t>Apuvälineet ja teknologia</a:t>
            </a:r>
          </a:p>
          <a:p>
            <a:pPr lvl="1"/>
            <a:r>
              <a:rPr lang="fi-FI" dirty="0"/>
              <a:t>Case tehtävä</a:t>
            </a:r>
          </a:p>
          <a:p>
            <a:pPr lvl="1"/>
            <a:r>
              <a:rPr lang="fi-FI" dirty="0"/>
              <a:t>Tutustumiskäynti – oppimispäiväkirja</a:t>
            </a:r>
          </a:p>
          <a:p>
            <a:pPr lvl="1"/>
            <a:r>
              <a:rPr lang="fi-FI" dirty="0"/>
              <a:t>Unelmien päiväkoti tehtävä</a:t>
            </a:r>
          </a:p>
          <a:p>
            <a:r>
              <a:rPr lang="fi-FI" dirty="0"/>
              <a:t>Työhyvinvointi </a:t>
            </a:r>
          </a:p>
          <a:p>
            <a:pPr lvl="1"/>
            <a:r>
              <a:rPr lang="fi-FI" dirty="0"/>
              <a:t>Omien työtapojen ja fyysisen kunnon arviointi </a:t>
            </a:r>
          </a:p>
          <a:p>
            <a:pPr lvl="1"/>
            <a:r>
              <a:rPr lang="fi-FI" dirty="0"/>
              <a:t>Päiväkotihenkilökunnan haastattelu</a:t>
            </a:r>
          </a:p>
          <a:p>
            <a:r>
              <a:rPr lang="fi-FI" dirty="0"/>
              <a:t>Ergonomia</a:t>
            </a:r>
          </a:p>
          <a:p>
            <a:pPr lvl="1"/>
            <a:r>
              <a:rPr lang="fi-FI" dirty="0"/>
              <a:t>Käytännön harjoittelu</a:t>
            </a:r>
          </a:p>
        </p:txBody>
      </p:sp>
      <p:sp>
        <p:nvSpPr>
          <p:cNvPr id="4" name="Päivämäärän paikkamerkki 3"/>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p:cNvSpPr>
            <a:spLocks noGrp="1"/>
          </p:cNvSpPr>
          <p:nvPr>
            <p:ph type="ftr" sz="quarter" idx="3"/>
          </p:nvPr>
        </p:nvSpPr>
        <p:spPr/>
        <p:txBody>
          <a:bodyPr/>
          <a:lstStyle/>
          <a:p>
            <a:endParaRPr lang="fi-FI" dirty="0"/>
          </a:p>
        </p:txBody>
      </p:sp>
    </p:spTree>
    <p:extLst>
      <p:ext uri="{BB962C8B-B14F-4D97-AF65-F5344CB8AC3E}">
        <p14:creationId xmlns:p14="http://schemas.microsoft.com/office/powerpoint/2010/main" val="1021393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B21DFE7-8E7E-1141-8724-EB454FF9C8E9}"/>
              </a:ext>
            </a:extLst>
          </p:cNvPr>
          <p:cNvSpPr>
            <a:spLocks noGrp="1"/>
          </p:cNvSpPr>
          <p:nvPr>
            <p:ph idx="1"/>
          </p:nvPr>
        </p:nvSpPr>
        <p:spPr/>
        <p:txBody>
          <a:bodyPr/>
          <a:lstStyle/>
          <a:p>
            <a:endParaRPr lang="fi-FI"/>
          </a:p>
        </p:txBody>
      </p:sp>
      <p:pic>
        <p:nvPicPr>
          <p:cNvPr id="5" name="Kuva 4">
            <a:extLst>
              <a:ext uri="{FF2B5EF4-FFF2-40B4-BE49-F238E27FC236}">
                <a16:creationId xmlns:a16="http://schemas.microsoft.com/office/drawing/2014/main" id="{3981B104-BD78-194B-A512-F85C5F301DDF}"/>
              </a:ext>
            </a:extLst>
          </p:cNvPr>
          <p:cNvPicPr>
            <a:picLocks noChangeAspect="1"/>
          </p:cNvPicPr>
          <p:nvPr/>
        </p:nvPicPr>
        <p:blipFill>
          <a:blip r:embed="rId2"/>
          <a:stretch>
            <a:fillRect/>
          </a:stretch>
        </p:blipFill>
        <p:spPr>
          <a:xfrm>
            <a:off x="-92597" y="1"/>
            <a:ext cx="12373337" cy="6858000"/>
          </a:xfrm>
          <a:prstGeom prst="rect">
            <a:avLst/>
          </a:prstGeom>
        </p:spPr>
      </p:pic>
    </p:spTree>
    <p:extLst>
      <p:ext uri="{BB962C8B-B14F-4D97-AF65-F5344CB8AC3E}">
        <p14:creationId xmlns:p14="http://schemas.microsoft.com/office/powerpoint/2010/main" val="2425660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C9D670B7-5DF3-4ACA-B9D8-B24E65D1DC5C}"/>
              </a:ext>
            </a:extLst>
          </p:cNvPr>
          <p:cNvSpPr>
            <a:spLocks noGrp="1"/>
          </p:cNvSpPr>
          <p:nvPr>
            <p:ph type="title"/>
          </p:nvPr>
        </p:nvSpPr>
        <p:spPr>
          <a:xfrm>
            <a:off x="806413" y="530182"/>
            <a:ext cx="7109855" cy="923333"/>
          </a:xfrm>
        </p:spPr>
        <p:txBody>
          <a:bodyPr/>
          <a:lstStyle/>
          <a:p>
            <a:r>
              <a:rPr lang="fi-FI" dirty="0"/>
              <a:t>Apuvälinelainsäädäntö</a:t>
            </a:r>
          </a:p>
        </p:txBody>
      </p:sp>
      <p:sp>
        <p:nvSpPr>
          <p:cNvPr id="7" name="Tekstin paikkamerkki 6">
            <a:extLst>
              <a:ext uri="{FF2B5EF4-FFF2-40B4-BE49-F238E27FC236}">
                <a16:creationId xmlns:a16="http://schemas.microsoft.com/office/drawing/2014/main" id="{E0568A8B-0999-434A-B096-418C46EE8A86}"/>
              </a:ext>
            </a:extLst>
          </p:cNvPr>
          <p:cNvSpPr>
            <a:spLocks noGrp="1"/>
          </p:cNvSpPr>
          <p:nvPr>
            <p:ph type="body" sz="quarter" idx="12"/>
          </p:nvPr>
        </p:nvSpPr>
        <p:spPr>
          <a:xfrm>
            <a:off x="635569" y="1077574"/>
            <a:ext cx="7109249" cy="4067164"/>
          </a:xfrm>
        </p:spPr>
        <p:txBody>
          <a:bodyPr/>
          <a:lstStyle/>
          <a:p>
            <a:r>
              <a:rPr lang="fi-FI" sz="1100" b="1" dirty="0">
                <a:solidFill>
                  <a:schemeClr val="accent1"/>
                </a:solidFill>
                <a:hlinkClick r:id="rId2">
                  <a:extLst>
                    <a:ext uri="{A12FA001-AC4F-418D-AE19-62706E023703}">
                      <ahyp:hlinkClr xmlns:ahyp="http://schemas.microsoft.com/office/drawing/2018/hyperlinkcolor" val="tx"/>
                    </a:ext>
                  </a:extLst>
                </a:hlinkClick>
              </a:rPr>
              <a:t>Terveydenhuoltolaki 1326/2010</a:t>
            </a:r>
            <a:endParaRPr lang="fi-FI" sz="1100" dirty="0">
              <a:solidFill>
                <a:schemeClr val="accent1"/>
              </a:solidFill>
            </a:endParaRPr>
          </a:p>
          <a:p>
            <a:r>
              <a:rPr lang="fi-FI" sz="1100" b="1" dirty="0">
                <a:solidFill>
                  <a:schemeClr val="accent1"/>
                </a:solidFill>
                <a:hlinkClick r:id="rId3">
                  <a:extLst>
                    <a:ext uri="{A12FA001-AC4F-418D-AE19-62706E023703}">
                      <ahyp:hlinkClr xmlns:ahyp="http://schemas.microsoft.com/office/drawing/2018/hyperlinkcolor" val="tx"/>
                    </a:ext>
                  </a:extLst>
                </a:hlinkClick>
              </a:rPr>
              <a:t>Laki sosiaali- ja terveydenhuollon asiakasmaksuista 734/1992 </a:t>
            </a:r>
            <a:endParaRPr lang="fi-FI" sz="1100" dirty="0">
              <a:solidFill>
                <a:schemeClr val="accent1"/>
              </a:solidFill>
            </a:endParaRPr>
          </a:p>
          <a:p>
            <a:r>
              <a:rPr lang="fi-FI" sz="1100" b="1" dirty="0">
                <a:solidFill>
                  <a:schemeClr val="accent1"/>
                </a:solidFill>
                <a:hlinkClick r:id="rId4">
                  <a:extLst>
                    <a:ext uri="{A12FA001-AC4F-418D-AE19-62706E023703}">
                      <ahyp:hlinkClr xmlns:ahyp="http://schemas.microsoft.com/office/drawing/2018/hyperlinkcolor" val="tx"/>
                    </a:ext>
                  </a:extLst>
                </a:hlinkClick>
              </a:rPr>
              <a:t>Sosiaali- ja terveysministeriön asetus lääkinnällisen kuntoutuksen apuvälineiden luovutuksesta 1363/2011</a:t>
            </a:r>
            <a:endParaRPr lang="fi-FI" sz="1100" dirty="0">
              <a:solidFill>
                <a:schemeClr val="accent1"/>
              </a:solidFill>
            </a:endParaRPr>
          </a:p>
          <a:p>
            <a:r>
              <a:rPr lang="fi-FI" sz="1100" b="1" dirty="0">
                <a:solidFill>
                  <a:schemeClr val="accent1"/>
                </a:solidFill>
                <a:hlinkClick r:id="rId5">
                  <a:extLst>
                    <a:ext uri="{A12FA001-AC4F-418D-AE19-62706E023703}">
                      <ahyp:hlinkClr xmlns:ahyp="http://schemas.microsoft.com/office/drawing/2018/hyperlinkcolor" val="tx"/>
                    </a:ext>
                  </a:extLst>
                </a:hlinkClick>
              </a:rPr>
              <a:t>Laki sosiaali- ja terveydenhuollon palvelusetelistä 569/2009 </a:t>
            </a:r>
            <a:endParaRPr lang="fi-FI" sz="1100" dirty="0">
              <a:solidFill>
                <a:schemeClr val="accent1"/>
              </a:solidFill>
            </a:endParaRPr>
          </a:p>
          <a:p>
            <a:r>
              <a:rPr lang="fi-FI" sz="1100" b="1" dirty="0">
                <a:solidFill>
                  <a:schemeClr val="accent1"/>
                </a:solidFill>
                <a:hlinkClick r:id="rId6">
                  <a:extLst>
                    <a:ext uri="{A12FA001-AC4F-418D-AE19-62706E023703}">
                      <ahyp:hlinkClr xmlns:ahyp="http://schemas.microsoft.com/office/drawing/2018/hyperlinkcolor" val="tx"/>
                    </a:ext>
                  </a:extLst>
                </a:hlinkClick>
              </a:rPr>
              <a:t>Valtioneuvoston asetus hoitoon pääsyn toteuttamisesta ja alueellisesta yhteistyöstä 1019/2004</a:t>
            </a:r>
            <a:endParaRPr lang="fi-FI" sz="1100" dirty="0">
              <a:solidFill>
                <a:schemeClr val="accent1"/>
              </a:solidFill>
            </a:endParaRPr>
          </a:p>
          <a:p>
            <a:r>
              <a:rPr lang="fi-FI" sz="1100" b="1" dirty="0">
                <a:solidFill>
                  <a:schemeClr val="accent1"/>
                </a:solidFill>
                <a:hlinkClick r:id="rId7">
                  <a:extLst>
                    <a:ext uri="{A12FA001-AC4F-418D-AE19-62706E023703}">
                      <ahyp:hlinkClr xmlns:ahyp="http://schemas.microsoft.com/office/drawing/2018/hyperlinkcolor" val="tx"/>
                    </a:ext>
                  </a:extLst>
                </a:hlinkClick>
              </a:rPr>
              <a:t>Laki vammaisuuden perusteella järjestettävistä palveluista ja tukitoimista 380/1987</a:t>
            </a:r>
            <a:endParaRPr lang="fi-FI" sz="1100" dirty="0">
              <a:solidFill>
                <a:schemeClr val="accent1"/>
              </a:solidFill>
            </a:endParaRPr>
          </a:p>
          <a:p>
            <a:r>
              <a:rPr lang="fi-FI" sz="1100" b="1" dirty="0">
                <a:solidFill>
                  <a:schemeClr val="accent1"/>
                </a:solidFill>
                <a:hlinkClick r:id="rId8">
                  <a:extLst>
                    <a:ext uri="{A12FA001-AC4F-418D-AE19-62706E023703}">
                      <ahyp:hlinkClr xmlns:ahyp="http://schemas.microsoft.com/office/drawing/2018/hyperlinkcolor" val="tx"/>
                    </a:ext>
                  </a:extLst>
                </a:hlinkClick>
              </a:rPr>
              <a:t>Asetus vammaisuuden perusteella järjestettävistä palveluista ja tukitoimista 759/1987</a:t>
            </a:r>
            <a:endParaRPr lang="fi-FI" sz="1100" dirty="0">
              <a:solidFill>
                <a:schemeClr val="accent1"/>
              </a:solidFill>
            </a:endParaRPr>
          </a:p>
          <a:p>
            <a:r>
              <a:rPr lang="fi-FI" sz="1100" b="1" dirty="0">
                <a:solidFill>
                  <a:schemeClr val="accent1"/>
                </a:solidFill>
                <a:hlinkClick r:id="rId9">
                  <a:extLst>
                    <a:ext uri="{A12FA001-AC4F-418D-AE19-62706E023703}">
                      <ahyp:hlinkClr xmlns:ahyp="http://schemas.microsoft.com/office/drawing/2018/hyperlinkcolor" val="tx"/>
                    </a:ext>
                  </a:extLst>
                </a:hlinkClick>
              </a:rPr>
              <a:t>Laki kehitysvammaisten erityishuollosta 519/1977</a:t>
            </a:r>
            <a:endParaRPr lang="fi-FI" sz="1100" dirty="0">
              <a:solidFill>
                <a:schemeClr val="accent1"/>
              </a:solidFill>
            </a:endParaRPr>
          </a:p>
          <a:p>
            <a:r>
              <a:rPr lang="fi-FI" sz="1100" b="1" dirty="0">
                <a:solidFill>
                  <a:schemeClr val="accent1"/>
                </a:solidFill>
                <a:hlinkClick r:id="rId10">
                  <a:extLst>
                    <a:ext uri="{A12FA001-AC4F-418D-AE19-62706E023703}">
                      <ahyp:hlinkClr xmlns:ahyp="http://schemas.microsoft.com/office/drawing/2018/hyperlinkcolor" val="tx"/>
                    </a:ext>
                  </a:extLst>
                </a:hlinkClick>
              </a:rPr>
              <a:t>Perusopetuslaki 628/1998</a:t>
            </a:r>
            <a:endParaRPr lang="fi-FI" sz="1100" b="1" dirty="0">
              <a:solidFill>
                <a:schemeClr val="accent1"/>
              </a:solidFill>
            </a:endParaRPr>
          </a:p>
          <a:p>
            <a:pPr marL="285750" indent="-285750">
              <a:buFont typeface="Arial" panose="020B0604020202020204" pitchFamily="34" charset="0"/>
              <a:buChar char="•"/>
            </a:pPr>
            <a:r>
              <a:rPr lang="fi-FI" sz="1100" b="1" dirty="0">
                <a:solidFill>
                  <a:schemeClr val="accent1"/>
                </a:solidFill>
                <a:hlinkClick r:id="rId11">
                  <a:extLst>
                    <a:ext uri="{A12FA001-AC4F-418D-AE19-62706E023703}">
                      <ahyp:hlinkClr xmlns:ahyp="http://schemas.microsoft.com/office/drawing/2018/hyperlinkcolor" val="tx"/>
                    </a:ext>
                  </a:extLst>
                </a:hlinkClick>
              </a:rPr>
              <a:t>Laki Kansaneläkelaitoksen kuntoutusetuuksista ja kuntoutusrahaetuuksista 566/2005</a:t>
            </a:r>
            <a:endParaRPr lang="fi-FI" sz="1100" b="1" dirty="0">
              <a:solidFill>
                <a:schemeClr val="accent1"/>
              </a:solidFill>
            </a:endParaRPr>
          </a:p>
          <a:p>
            <a:pPr marL="285750" indent="-285750">
              <a:buFont typeface="Arial" panose="020B0604020202020204" pitchFamily="34" charset="0"/>
              <a:buChar char="•"/>
            </a:pPr>
            <a:r>
              <a:rPr lang="fi-FI" sz="1100" b="1" dirty="0">
                <a:solidFill>
                  <a:schemeClr val="accent1"/>
                </a:solidFill>
                <a:hlinkClick r:id="rId12">
                  <a:extLst>
                    <a:ext uri="{A12FA001-AC4F-418D-AE19-62706E023703}">
                      <ahyp:hlinkClr xmlns:ahyp="http://schemas.microsoft.com/office/drawing/2018/hyperlinkcolor" val="tx"/>
                    </a:ext>
                  </a:extLst>
                </a:hlinkClick>
              </a:rPr>
              <a:t>Työtapaturma- ja ammattitautilaki 459/2015</a:t>
            </a:r>
            <a:endParaRPr lang="fi-FI" sz="1100" dirty="0">
              <a:solidFill>
                <a:schemeClr val="accent1"/>
              </a:solidFill>
            </a:endParaRPr>
          </a:p>
          <a:p>
            <a:pPr marL="285750" indent="-285750">
              <a:buFont typeface="Arial" panose="020B0604020202020204" pitchFamily="34" charset="0"/>
              <a:buChar char="•"/>
            </a:pPr>
            <a:r>
              <a:rPr lang="fi-FI" sz="1100" b="1" dirty="0">
                <a:solidFill>
                  <a:schemeClr val="accent1"/>
                </a:solidFill>
                <a:hlinkClick r:id="rId13">
                  <a:extLst>
                    <a:ext uri="{A12FA001-AC4F-418D-AE19-62706E023703}">
                      <ahyp:hlinkClr xmlns:ahyp="http://schemas.microsoft.com/office/drawing/2018/hyperlinkcolor" val="tx"/>
                    </a:ext>
                  </a:extLst>
                </a:hlinkClick>
              </a:rPr>
              <a:t>Maatalousyrittäjän työtapaturma- ja ammattitautilaki 873/2015</a:t>
            </a:r>
            <a:endParaRPr lang="fi-FI" sz="1100" dirty="0">
              <a:solidFill>
                <a:schemeClr val="accent1"/>
              </a:solidFill>
            </a:endParaRPr>
          </a:p>
          <a:p>
            <a:pPr marL="285750" indent="-285750">
              <a:buFont typeface="Arial" panose="020B0604020202020204" pitchFamily="34" charset="0"/>
              <a:buChar char="•"/>
            </a:pPr>
            <a:r>
              <a:rPr lang="fi-FI" sz="1100" b="1" dirty="0">
                <a:solidFill>
                  <a:schemeClr val="accent1"/>
                </a:solidFill>
                <a:hlinkClick r:id="rId14">
                  <a:extLst>
                    <a:ext uri="{A12FA001-AC4F-418D-AE19-62706E023703}">
                      <ahyp:hlinkClr xmlns:ahyp="http://schemas.microsoft.com/office/drawing/2018/hyperlinkcolor" val="tx"/>
                    </a:ext>
                  </a:extLst>
                </a:hlinkClick>
              </a:rPr>
              <a:t>Laki liikennevakuutuslain perusteella korvattavasta kuntoutuksesta 626/1991 </a:t>
            </a:r>
            <a:endParaRPr lang="fi-FI" sz="1100" dirty="0">
              <a:solidFill>
                <a:schemeClr val="accent1"/>
              </a:solidFill>
            </a:endParaRPr>
          </a:p>
          <a:p>
            <a:pPr marL="285750" indent="-285750">
              <a:buFont typeface="Arial" panose="020B0604020202020204" pitchFamily="34" charset="0"/>
              <a:buChar char="•"/>
            </a:pPr>
            <a:r>
              <a:rPr lang="fi-FI" sz="1100" b="1" dirty="0">
                <a:solidFill>
                  <a:schemeClr val="accent1"/>
                </a:solidFill>
                <a:hlinkClick r:id="rId15">
                  <a:extLst>
                    <a:ext uri="{A12FA001-AC4F-418D-AE19-62706E023703}">
                      <ahyp:hlinkClr xmlns:ahyp="http://schemas.microsoft.com/office/drawing/2018/hyperlinkcolor" val="tx"/>
                    </a:ext>
                  </a:extLst>
                </a:hlinkClick>
              </a:rPr>
              <a:t>Laki julkisesta työvoima- ja yrityspalvelusta 916/2012</a:t>
            </a:r>
            <a:endParaRPr lang="fi-FI" sz="1100" dirty="0">
              <a:solidFill>
                <a:schemeClr val="accent1"/>
              </a:solidFill>
            </a:endParaRPr>
          </a:p>
          <a:p>
            <a:pPr marL="285750" indent="-285750">
              <a:buFont typeface="Arial" panose="020B0604020202020204" pitchFamily="34" charset="0"/>
              <a:buChar char="•"/>
            </a:pPr>
            <a:r>
              <a:rPr lang="fi-FI" sz="1100" b="1" dirty="0">
                <a:solidFill>
                  <a:schemeClr val="accent1"/>
                </a:solidFill>
                <a:hlinkClick r:id="rId16">
                  <a:extLst>
                    <a:ext uri="{A12FA001-AC4F-418D-AE19-62706E023703}">
                      <ahyp:hlinkClr xmlns:ahyp="http://schemas.microsoft.com/office/drawing/2018/hyperlinkcolor" val="tx"/>
                    </a:ext>
                  </a:extLst>
                </a:hlinkClick>
              </a:rPr>
              <a:t>Sotilasvammalaki 404/1948</a:t>
            </a:r>
            <a:endParaRPr lang="fi-FI" sz="1100" dirty="0">
              <a:solidFill>
                <a:schemeClr val="accent1"/>
              </a:solidFill>
            </a:endParaRPr>
          </a:p>
          <a:p>
            <a:pPr marL="285750" indent="-285750">
              <a:buFont typeface="Arial" panose="020B0604020202020204" pitchFamily="34" charset="0"/>
              <a:buChar char="•"/>
            </a:pPr>
            <a:r>
              <a:rPr lang="fi-FI" sz="1100" b="1" dirty="0">
                <a:solidFill>
                  <a:schemeClr val="accent1"/>
                </a:solidFill>
                <a:hlinkClick r:id="rId17">
                  <a:extLst>
                    <a:ext uri="{A12FA001-AC4F-418D-AE19-62706E023703}">
                      <ahyp:hlinkClr xmlns:ahyp="http://schemas.microsoft.com/office/drawing/2018/hyperlinkcolor" val="tx"/>
                    </a:ext>
                  </a:extLst>
                </a:hlinkClick>
              </a:rPr>
              <a:t>Laki sotilastapaturman ja palvelussairauden korvaamisesta 1521/2016</a:t>
            </a:r>
            <a:endParaRPr lang="fi-FI" sz="1100" dirty="0">
              <a:solidFill>
                <a:schemeClr val="accent1"/>
              </a:solidFill>
            </a:endParaRPr>
          </a:p>
          <a:p>
            <a:pPr marL="285750" indent="-285750">
              <a:buFont typeface="Arial" panose="020B0604020202020204" pitchFamily="34" charset="0"/>
              <a:buChar char="•"/>
            </a:pPr>
            <a:r>
              <a:rPr lang="fi-FI" sz="1100" b="1" dirty="0">
                <a:solidFill>
                  <a:schemeClr val="accent1"/>
                </a:solidFill>
                <a:hlinkClick r:id="rId18">
                  <a:extLst>
                    <a:ext uri="{A12FA001-AC4F-418D-AE19-62706E023703}">
                      <ahyp:hlinkClr xmlns:ahyp="http://schemas.microsoft.com/office/drawing/2018/hyperlinkcolor" val="tx"/>
                    </a:ext>
                  </a:extLst>
                </a:hlinkClick>
              </a:rPr>
              <a:t>Laki terveydenhuollon ammattihenkilöistä 559/1994</a:t>
            </a:r>
            <a:endParaRPr lang="fi-FI" sz="1100" dirty="0">
              <a:solidFill>
                <a:schemeClr val="accent1"/>
              </a:solidFill>
            </a:endParaRPr>
          </a:p>
          <a:p>
            <a:pPr marL="285750" indent="-285750">
              <a:buFont typeface="Arial" panose="020B0604020202020204" pitchFamily="34" charset="0"/>
              <a:buChar char="•"/>
            </a:pPr>
            <a:r>
              <a:rPr lang="fi-FI" sz="1100" b="1" dirty="0">
                <a:solidFill>
                  <a:schemeClr val="accent1"/>
                </a:solidFill>
                <a:hlinkClick r:id="rId19">
                  <a:extLst>
                    <a:ext uri="{A12FA001-AC4F-418D-AE19-62706E023703}">
                      <ahyp:hlinkClr xmlns:ahyp="http://schemas.microsoft.com/office/drawing/2018/hyperlinkcolor" val="tx"/>
                    </a:ext>
                  </a:extLst>
                </a:hlinkClick>
              </a:rPr>
              <a:t>Laki potilaan asemasta ja oikeuksista 785/1992 </a:t>
            </a:r>
            <a:endParaRPr lang="fi-FI" sz="1100" dirty="0">
              <a:solidFill>
                <a:schemeClr val="accent1"/>
              </a:solidFill>
            </a:endParaRPr>
          </a:p>
          <a:p>
            <a:pPr marL="285750" indent="-285750">
              <a:buFont typeface="Arial" panose="020B0604020202020204" pitchFamily="34" charset="0"/>
              <a:buChar char="•"/>
            </a:pPr>
            <a:r>
              <a:rPr lang="fi-FI" sz="1100" b="1" dirty="0">
                <a:solidFill>
                  <a:schemeClr val="accent1"/>
                </a:solidFill>
                <a:hlinkClick r:id="rId20">
                  <a:extLst>
                    <a:ext uri="{A12FA001-AC4F-418D-AE19-62706E023703}">
                      <ahyp:hlinkClr xmlns:ahyp="http://schemas.microsoft.com/office/drawing/2018/hyperlinkcolor" val="tx"/>
                    </a:ext>
                  </a:extLst>
                </a:hlinkClick>
              </a:rPr>
              <a:t>Laki terveydenhuollon laitteista ja tarvikkeista 629/2010</a:t>
            </a:r>
            <a:endParaRPr lang="fi-FI" sz="1100" dirty="0">
              <a:solidFill>
                <a:schemeClr val="accent1"/>
              </a:solidFill>
            </a:endParaRPr>
          </a:p>
          <a:p>
            <a:pPr marL="285750" indent="-285750">
              <a:buFont typeface="Arial" panose="020B0604020202020204" pitchFamily="34" charset="0"/>
              <a:buChar char="•"/>
            </a:pPr>
            <a:r>
              <a:rPr lang="fi-FI" sz="1100" b="1" dirty="0">
                <a:solidFill>
                  <a:schemeClr val="accent1"/>
                </a:solidFill>
                <a:hlinkClick r:id="rId21">
                  <a:extLst>
                    <a:ext uri="{A12FA001-AC4F-418D-AE19-62706E023703}">
                      <ahyp:hlinkClr xmlns:ahyp="http://schemas.microsoft.com/office/drawing/2018/hyperlinkcolor" val="tx"/>
                    </a:ext>
                  </a:extLst>
                </a:hlinkClick>
              </a:rPr>
              <a:t>Laki yksityisistä sosiaalipalveluista 922/2011</a:t>
            </a:r>
            <a:endParaRPr lang="fi-FI" sz="1100" dirty="0">
              <a:solidFill>
                <a:schemeClr val="accent1"/>
              </a:solidFill>
            </a:endParaRPr>
          </a:p>
          <a:p>
            <a:endParaRPr lang="fi-FI" dirty="0">
              <a:solidFill>
                <a:schemeClr val="accent1"/>
              </a:solidFill>
            </a:endParaRPr>
          </a:p>
          <a:p>
            <a:endParaRPr lang="fi-FI" dirty="0"/>
          </a:p>
        </p:txBody>
      </p:sp>
      <p:sp>
        <p:nvSpPr>
          <p:cNvPr id="4" name="Päivämäärän paikkamerkki 3"/>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p:cNvSpPr>
            <a:spLocks noGrp="1"/>
          </p:cNvSpPr>
          <p:nvPr>
            <p:ph type="ftr" sz="quarter" idx="3"/>
          </p:nvPr>
        </p:nvSpPr>
        <p:spPr/>
        <p:txBody>
          <a:bodyPr/>
          <a:lstStyle/>
          <a:p>
            <a:endParaRPr lang="fi-FI" dirty="0"/>
          </a:p>
        </p:txBody>
      </p:sp>
    </p:spTree>
    <p:extLst>
      <p:ext uri="{BB962C8B-B14F-4D97-AF65-F5344CB8AC3E}">
        <p14:creationId xmlns:p14="http://schemas.microsoft.com/office/powerpoint/2010/main" val="722036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CFFAB07A-417F-4C81-9FF2-01F0A49AE190}"/>
              </a:ext>
            </a:extLst>
          </p:cNvPr>
          <p:cNvSpPr>
            <a:spLocks noGrp="1"/>
          </p:cNvSpPr>
          <p:nvPr>
            <p:ph type="title"/>
          </p:nvPr>
        </p:nvSpPr>
        <p:spPr/>
        <p:txBody>
          <a:bodyPr/>
          <a:lstStyle/>
          <a:p>
            <a:r>
              <a:rPr lang="fi-FI" dirty="0"/>
              <a:t>Apuvälinetarpeen arviointi</a:t>
            </a:r>
          </a:p>
        </p:txBody>
      </p:sp>
      <p:sp>
        <p:nvSpPr>
          <p:cNvPr id="7" name="Tekstin paikkamerkki 6">
            <a:extLst>
              <a:ext uri="{FF2B5EF4-FFF2-40B4-BE49-F238E27FC236}">
                <a16:creationId xmlns:a16="http://schemas.microsoft.com/office/drawing/2014/main" id="{9E5A17C1-016A-4B07-8B23-78985712A1B3}"/>
              </a:ext>
            </a:extLst>
          </p:cNvPr>
          <p:cNvSpPr>
            <a:spLocks noGrp="1"/>
          </p:cNvSpPr>
          <p:nvPr>
            <p:ph type="body" sz="quarter" idx="12"/>
          </p:nvPr>
        </p:nvSpPr>
        <p:spPr/>
        <p:txBody>
          <a:bodyPr/>
          <a:lstStyle/>
          <a:p>
            <a:r>
              <a:rPr lang="fi-FI" dirty="0"/>
              <a:t>Toimintakykyä arvioidaan</a:t>
            </a:r>
          </a:p>
          <a:p>
            <a:pPr lvl="1"/>
            <a:r>
              <a:rPr lang="fi-FI" dirty="0"/>
              <a:t>Toimintakykymittarein</a:t>
            </a:r>
          </a:p>
          <a:p>
            <a:pPr lvl="1"/>
            <a:r>
              <a:rPr lang="fi-FI" dirty="0"/>
              <a:t>Keskustellen ja haastattelen lasta/nuorta ja hänen perhettään / läheisiä </a:t>
            </a:r>
          </a:p>
          <a:p>
            <a:pPr lvl="1"/>
            <a:r>
              <a:rPr lang="fi-FI" dirty="0"/>
              <a:t>Havainnoimalla päivittäisiä toimia</a:t>
            </a:r>
          </a:p>
          <a:p>
            <a:pPr lvl="1"/>
            <a:r>
              <a:rPr lang="fi-FI" dirty="0"/>
              <a:t>Selvittämällä ympäristötekijöitä</a:t>
            </a:r>
          </a:p>
          <a:p>
            <a:pPr lvl="1"/>
            <a:endParaRPr lang="fi-FI" dirty="0"/>
          </a:p>
          <a:p>
            <a:endParaRPr lang="fi-FI" dirty="0"/>
          </a:p>
        </p:txBody>
      </p:sp>
      <p:sp>
        <p:nvSpPr>
          <p:cNvPr id="4" name="Päivämäärän paikkamerkki 3">
            <a:extLst>
              <a:ext uri="{FF2B5EF4-FFF2-40B4-BE49-F238E27FC236}">
                <a16:creationId xmlns:a16="http://schemas.microsoft.com/office/drawing/2014/main" id="{4B4724B9-27F9-4D7F-AB74-686BDAD30926}"/>
              </a:ext>
            </a:extLst>
          </p:cNvPr>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a:extLst>
              <a:ext uri="{FF2B5EF4-FFF2-40B4-BE49-F238E27FC236}">
                <a16:creationId xmlns:a16="http://schemas.microsoft.com/office/drawing/2014/main" id="{A1ECAFD7-2136-4B30-9F0C-64BD44ACFAEA}"/>
              </a:ext>
            </a:extLst>
          </p:cNvPr>
          <p:cNvSpPr>
            <a:spLocks noGrp="1"/>
          </p:cNvSpPr>
          <p:nvPr>
            <p:ph type="ftr" sz="quarter" idx="3"/>
          </p:nvPr>
        </p:nvSpPr>
        <p:spPr/>
        <p:txBody>
          <a:bodyPr/>
          <a:lstStyle/>
          <a:p>
            <a:endParaRPr lang="fi-FI" dirty="0"/>
          </a:p>
        </p:txBody>
      </p:sp>
      <p:sp>
        <p:nvSpPr>
          <p:cNvPr id="8" name="Pyöristetty suorakulmio 3">
            <a:extLst>
              <a:ext uri="{FF2B5EF4-FFF2-40B4-BE49-F238E27FC236}">
                <a16:creationId xmlns:a16="http://schemas.microsoft.com/office/drawing/2014/main" id="{05CB1EE5-FB40-4A81-B198-9E1253A54086}"/>
              </a:ext>
            </a:extLst>
          </p:cNvPr>
          <p:cNvSpPr/>
          <p:nvPr/>
        </p:nvSpPr>
        <p:spPr>
          <a:xfrm>
            <a:off x="1095375" y="4324350"/>
            <a:ext cx="5226868" cy="1979263"/>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000" dirty="0">
                <a:solidFill>
                  <a:schemeClr val="tx1"/>
                </a:solidFill>
              </a:rPr>
              <a:t>Kiinnitä huomiota tekijöihin, jotka vaikuttavat toimintakykyyn vahvistaen tai heikentäen sitä!</a:t>
            </a:r>
          </a:p>
        </p:txBody>
      </p:sp>
    </p:spTree>
    <p:extLst>
      <p:ext uri="{BB962C8B-B14F-4D97-AF65-F5344CB8AC3E}">
        <p14:creationId xmlns:p14="http://schemas.microsoft.com/office/powerpoint/2010/main" val="1742472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0AF9417-1738-4FFB-93B0-7982F7110B04}"/>
              </a:ext>
            </a:extLst>
          </p:cNvPr>
          <p:cNvSpPr>
            <a:spLocks noGrp="1"/>
          </p:cNvSpPr>
          <p:nvPr>
            <p:ph type="title"/>
          </p:nvPr>
        </p:nvSpPr>
        <p:spPr/>
        <p:txBody>
          <a:bodyPr/>
          <a:lstStyle/>
          <a:p>
            <a:r>
              <a:rPr lang="fi-FI" dirty="0"/>
              <a:t>Fyysinen toimintakyvyn arviointi</a:t>
            </a:r>
          </a:p>
        </p:txBody>
      </p:sp>
      <p:sp>
        <p:nvSpPr>
          <p:cNvPr id="3" name="Tekstin paikkamerkki 2">
            <a:extLst>
              <a:ext uri="{FF2B5EF4-FFF2-40B4-BE49-F238E27FC236}">
                <a16:creationId xmlns:a16="http://schemas.microsoft.com/office/drawing/2014/main" id="{F02E85A7-8FA5-45E7-825E-72FA331CA2C2}"/>
              </a:ext>
            </a:extLst>
          </p:cNvPr>
          <p:cNvSpPr>
            <a:spLocks noGrp="1"/>
          </p:cNvSpPr>
          <p:nvPr>
            <p:ph type="body" sz="quarter" idx="12"/>
          </p:nvPr>
        </p:nvSpPr>
        <p:spPr>
          <a:xfrm>
            <a:off x="721294" y="1879653"/>
            <a:ext cx="7109249" cy="4067164"/>
          </a:xfrm>
        </p:spPr>
        <p:txBody>
          <a:bodyPr/>
          <a:lstStyle/>
          <a:p>
            <a:pPr marL="0" indent="0">
              <a:buNone/>
            </a:pPr>
            <a:r>
              <a:rPr lang="fi-FI" dirty="0"/>
              <a:t>- Tuki- ja liikuntaelimistön kunto</a:t>
            </a:r>
          </a:p>
          <a:p>
            <a:pPr lvl="1"/>
            <a:r>
              <a:rPr lang="fi-FI" dirty="0"/>
              <a:t>Lihasvoima</a:t>
            </a:r>
          </a:p>
          <a:p>
            <a:pPr lvl="1"/>
            <a:r>
              <a:rPr lang="fi-FI" dirty="0"/>
              <a:t>Koordinaatio</a:t>
            </a:r>
          </a:p>
          <a:p>
            <a:pPr lvl="1"/>
            <a:r>
              <a:rPr lang="fi-FI" dirty="0"/>
              <a:t>Nivelten liikkuvuus</a:t>
            </a:r>
          </a:p>
          <a:p>
            <a:pPr lvl="1"/>
            <a:r>
              <a:rPr lang="fi-FI" dirty="0"/>
              <a:t>Tasapaino</a:t>
            </a:r>
          </a:p>
          <a:p>
            <a:pPr marL="0" indent="0">
              <a:buFont typeface="Arial"/>
              <a:buNone/>
            </a:pPr>
            <a:r>
              <a:rPr lang="fi-FI" dirty="0"/>
              <a:t>- Hengitys- ja verenkiertoelimistön kunto</a:t>
            </a:r>
          </a:p>
          <a:p>
            <a:pPr marL="0" indent="0">
              <a:buFont typeface="Arial"/>
              <a:buNone/>
            </a:pPr>
            <a:r>
              <a:rPr lang="fi-FI" dirty="0"/>
              <a:t>- Fyysinen aktiivisuus</a:t>
            </a:r>
          </a:p>
          <a:p>
            <a:pPr lvl="1"/>
            <a:r>
              <a:rPr lang="fi-FI" dirty="0"/>
              <a:t>Arkiaskareissa selviytyminen</a:t>
            </a:r>
          </a:p>
          <a:p>
            <a:pPr lvl="1"/>
            <a:r>
              <a:rPr lang="fi-FI" dirty="0"/>
              <a:t>Harrastukset </a:t>
            </a:r>
          </a:p>
          <a:p>
            <a:pPr lvl="1"/>
            <a:r>
              <a:rPr lang="fi-FI" dirty="0"/>
              <a:t>Työ</a:t>
            </a:r>
          </a:p>
          <a:p>
            <a:pPr marL="0" indent="0">
              <a:buFont typeface="Arial"/>
              <a:buNone/>
            </a:pPr>
            <a:r>
              <a:rPr lang="fi-FI" dirty="0"/>
              <a:t>- Kipu</a:t>
            </a:r>
          </a:p>
          <a:p>
            <a:endParaRPr lang="fi-FI" dirty="0"/>
          </a:p>
        </p:txBody>
      </p:sp>
      <p:sp>
        <p:nvSpPr>
          <p:cNvPr id="4" name="Päivämäärän paikkamerkki 3">
            <a:extLst>
              <a:ext uri="{FF2B5EF4-FFF2-40B4-BE49-F238E27FC236}">
                <a16:creationId xmlns:a16="http://schemas.microsoft.com/office/drawing/2014/main" id="{545C4B40-374E-4750-B853-6C22824ABCA4}"/>
              </a:ext>
            </a:extLst>
          </p:cNvPr>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a:extLst>
              <a:ext uri="{FF2B5EF4-FFF2-40B4-BE49-F238E27FC236}">
                <a16:creationId xmlns:a16="http://schemas.microsoft.com/office/drawing/2014/main" id="{04F50F36-4C8C-4A1D-8199-8C6EAF9B42F1}"/>
              </a:ext>
            </a:extLst>
          </p:cNvPr>
          <p:cNvSpPr>
            <a:spLocks noGrp="1"/>
          </p:cNvSpPr>
          <p:nvPr>
            <p:ph type="ftr" sz="quarter" idx="3"/>
          </p:nvPr>
        </p:nvSpPr>
        <p:spPr/>
        <p:txBody>
          <a:bodyPr/>
          <a:lstStyle/>
          <a:p>
            <a:endParaRPr lang="fi-FI" dirty="0"/>
          </a:p>
        </p:txBody>
      </p:sp>
    </p:spTree>
    <p:extLst>
      <p:ext uri="{BB962C8B-B14F-4D97-AF65-F5344CB8AC3E}">
        <p14:creationId xmlns:p14="http://schemas.microsoft.com/office/powerpoint/2010/main" val="2923962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4FD95FA-9031-44E1-863E-6091F685EF29}"/>
              </a:ext>
            </a:extLst>
          </p:cNvPr>
          <p:cNvSpPr>
            <a:spLocks noGrp="1"/>
          </p:cNvSpPr>
          <p:nvPr>
            <p:ph type="title"/>
          </p:nvPr>
        </p:nvSpPr>
        <p:spPr/>
        <p:txBody>
          <a:bodyPr/>
          <a:lstStyle/>
          <a:p>
            <a:endParaRPr lang="fi-FI"/>
          </a:p>
        </p:txBody>
      </p:sp>
      <p:sp>
        <p:nvSpPr>
          <p:cNvPr id="3" name="Tekstin paikkamerkki 2">
            <a:extLst>
              <a:ext uri="{FF2B5EF4-FFF2-40B4-BE49-F238E27FC236}">
                <a16:creationId xmlns:a16="http://schemas.microsoft.com/office/drawing/2014/main" id="{8E2BB4CC-5293-4FB3-A4A2-7C9A5550C9EA}"/>
              </a:ext>
            </a:extLst>
          </p:cNvPr>
          <p:cNvSpPr>
            <a:spLocks noGrp="1"/>
          </p:cNvSpPr>
          <p:nvPr>
            <p:ph type="body" sz="quarter" idx="12"/>
          </p:nvPr>
        </p:nvSpPr>
        <p:spPr/>
        <p:txBody>
          <a:bodyPr/>
          <a:lstStyle/>
          <a:p>
            <a:endParaRPr lang="fi-FI"/>
          </a:p>
        </p:txBody>
      </p:sp>
      <p:sp>
        <p:nvSpPr>
          <p:cNvPr id="4" name="Päivämäärän paikkamerkki 3">
            <a:extLst>
              <a:ext uri="{FF2B5EF4-FFF2-40B4-BE49-F238E27FC236}">
                <a16:creationId xmlns:a16="http://schemas.microsoft.com/office/drawing/2014/main" id="{8CE6EECD-16CF-4811-AD03-88BB8774EAA8}"/>
              </a:ext>
            </a:extLst>
          </p:cNvPr>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a:extLst>
              <a:ext uri="{FF2B5EF4-FFF2-40B4-BE49-F238E27FC236}">
                <a16:creationId xmlns:a16="http://schemas.microsoft.com/office/drawing/2014/main" id="{FA9BF12D-C2DE-4F3A-8A56-9240A9E85B03}"/>
              </a:ext>
            </a:extLst>
          </p:cNvPr>
          <p:cNvSpPr>
            <a:spLocks noGrp="1"/>
          </p:cNvSpPr>
          <p:nvPr>
            <p:ph type="ftr" sz="quarter" idx="3"/>
          </p:nvPr>
        </p:nvSpPr>
        <p:spPr/>
        <p:txBody>
          <a:bodyPr/>
          <a:lstStyle/>
          <a:p>
            <a:endParaRPr lang="fi-FI" dirty="0"/>
          </a:p>
        </p:txBody>
      </p:sp>
      <p:graphicFrame>
        <p:nvGraphicFramePr>
          <p:cNvPr id="6" name="Objekti 5">
            <a:extLst>
              <a:ext uri="{FF2B5EF4-FFF2-40B4-BE49-F238E27FC236}">
                <a16:creationId xmlns:a16="http://schemas.microsoft.com/office/drawing/2014/main" id="{B312B276-0F4A-4DA2-B786-3DCEFE578562}"/>
              </a:ext>
            </a:extLst>
          </p:cNvPr>
          <p:cNvGraphicFramePr>
            <a:graphicFrameLocks noChangeAspect="1"/>
          </p:cNvGraphicFramePr>
          <p:nvPr>
            <p:extLst>
              <p:ext uri="{D42A27DB-BD31-4B8C-83A1-F6EECF244321}">
                <p14:modId xmlns:p14="http://schemas.microsoft.com/office/powerpoint/2010/main" val="2445187917"/>
              </p:ext>
            </p:extLst>
          </p:nvPr>
        </p:nvGraphicFramePr>
        <p:xfrm>
          <a:off x="246312" y="90236"/>
          <a:ext cx="11699375" cy="6605839"/>
        </p:xfrm>
        <a:graphic>
          <a:graphicData uri="http://schemas.openxmlformats.org/presentationml/2006/ole">
            <mc:AlternateContent xmlns:mc="http://schemas.openxmlformats.org/markup-compatibility/2006">
              <mc:Choice xmlns:v="urn:schemas-microsoft-com:vml" Requires="v">
                <p:oleObj spid="_x0000_s1033" name="Acrobat Document" r:id="rId3" imgW="4571803" imgH="3429000" progId="AcroExch.Document.DC">
                  <p:embed/>
                </p:oleObj>
              </mc:Choice>
              <mc:Fallback>
                <p:oleObj name="Acrobat Document" r:id="rId3" imgW="4571803" imgH="3429000" progId="AcroExch.Document.DC">
                  <p:embed/>
                  <p:pic>
                    <p:nvPicPr>
                      <p:cNvPr id="4" name="Objekti 3">
                        <a:extLst>
                          <a:ext uri="{FF2B5EF4-FFF2-40B4-BE49-F238E27FC236}">
                            <a16:creationId xmlns:a16="http://schemas.microsoft.com/office/drawing/2014/main" id="{650C0411-5DB3-4C5D-912D-C5F5218C8265}"/>
                          </a:ext>
                        </a:extLst>
                      </p:cNvPr>
                      <p:cNvPicPr/>
                      <p:nvPr/>
                    </p:nvPicPr>
                    <p:blipFill>
                      <a:blip r:embed="rId4"/>
                      <a:stretch>
                        <a:fillRect/>
                      </a:stretch>
                    </p:blipFill>
                    <p:spPr>
                      <a:xfrm>
                        <a:off x="246312" y="90236"/>
                        <a:ext cx="11699375" cy="6605839"/>
                      </a:xfrm>
                      <a:prstGeom prst="rect">
                        <a:avLst/>
                      </a:prstGeom>
                    </p:spPr>
                  </p:pic>
                </p:oleObj>
              </mc:Fallback>
            </mc:AlternateContent>
          </a:graphicData>
        </a:graphic>
      </p:graphicFrame>
    </p:spTree>
    <p:extLst>
      <p:ext uri="{BB962C8B-B14F-4D97-AF65-F5344CB8AC3E}">
        <p14:creationId xmlns:p14="http://schemas.microsoft.com/office/powerpoint/2010/main" val="3399417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E936F3E-92F3-4750-96C0-575FD82604F0}"/>
              </a:ext>
            </a:extLst>
          </p:cNvPr>
          <p:cNvSpPr>
            <a:spLocks noGrp="1"/>
          </p:cNvSpPr>
          <p:nvPr>
            <p:ph type="title"/>
          </p:nvPr>
        </p:nvSpPr>
        <p:spPr/>
        <p:txBody>
          <a:bodyPr/>
          <a:lstStyle/>
          <a:p>
            <a:r>
              <a:rPr lang="fi-FI" dirty="0"/>
              <a:t>TEHTÄVÄ</a:t>
            </a:r>
          </a:p>
        </p:txBody>
      </p:sp>
      <p:sp>
        <p:nvSpPr>
          <p:cNvPr id="3" name="Tekstin paikkamerkki 2">
            <a:extLst>
              <a:ext uri="{FF2B5EF4-FFF2-40B4-BE49-F238E27FC236}">
                <a16:creationId xmlns:a16="http://schemas.microsoft.com/office/drawing/2014/main" id="{0B18DAF8-D73C-4348-AADA-A2013A1F4F34}"/>
              </a:ext>
            </a:extLst>
          </p:cNvPr>
          <p:cNvSpPr>
            <a:spLocks noGrp="1"/>
          </p:cNvSpPr>
          <p:nvPr>
            <p:ph type="body" sz="quarter" idx="12"/>
          </p:nvPr>
        </p:nvSpPr>
        <p:spPr/>
        <p:txBody>
          <a:bodyPr/>
          <a:lstStyle/>
          <a:p>
            <a:r>
              <a:rPr lang="fi-FI" dirty="0">
                <a:hlinkClick r:id="rId2"/>
              </a:rPr>
              <a:t>https://kuvasto.respecta.fi</a:t>
            </a:r>
            <a:endParaRPr lang="fi-FI" dirty="0"/>
          </a:p>
          <a:p>
            <a:r>
              <a:rPr lang="fi-FI" dirty="0">
                <a:hlinkClick r:id="rId3"/>
              </a:rPr>
              <a:t>www.malike.fi</a:t>
            </a:r>
            <a:endParaRPr lang="fi-FI" dirty="0"/>
          </a:p>
          <a:p>
            <a:r>
              <a:rPr lang="fi-FI" dirty="0">
                <a:hlinkClick r:id="rId4"/>
              </a:rPr>
              <a:t>www.valineet.fi</a:t>
            </a:r>
            <a:endParaRPr lang="fi-FI" dirty="0"/>
          </a:p>
          <a:p>
            <a:r>
              <a:rPr lang="fi-FI" dirty="0">
                <a:hlinkClick r:id="rId5"/>
              </a:rPr>
              <a:t>www.vammaisurheilu.fi/palvelut/solia</a:t>
            </a:r>
            <a:endParaRPr lang="fi-FI" dirty="0"/>
          </a:p>
          <a:p>
            <a:r>
              <a:rPr lang="fi-FI" dirty="0">
                <a:hlinkClick r:id="rId6"/>
              </a:rPr>
              <a:t>http://www.earlylearning.fi/index.php</a:t>
            </a:r>
            <a:endParaRPr lang="fi-FI" dirty="0"/>
          </a:p>
          <a:p>
            <a:r>
              <a:rPr lang="fi-FI" dirty="0">
                <a:hlinkClick r:id="rId7"/>
              </a:rPr>
              <a:t>https://www.haltija.fi/tuotteet/</a:t>
            </a:r>
            <a:endParaRPr lang="fi-FI" dirty="0"/>
          </a:p>
          <a:p>
            <a:pPr marL="0" indent="0">
              <a:buNone/>
            </a:pPr>
            <a:endParaRPr lang="fi-FI" dirty="0"/>
          </a:p>
          <a:p>
            <a:r>
              <a:rPr lang="fi-FI" dirty="0"/>
              <a:t>Etsi sivustoilta lapsille tarkoitettuja apuvälineitä. Esittele ryhmässä apuvälineet ja mikä taho vastaa mistäkin apuvälineestä. Voit käyttää tehtävään apuna myös sivustoa: </a:t>
            </a:r>
            <a:r>
              <a:rPr lang="fi-FI" dirty="0">
                <a:hlinkClick r:id="rId8"/>
              </a:rPr>
              <a:t>https://www.terveyskyla.fi/kuntoutumistalo/ammattilaisille/apuvälineet</a:t>
            </a:r>
            <a:endParaRPr lang="fi-FI" dirty="0"/>
          </a:p>
        </p:txBody>
      </p:sp>
      <p:sp>
        <p:nvSpPr>
          <p:cNvPr id="4" name="Päivämäärän paikkamerkki 3">
            <a:extLst>
              <a:ext uri="{FF2B5EF4-FFF2-40B4-BE49-F238E27FC236}">
                <a16:creationId xmlns:a16="http://schemas.microsoft.com/office/drawing/2014/main" id="{C9FB228A-DBC2-495A-8812-1FED0B20C1D4}"/>
              </a:ext>
            </a:extLst>
          </p:cNvPr>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a:extLst>
              <a:ext uri="{FF2B5EF4-FFF2-40B4-BE49-F238E27FC236}">
                <a16:creationId xmlns:a16="http://schemas.microsoft.com/office/drawing/2014/main" id="{25FA17A6-7274-4A2A-9E51-C4749AE6BF07}"/>
              </a:ext>
            </a:extLst>
          </p:cNvPr>
          <p:cNvSpPr>
            <a:spLocks noGrp="1"/>
          </p:cNvSpPr>
          <p:nvPr>
            <p:ph type="ftr" sz="quarter" idx="3"/>
          </p:nvPr>
        </p:nvSpPr>
        <p:spPr/>
        <p:txBody>
          <a:bodyPr/>
          <a:lstStyle/>
          <a:p>
            <a:endParaRPr lang="fi-FI" dirty="0"/>
          </a:p>
        </p:txBody>
      </p:sp>
    </p:spTree>
    <p:extLst>
      <p:ext uri="{BB962C8B-B14F-4D97-AF65-F5344CB8AC3E}">
        <p14:creationId xmlns:p14="http://schemas.microsoft.com/office/powerpoint/2010/main" val="1086517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7114C40-CCF5-40B2-8712-6345666734EA}"/>
              </a:ext>
            </a:extLst>
          </p:cNvPr>
          <p:cNvSpPr>
            <a:spLocks noGrp="1"/>
          </p:cNvSpPr>
          <p:nvPr>
            <p:ph type="title"/>
          </p:nvPr>
        </p:nvSpPr>
        <p:spPr/>
        <p:txBody>
          <a:bodyPr/>
          <a:lstStyle/>
          <a:p>
            <a:r>
              <a:rPr lang="fi-FI" dirty="0"/>
              <a:t>Apuvälinetehtävä 1</a:t>
            </a:r>
          </a:p>
        </p:txBody>
      </p:sp>
      <p:sp>
        <p:nvSpPr>
          <p:cNvPr id="3" name="Tekstin paikkamerkki 2">
            <a:extLst>
              <a:ext uri="{FF2B5EF4-FFF2-40B4-BE49-F238E27FC236}">
                <a16:creationId xmlns:a16="http://schemas.microsoft.com/office/drawing/2014/main" id="{11AF803A-4377-4B63-A0F2-E1AC1AC3DEF1}"/>
              </a:ext>
            </a:extLst>
          </p:cNvPr>
          <p:cNvSpPr>
            <a:spLocks noGrp="1"/>
          </p:cNvSpPr>
          <p:nvPr>
            <p:ph type="body" sz="quarter" idx="12"/>
          </p:nvPr>
        </p:nvSpPr>
        <p:spPr/>
        <p:txBody>
          <a:bodyPr/>
          <a:lstStyle/>
          <a:p>
            <a:r>
              <a:rPr lang="fi-FI" dirty="0"/>
              <a:t>Miisa on 5-vuotias cp-vammainen tyttö. Hänellä on </a:t>
            </a:r>
            <a:r>
              <a:rPr lang="fi-FI" dirty="0" err="1"/>
              <a:t>spastisiteettia</a:t>
            </a:r>
            <a:r>
              <a:rPr lang="fi-FI" dirty="0"/>
              <a:t> alaraajoissa, mutta hän pystyy tuettuna kävelemään. Hän on kiinnostunut pyöräilystä ja retkeilystä. Mieti hänelle liikkumisen apuvälineet kotiin ja vapaa-ajalle, jotta hän pääsisi toteuttamaan harrastuksiaan. Mikä/mitkä toimijatahot ovat apuvälineistä vastuussa?</a:t>
            </a:r>
          </a:p>
        </p:txBody>
      </p:sp>
      <p:sp>
        <p:nvSpPr>
          <p:cNvPr id="4" name="Päivämäärän paikkamerkki 3">
            <a:extLst>
              <a:ext uri="{FF2B5EF4-FFF2-40B4-BE49-F238E27FC236}">
                <a16:creationId xmlns:a16="http://schemas.microsoft.com/office/drawing/2014/main" id="{4B4724B9-27F9-4D7F-AB74-686BDAD30926}"/>
              </a:ext>
            </a:extLst>
          </p:cNvPr>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a:extLst>
              <a:ext uri="{FF2B5EF4-FFF2-40B4-BE49-F238E27FC236}">
                <a16:creationId xmlns:a16="http://schemas.microsoft.com/office/drawing/2014/main" id="{A1ECAFD7-2136-4B30-9F0C-64BD44ACFAEA}"/>
              </a:ext>
            </a:extLst>
          </p:cNvPr>
          <p:cNvSpPr>
            <a:spLocks noGrp="1"/>
          </p:cNvSpPr>
          <p:nvPr>
            <p:ph type="ftr" sz="quarter" idx="3"/>
          </p:nvPr>
        </p:nvSpPr>
        <p:spPr/>
        <p:txBody>
          <a:bodyPr/>
          <a:lstStyle/>
          <a:p>
            <a:endParaRPr lang="fi-FI" dirty="0"/>
          </a:p>
        </p:txBody>
      </p:sp>
    </p:spTree>
    <p:extLst>
      <p:ext uri="{BB962C8B-B14F-4D97-AF65-F5344CB8AC3E}">
        <p14:creationId xmlns:p14="http://schemas.microsoft.com/office/powerpoint/2010/main" val="923683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DF9C99-0371-42CE-A479-4329BCB54102}"/>
              </a:ext>
            </a:extLst>
          </p:cNvPr>
          <p:cNvSpPr>
            <a:spLocks noGrp="1"/>
          </p:cNvSpPr>
          <p:nvPr>
            <p:ph type="title"/>
          </p:nvPr>
        </p:nvSpPr>
        <p:spPr/>
        <p:txBody>
          <a:bodyPr/>
          <a:lstStyle/>
          <a:p>
            <a:r>
              <a:rPr lang="fi-FI" dirty="0"/>
              <a:t>Apuvälinetehtävä 2</a:t>
            </a:r>
          </a:p>
        </p:txBody>
      </p:sp>
      <p:sp>
        <p:nvSpPr>
          <p:cNvPr id="3" name="Tekstin paikkamerkki 2">
            <a:extLst>
              <a:ext uri="{FF2B5EF4-FFF2-40B4-BE49-F238E27FC236}">
                <a16:creationId xmlns:a16="http://schemas.microsoft.com/office/drawing/2014/main" id="{E7860A79-559D-42C5-8A64-5801DD43A999}"/>
              </a:ext>
            </a:extLst>
          </p:cNvPr>
          <p:cNvSpPr>
            <a:spLocks noGrp="1"/>
          </p:cNvSpPr>
          <p:nvPr>
            <p:ph type="body" sz="quarter" idx="12"/>
          </p:nvPr>
        </p:nvSpPr>
        <p:spPr/>
        <p:txBody>
          <a:bodyPr/>
          <a:lstStyle/>
          <a:p>
            <a:r>
              <a:rPr lang="fi-FI" dirty="0"/>
              <a:t>Petri on kehitysvammainen 7-vuotias poika, joka liikkuu sähköpyörätuolilla. Hän on juuri aloittamassa koulua. Millaisia apuvälineitä hän tarvitsisi kouluun ja opiskeluun? Ja mikä toimijataho järjestäisi apuvälineet? </a:t>
            </a:r>
          </a:p>
          <a:p>
            <a:r>
              <a:rPr lang="fi-FI" dirty="0"/>
              <a:t>Koulurakennus on vanha puutalo, jossa on vaikea liikkua pyörätuolilla ja esteettömyys ei toteudu. Mitä muutoksia koulurakennukseen tulisi tehdä ja mikä taho muutokset maksaisi?</a:t>
            </a:r>
          </a:p>
        </p:txBody>
      </p:sp>
      <p:sp>
        <p:nvSpPr>
          <p:cNvPr id="4" name="Päivämäärän paikkamerkki 3">
            <a:extLst>
              <a:ext uri="{FF2B5EF4-FFF2-40B4-BE49-F238E27FC236}">
                <a16:creationId xmlns:a16="http://schemas.microsoft.com/office/drawing/2014/main" id="{874E31B1-9601-4FEF-99B7-87C4284B3230}"/>
              </a:ext>
            </a:extLst>
          </p:cNvPr>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a:extLst>
              <a:ext uri="{FF2B5EF4-FFF2-40B4-BE49-F238E27FC236}">
                <a16:creationId xmlns:a16="http://schemas.microsoft.com/office/drawing/2014/main" id="{CFC05D24-346A-4810-A0F6-BD8E504844B4}"/>
              </a:ext>
            </a:extLst>
          </p:cNvPr>
          <p:cNvSpPr>
            <a:spLocks noGrp="1"/>
          </p:cNvSpPr>
          <p:nvPr>
            <p:ph type="ftr" sz="quarter" idx="3"/>
          </p:nvPr>
        </p:nvSpPr>
        <p:spPr/>
        <p:txBody>
          <a:bodyPr/>
          <a:lstStyle/>
          <a:p>
            <a:endParaRPr lang="fi-FI" dirty="0"/>
          </a:p>
        </p:txBody>
      </p:sp>
    </p:spTree>
    <p:extLst>
      <p:ext uri="{BB962C8B-B14F-4D97-AF65-F5344CB8AC3E}">
        <p14:creationId xmlns:p14="http://schemas.microsoft.com/office/powerpoint/2010/main" val="3326980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C6AB51-4DD1-4CB6-9979-7E17772066B2}"/>
              </a:ext>
            </a:extLst>
          </p:cNvPr>
          <p:cNvSpPr>
            <a:spLocks noGrp="1"/>
          </p:cNvSpPr>
          <p:nvPr>
            <p:ph type="title"/>
          </p:nvPr>
        </p:nvSpPr>
        <p:spPr/>
        <p:txBody>
          <a:bodyPr/>
          <a:lstStyle/>
          <a:p>
            <a:r>
              <a:rPr lang="fi-FI" dirty="0"/>
              <a:t>Apuvälinetehtävä 3</a:t>
            </a:r>
          </a:p>
        </p:txBody>
      </p:sp>
      <p:sp>
        <p:nvSpPr>
          <p:cNvPr id="3" name="Tekstin paikkamerkki 2">
            <a:extLst>
              <a:ext uri="{FF2B5EF4-FFF2-40B4-BE49-F238E27FC236}">
                <a16:creationId xmlns:a16="http://schemas.microsoft.com/office/drawing/2014/main" id="{0414A390-A9D4-44FE-80C3-5448C34D7CCF}"/>
              </a:ext>
            </a:extLst>
          </p:cNvPr>
          <p:cNvSpPr>
            <a:spLocks noGrp="1"/>
          </p:cNvSpPr>
          <p:nvPr>
            <p:ph type="body" sz="quarter" idx="12"/>
          </p:nvPr>
        </p:nvSpPr>
        <p:spPr/>
        <p:txBody>
          <a:bodyPr/>
          <a:lstStyle/>
          <a:p>
            <a:r>
              <a:rPr lang="fi-FI" dirty="0"/>
              <a:t>Anton (12-v.) on ollut pyöräonnettomuudessa ja halvaantui alaraajoista alaspäin. Mieti millaisia päivittäisten toiminnan ja liikkumisen apuvälineitä Anton tarvitsisi. Hän asuu äidin ja isän kanssa pienessä rintamamiestalossa, jossa on kapeat ovet, paljon kynnyksiä ja ulos mennessä on raput. Millaisia asunnonmuutostöitä pitäisi tehdä ja mikä toimijataho maksaa asunnonmuutostyöt? Mistä hän saa päivittäisten toiminnan sekä liikkumisen apuvälineet?</a:t>
            </a:r>
          </a:p>
        </p:txBody>
      </p:sp>
      <p:sp>
        <p:nvSpPr>
          <p:cNvPr id="4" name="Päivämäärän paikkamerkki 3">
            <a:extLst>
              <a:ext uri="{FF2B5EF4-FFF2-40B4-BE49-F238E27FC236}">
                <a16:creationId xmlns:a16="http://schemas.microsoft.com/office/drawing/2014/main" id="{1A7F2CE9-B259-4C38-B11C-879F75B25AC2}"/>
              </a:ext>
            </a:extLst>
          </p:cNvPr>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a:extLst>
              <a:ext uri="{FF2B5EF4-FFF2-40B4-BE49-F238E27FC236}">
                <a16:creationId xmlns:a16="http://schemas.microsoft.com/office/drawing/2014/main" id="{51342B79-FA99-4120-8ADF-6CE5C53D6B4F}"/>
              </a:ext>
            </a:extLst>
          </p:cNvPr>
          <p:cNvSpPr>
            <a:spLocks noGrp="1"/>
          </p:cNvSpPr>
          <p:nvPr>
            <p:ph type="ftr" sz="quarter" idx="3"/>
          </p:nvPr>
        </p:nvSpPr>
        <p:spPr/>
        <p:txBody>
          <a:bodyPr/>
          <a:lstStyle/>
          <a:p>
            <a:endParaRPr lang="fi-FI" dirty="0"/>
          </a:p>
        </p:txBody>
      </p:sp>
    </p:spTree>
    <p:extLst>
      <p:ext uri="{BB962C8B-B14F-4D97-AF65-F5344CB8AC3E}">
        <p14:creationId xmlns:p14="http://schemas.microsoft.com/office/powerpoint/2010/main" val="2361822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6673ACE1-CF4C-4E91-A1C1-222981BFCFAA}"/>
              </a:ext>
            </a:extLst>
          </p:cNvPr>
          <p:cNvSpPr>
            <a:spLocks noGrp="1"/>
          </p:cNvSpPr>
          <p:nvPr>
            <p:ph type="title"/>
          </p:nvPr>
        </p:nvSpPr>
        <p:spPr>
          <a:xfrm>
            <a:off x="720688" y="911183"/>
            <a:ext cx="10822272" cy="1974892"/>
          </a:xfrm>
        </p:spPr>
        <p:txBody>
          <a:bodyPr/>
          <a:lstStyle/>
          <a:p>
            <a:pPr algn="ctr"/>
            <a:r>
              <a:rPr lang="fi-FI" sz="4400" dirty="0"/>
              <a:t>Missä apuvälineen huolto ja korjaus tapahtuu?</a:t>
            </a:r>
            <a:br>
              <a:rPr lang="fi-FI" sz="4400" dirty="0"/>
            </a:br>
            <a:endParaRPr lang="fi-FI" sz="4400" dirty="0"/>
          </a:p>
        </p:txBody>
      </p:sp>
      <p:sp>
        <p:nvSpPr>
          <p:cNvPr id="9" name="Tekstin paikkamerkki 8">
            <a:extLst>
              <a:ext uri="{FF2B5EF4-FFF2-40B4-BE49-F238E27FC236}">
                <a16:creationId xmlns:a16="http://schemas.microsoft.com/office/drawing/2014/main" id="{CF5D1CDD-9870-4E5D-8D30-336A04585DD8}"/>
              </a:ext>
            </a:extLst>
          </p:cNvPr>
          <p:cNvSpPr>
            <a:spLocks noGrp="1"/>
          </p:cNvSpPr>
          <p:nvPr>
            <p:ph type="body" sz="quarter" idx="12"/>
          </p:nvPr>
        </p:nvSpPr>
        <p:spPr>
          <a:xfrm>
            <a:off x="721294" y="3114675"/>
            <a:ext cx="10821666" cy="2909136"/>
          </a:xfrm>
        </p:spPr>
        <p:txBody>
          <a:bodyPr/>
          <a:lstStyle/>
          <a:p>
            <a:endParaRPr lang="fi-FI" dirty="0"/>
          </a:p>
        </p:txBody>
      </p:sp>
      <p:sp>
        <p:nvSpPr>
          <p:cNvPr id="4" name="Päivämäärän paikkamerkki 3">
            <a:extLst>
              <a:ext uri="{FF2B5EF4-FFF2-40B4-BE49-F238E27FC236}">
                <a16:creationId xmlns:a16="http://schemas.microsoft.com/office/drawing/2014/main" id="{2B0BDE0D-DD97-4C6C-9B96-2AD5D1B59FD8}"/>
              </a:ext>
            </a:extLst>
          </p:cNvPr>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a:extLst>
              <a:ext uri="{FF2B5EF4-FFF2-40B4-BE49-F238E27FC236}">
                <a16:creationId xmlns:a16="http://schemas.microsoft.com/office/drawing/2014/main" id="{6A7A3A43-831B-4D39-8998-3ADA23D904E3}"/>
              </a:ext>
            </a:extLst>
          </p:cNvPr>
          <p:cNvSpPr>
            <a:spLocks noGrp="1"/>
          </p:cNvSpPr>
          <p:nvPr>
            <p:ph type="ftr" sz="quarter" idx="3"/>
          </p:nvPr>
        </p:nvSpPr>
        <p:spPr/>
        <p:txBody>
          <a:bodyPr/>
          <a:lstStyle/>
          <a:p>
            <a:endParaRPr lang="fi-FI" dirty="0"/>
          </a:p>
        </p:txBody>
      </p:sp>
    </p:spTree>
    <p:extLst>
      <p:ext uri="{BB962C8B-B14F-4D97-AF65-F5344CB8AC3E}">
        <p14:creationId xmlns:p14="http://schemas.microsoft.com/office/powerpoint/2010/main" val="1295067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BA520CA-8057-4487-AC18-032FF776FB83}"/>
              </a:ext>
            </a:extLst>
          </p:cNvPr>
          <p:cNvSpPr>
            <a:spLocks noGrp="1"/>
          </p:cNvSpPr>
          <p:nvPr>
            <p:ph type="title"/>
          </p:nvPr>
        </p:nvSpPr>
        <p:spPr/>
        <p:txBody>
          <a:bodyPr/>
          <a:lstStyle/>
          <a:p>
            <a:r>
              <a:rPr lang="fi-FI" dirty="0"/>
              <a:t>lähteet</a:t>
            </a:r>
          </a:p>
        </p:txBody>
      </p:sp>
      <p:sp>
        <p:nvSpPr>
          <p:cNvPr id="3" name="Tekstin paikkamerkki 2">
            <a:extLst>
              <a:ext uri="{FF2B5EF4-FFF2-40B4-BE49-F238E27FC236}">
                <a16:creationId xmlns:a16="http://schemas.microsoft.com/office/drawing/2014/main" id="{5D52C1FC-67BD-4990-8C21-19EEDBA0F535}"/>
              </a:ext>
            </a:extLst>
          </p:cNvPr>
          <p:cNvSpPr>
            <a:spLocks noGrp="1"/>
          </p:cNvSpPr>
          <p:nvPr>
            <p:ph type="body" sz="quarter" idx="12"/>
          </p:nvPr>
        </p:nvSpPr>
        <p:spPr/>
        <p:txBody>
          <a:bodyPr/>
          <a:lstStyle/>
          <a:p>
            <a:r>
              <a:rPr lang="fi-FI" dirty="0">
                <a:hlinkClick r:id="rId2"/>
              </a:rPr>
              <a:t>https://kuvasto.respecta.fi</a:t>
            </a:r>
            <a:endParaRPr lang="fi-FI" dirty="0"/>
          </a:p>
          <a:p>
            <a:r>
              <a:rPr lang="fi-FI" dirty="0">
                <a:hlinkClick r:id="rId3"/>
              </a:rPr>
              <a:t>www.malike.fi</a:t>
            </a:r>
            <a:endParaRPr lang="fi-FI" dirty="0"/>
          </a:p>
          <a:p>
            <a:r>
              <a:rPr lang="fi-FI" dirty="0">
                <a:hlinkClick r:id="rId4"/>
              </a:rPr>
              <a:t>www.valineet.fi</a:t>
            </a:r>
            <a:endParaRPr lang="fi-FI" dirty="0"/>
          </a:p>
          <a:p>
            <a:r>
              <a:rPr lang="fi-FI" dirty="0">
                <a:hlinkClick r:id="rId5"/>
              </a:rPr>
              <a:t>www.vammaisurheilu.fi/palvelut/solia</a:t>
            </a:r>
            <a:endParaRPr lang="fi-FI" dirty="0"/>
          </a:p>
          <a:p>
            <a:r>
              <a:rPr lang="fi-FI" dirty="0">
                <a:hlinkClick r:id="rId6"/>
              </a:rPr>
              <a:t>http://www.earlylearning.fi/index.php</a:t>
            </a:r>
            <a:endParaRPr lang="fi-FI" dirty="0"/>
          </a:p>
          <a:p>
            <a:r>
              <a:rPr lang="fi-FI" dirty="0">
                <a:hlinkClick r:id="rId7"/>
              </a:rPr>
              <a:t>https://www.haltija.fi/tuotteet/</a:t>
            </a:r>
            <a:endParaRPr lang="fi-FI" dirty="0"/>
          </a:p>
          <a:p>
            <a:r>
              <a:rPr lang="fi-FI" dirty="0">
                <a:hlinkClick r:id="rId8"/>
              </a:rPr>
              <a:t>https://www.khshp.fi/wp-content/uploads/2017/06/Apuvälineiden-luovutusperusteet.pdf</a:t>
            </a:r>
            <a:endParaRPr lang="fi-FI" dirty="0"/>
          </a:p>
          <a:p>
            <a:r>
              <a:rPr lang="fi-FI" dirty="0">
                <a:hlinkClick r:id="rId9"/>
              </a:rPr>
              <a:t>https://www.terveyskyla.fi/kuntoutumistalo/ammattilaisille/apuvälineet</a:t>
            </a:r>
            <a:endParaRPr lang="fi-FI" dirty="0"/>
          </a:p>
          <a:p>
            <a:pPr marL="0" indent="0">
              <a:buNone/>
            </a:pPr>
            <a:endParaRPr lang="fi-FI" dirty="0"/>
          </a:p>
          <a:p>
            <a:endParaRPr lang="fi-FI" dirty="0"/>
          </a:p>
        </p:txBody>
      </p:sp>
      <p:sp>
        <p:nvSpPr>
          <p:cNvPr id="4" name="Päivämäärän paikkamerkki 3">
            <a:extLst>
              <a:ext uri="{FF2B5EF4-FFF2-40B4-BE49-F238E27FC236}">
                <a16:creationId xmlns:a16="http://schemas.microsoft.com/office/drawing/2014/main" id="{F017B3D9-9322-47D5-8C04-A68AE9B99DA2}"/>
              </a:ext>
            </a:extLst>
          </p:cNvPr>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a:extLst>
              <a:ext uri="{FF2B5EF4-FFF2-40B4-BE49-F238E27FC236}">
                <a16:creationId xmlns:a16="http://schemas.microsoft.com/office/drawing/2014/main" id="{605A03BF-61FF-41C8-B979-249BD281B4E9}"/>
              </a:ext>
            </a:extLst>
          </p:cNvPr>
          <p:cNvSpPr>
            <a:spLocks noGrp="1"/>
          </p:cNvSpPr>
          <p:nvPr>
            <p:ph type="ftr" sz="quarter" idx="3"/>
          </p:nvPr>
        </p:nvSpPr>
        <p:spPr/>
        <p:txBody>
          <a:bodyPr/>
          <a:lstStyle/>
          <a:p>
            <a:endParaRPr lang="fi-FI" dirty="0"/>
          </a:p>
        </p:txBody>
      </p:sp>
    </p:spTree>
    <p:extLst>
      <p:ext uri="{BB962C8B-B14F-4D97-AF65-F5344CB8AC3E}">
        <p14:creationId xmlns:p14="http://schemas.microsoft.com/office/powerpoint/2010/main" val="2577460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heme/theme1.xml><?xml version="1.0" encoding="utf-8"?>
<a:theme xmlns:a="http://schemas.openxmlformats.org/drawingml/2006/main" name="PPT_pohja_Omnia">
  <a:themeElements>
    <a:clrScheme name="Omnia">
      <a:dk1>
        <a:sysClr val="windowText" lastClr="000000"/>
      </a:dk1>
      <a:lt1>
        <a:sysClr val="window" lastClr="FFFFFF"/>
      </a:lt1>
      <a:dk2>
        <a:srgbClr val="000000"/>
      </a:dk2>
      <a:lt2>
        <a:srgbClr val="E7E6E6"/>
      </a:lt2>
      <a:accent1>
        <a:srgbClr val="E84E0F"/>
      </a:accent1>
      <a:accent2>
        <a:srgbClr val="F3C300"/>
      </a:accent2>
      <a:accent3>
        <a:srgbClr val="B2DCD6"/>
      </a:accent3>
      <a:accent4>
        <a:srgbClr val="F3C300"/>
      </a:accent4>
      <a:accent5>
        <a:srgbClr val="E84E0F"/>
      </a:accent5>
      <a:accent6>
        <a:srgbClr val="B2DCD6"/>
      </a:accent6>
      <a:hlink>
        <a:srgbClr val="E84E0F"/>
      </a:hlink>
      <a:folHlink>
        <a:srgbClr val="7F7F7F"/>
      </a:folHlink>
    </a:clrScheme>
    <a:fontScheme name="Omnia Arial/Georgia">
      <a:majorFont>
        <a:latin typeface="Arial Black"/>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mnia-pohja.pptx" id="{F334B0E4-B62A-4BB5-B7E4-A78F32AF13AA}" vid="{71C2C3B3-8ABC-4259-9E4F-96F4799ADC6E}"/>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Omnia-pohja</Template>
  <TotalTime>350</TotalTime>
  <Words>455</Words>
  <Application>Microsoft Office PowerPoint</Application>
  <PresentationFormat>Laajakuva</PresentationFormat>
  <Paragraphs>89</Paragraphs>
  <Slides>14</Slides>
  <Notes>0</Notes>
  <HiddenSlides>0</HiddenSlides>
  <MMClips>0</MMClips>
  <ScaleCrop>false</ScaleCrop>
  <HeadingPairs>
    <vt:vector size="8" baseType="variant">
      <vt:variant>
        <vt:lpstr>Käytetyt fontit</vt:lpstr>
      </vt:variant>
      <vt:variant>
        <vt:i4>5</vt:i4>
      </vt:variant>
      <vt:variant>
        <vt:lpstr>Teema</vt:lpstr>
      </vt:variant>
      <vt:variant>
        <vt:i4>1</vt:i4>
      </vt:variant>
      <vt:variant>
        <vt:lpstr>Upotetut OLE-palvelimet</vt:lpstr>
      </vt:variant>
      <vt:variant>
        <vt:i4>1</vt:i4>
      </vt:variant>
      <vt:variant>
        <vt:lpstr>Dian otsikot</vt:lpstr>
      </vt:variant>
      <vt:variant>
        <vt:i4>14</vt:i4>
      </vt:variant>
    </vt:vector>
  </HeadingPairs>
  <TitlesOfParts>
    <vt:vector size="21" baseType="lpstr">
      <vt:lpstr>Arial</vt:lpstr>
      <vt:lpstr>Arial Black</vt:lpstr>
      <vt:lpstr>Calibri</vt:lpstr>
      <vt:lpstr>Georgia</vt:lpstr>
      <vt:lpstr>Wingdings</vt:lpstr>
      <vt:lpstr>PPT_pohja_Omnia</vt:lpstr>
      <vt:lpstr>Adobe Acrobat Document</vt:lpstr>
      <vt:lpstr>PowerPoint-esitys</vt:lpstr>
      <vt:lpstr>Lapsen, nuoren ja perheen terveyden ja hyvinvoinnin edistäminen</vt:lpstr>
      <vt:lpstr>Kurssin sisältö</vt:lpstr>
      <vt:lpstr>PowerPoint-esitys</vt:lpstr>
      <vt:lpstr>Apuvälinelainsäädäntö</vt:lpstr>
      <vt:lpstr>Apuvälinetarpeen arviointi</vt:lpstr>
      <vt:lpstr>Fyysinen toimintakyvyn arviointi</vt:lpstr>
      <vt:lpstr>PowerPoint-esitys</vt:lpstr>
      <vt:lpstr>TEHTÄVÄ</vt:lpstr>
      <vt:lpstr>Apuvälinetehtävä 1</vt:lpstr>
      <vt:lpstr>Apuvälinetehtävä 2</vt:lpstr>
      <vt:lpstr>Apuvälinetehtävä 3</vt:lpstr>
      <vt:lpstr>Missä apuvälineen huolto ja korjaus tapahtuu? </vt:lpstr>
      <vt:lpstr>lähteet</vt:lpstr>
    </vt:vector>
  </TitlesOfParts>
  <Company>Espoon seudun koulutuskuntayhtymä Omnia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Titta Rauhala</dc:creator>
  <cp:lastModifiedBy>Titta Rauhala</cp:lastModifiedBy>
  <cp:revision>8</cp:revision>
  <dcterms:created xsi:type="dcterms:W3CDTF">2019-04-03T07:31:58Z</dcterms:created>
  <dcterms:modified xsi:type="dcterms:W3CDTF">2019-04-03T13:22:17Z</dcterms:modified>
</cp:coreProperties>
</file>