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62" r:id="rId5"/>
    <p:sldId id="263" r:id="rId6"/>
    <p:sldId id="264" r:id="rId7"/>
    <p:sldId id="257" r:id="rId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ADF9C73-0727-4578-922F-93954B12AE3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C7DA3E-08C6-4A1A-9184-2A72236FA7CC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7tGqSOkZHs" TargetMode="External"/><Relationship Id="rId2" Type="http://schemas.openxmlformats.org/officeDocument/2006/relationships/hyperlink" Target="https://youtu.be/GOeMdNZmgbw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73794" y="5052545"/>
            <a:ext cx="6266557" cy="896735"/>
          </a:xfrm>
        </p:spPr>
        <p:txBody>
          <a:bodyPr/>
          <a:lstStyle/>
          <a:p>
            <a:r>
              <a:rPr lang="fi-FI" dirty="0"/>
              <a:t>Lapsen, nuoren ja perheen terveyden ja hyvinvoinnin edistäminen</a:t>
            </a:r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Lapsen kuolema ja saattohoito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1FCCDB2-C692-45B3-BB59-7EAF60E55B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327" y="908720"/>
            <a:ext cx="3291858" cy="18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8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-1404664" y="548680"/>
            <a:ext cx="6512511" cy="1143000"/>
          </a:xfrm>
        </p:spPr>
        <p:txBody>
          <a:bodyPr/>
          <a:lstStyle/>
          <a:p>
            <a:r>
              <a:rPr lang="fi-FI" dirty="0"/>
              <a:t>Videolinkkejä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>
          <a:xfrm>
            <a:off x="949911" y="3429000"/>
            <a:ext cx="6400800" cy="3042672"/>
          </a:xfrm>
        </p:spPr>
        <p:txBody>
          <a:bodyPr/>
          <a:lstStyle/>
          <a:p>
            <a:pPr marL="45720" indent="0">
              <a:buNone/>
            </a:pPr>
            <a:endParaRPr lang="fi-FI" dirty="0"/>
          </a:p>
          <a:p>
            <a:r>
              <a:rPr lang="fi-FI" dirty="0"/>
              <a:t>Tosi tarina – äiti ja lapsi (kesto 26 min) </a:t>
            </a:r>
            <a:r>
              <a:rPr lang="fi-FI" dirty="0">
                <a:hlinkClick r:id="rId2"/>
              </a:rPr>
              <a:t>https://youtu.be/GOeMdNZmgbw</a:t>
            </a:r>
            <a:endParaRPr lang="fi-FI" dirty="0"/>
          </a:p>
          <a:p>
            <a:pPr marL="45720" indent="0">
              <a:buNone/>
            </a:pPr>
            <a:endParaRPr lang="fi-FI" dirty="0"/>
          </a:p>
          <a:p>
            <a:r>
              <a:rPr lang="fi-FI" dirty="0">
                <a:hlinkClick r:id="rId3"/>
              </a:rPr>
              <a:t>https://youtu.be/F7tGqSOkZHs</a:t>
            </a:r>
            <a:r>
              <a:rPr lang="fi-FI" dirty="0"/>
              <a:t> Miten kerron lapselle kuolemasta (kesto 9 min)</a:t>
            </a:r>
          </a:p>
          <a:p>
            <a:endParaRPr lang="fi-FI" dirty="0"/>
          </a:p>
          <a:p>
            <a:pPr marL="45720" indent="0">
              <a:buNone/>
            </a:pPr>
            <a:endParaRPr lang="fi-FI" dirty="0"/>
          </a:p>
          <a:p>
            <a:pPr marL="4572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74305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684BE6-FA7D-4242-B7D4-76FA0172C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722" y="332656"/>
            <a:ext cx="6512511" cy="1143000"/>
          </a:xfrm>
        </p:spPr>
        <p:txBody>
          <a:bodyPr/>
          <a:lstStyle/>
          <a:p>
            <a:r>
              <a:rPr lang="fi-FI" dirty="0"/>
              <a:t>Lapsen saattohoidon erityispiirteitä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>
          <a:xfrm>
            <a:off x="1063722" y="2492896"/>
            <a:ext cx="7396710" cy="3888432"/>
          </a:xfrm>
        </p:spPr>
        <p:txBody>
          <a:bodyPr>
            <a:normAutofit lnSpcReduction="10000"/>
          </a:bodyPr>
          <a:lstStyle/>
          <a:p>
            <a:r>
              <a:rPr lang="fi-FI" dirty="0"/>
              <a:t>Lapsen vakava sairaus ja sen hoito koettelevat sekä lapsen että hänen perheensä voimavaroja. </a:t>
            </a:r>
          </a:p>
          <a:p>
            <a:r>
              <a:rPr lang="fi-FI" dirty="0"/>
              <a:t>Sen hyväksyminen, että sairautta ei pystytä parantamaan, voi olla erittäin raskasta sekä lasta hoitaville henkilöille että omaisille.</a:t>
            </a:r>
          </a:p>
          <a:p>
            <a:r>
              <a:rPr lang="fi-FI" dirty="0"/>
              <a:t>Yhtä lailla saattohoitoon siirtyminen siinä tilanteessa on kuitenkin lapselle parasta ja joskus ainoaa lääketieteellisesti perusteltua hoitoa. </a:t>
            </a:r>
          </a:p>
          <a:p>
            <a:r>
              <a:rPr lang="fi-FI" dirty="0"/>
              <a:t>Vaatii hyvää ammattitaitoa, viisautta ja rohkeutta ottaa asia keskusteltavaksi lapsen ja hänen omaistensa kanssa. </a:t>
            </a:r>
          </a:p>
        </p:txBody>
      </p:sp>
    </p:spTree>
    <p:extLst>
      <p:ext uri="{BB962C8B-B14F-4D97-AF65-F5344CB8AC3E}">
        <p14:creationId xmlns:p14="http://schemas.microsoft.com/office/powerpoint/2010/main" val="1851643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D502C6-0907-48CE-B7F4-BBCA2EFE0DA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3608" y="486402"/>
            <a:ext cx="7056784" cy="6120680"/>
          </a:xfrm>
        </p:spPr>
        <p:txBody>
          <a:bodyPr/>
          <a:lstStyle/>
          <a:p>
            <a:pPr marL="45720" indent="0">
              <a:buNone/>
            </a:pPr>
            <a:endParaRPr lang="fi-FI" dirty="0"/>
          </a:p>
          <a:p>
            <a:r>
              <a:rPr lang="fi-FI" dirty="0"/>
              <a:t>Saattohoidossa olevalle lapselle pitäisi antaa mahdollisuus elää mahdollisimman normaalia elämää myös elämän loppuvaiheessa.</a:t>
            </a:r>
          </a:p>
          <a:p>
            <a:r>
              <a:rPr lang="fi-FI" dirty="0"/>
              <a:t>Lapset haluavat usein olla kotona niin paljon ja pitkään kuin mahdollista, leikkiä, olla ulkona ja tavata kavereitaan. </a:t>
            </a:r>
          </a:p>
          <a:p>
            <a:r>
              <a:rPr lang="fi-FI" dirty="0"/>
              <a:t>Hoitotoimenpiteillä ei pitäisi rajoittaa lapsen normaalia elämää liikaa. 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F226E19-ED36-46BE-83C7-DE62CC0A89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645024"/>
            <a:ext cx="1956569" cy="272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32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BEE3828-E61B-437D-8B1E-EAE71EB286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5433784"/>
          </a:xfrm>
        </p:spPr>
        <p:txBody>
          <a:bodyPr>
            <a:normAutofit/>
          </a:bodyPr>
          <a:lstStyle/>
          <a:p>
            <a:r>
              <a:rPr lang="fi-FI" dirty="0"/>
              <a:t>Riittävään oireiden hoitoon on kiinnitettävä huomiota. </a:t>
            </a:r>
          </a:p>
          <a:p>
            <a:r>
              <a:rPr lang="fi-FI" dirty="0"/>
              <a:t>Vanhempien tukeminen saattohoidon aikana ja riittävän pitkään lapsen kuoleman jälkeen on tärkeää ja kuuluu hyvään hoitokäytäntöön.</a:t>
            </a:r>
          </a:p>
          <a:p>
            <a:r>
              <a:rPr lang="fi-FI" dirty="0"/>
              <a:t>Lapsen, vanhempien ja muiden lähiomaisten ohjaaminen heitä tukevien vertaisryhmien toimintaan helpottaa usein tässä elämänvaiheessa.</a:t>
            </a:r>
          </a:p>
          <a:p>
            <a:r>
              <a:rPr lang="fi-FI" dirty="0"/>
              <a:t>Kun pieni lapsi on saattohoidossa olevan potilaan perheenjäsen, hänellä voi olla hyvinkin epärealistinen käsitys kuoleman lopullisuudesta</a:t>
            </a:r>
          </a:p>
        </p:txBody>
      </p:sp>
    </p:spTree>
    <p:extLst>
      <p:ext uri="{BB962C8B-B14F-4D97-AF65-F5344CB8AC3E}">
        <p14:creationId xmlns:p14="http://schemas.microsoft.com/office/powerpoint/2010/main" val="197601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AFCAB7-AB36-4DEE-98B7-413CE299F3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01408" cy="5289768"/>
          </a:xfrm>
        </p:spPr>
        <p:txBody>
          <a:bodyPr>
            <a:normAutofit/>
          </a:bodyPr>
          <a:lstStyle/>
          <a:p>
            <a:r>
              <a:rPr lang="fi-FI" dirty="0"/>
              <a:t>Lapsen tarpeiden, surun ja pelon ilmaisulle on annettava tilaisuus ja tilaa. </a:t>
            </a:r>
          </a:p>
          <a:p>
            <a:r>
              <a:rPr lang="fi-FI" dirty="0"/>
              <a:t>On huolehdittava myös siitä, että lapsen ei tarpeettomasti tarvitse huolehtia muiden perheenjäsenten selviämisestä. </a:t>
            </a:r>
          </a:p>
          <a:p>
            <a:r>
              <a:rPr lang="fi-FI" dirty="0"/>
              <a:t>(Lapsen hyvinvointi ja turvallinen kehitys on varmistettava erityisesti silloin, kun lapsen ainoa huoltaja kuolee.</a:t>
            </a:r>
          </a:p>
          <a:p>
            <a:r>
              <a:rPr lang="fi-FI" dirty="0"/>
              <a:t>Erityisesti lapsen äidin tai isän kuoleman läheisyydessä lapsi on menettämässä hänen koko siihenastiseen elämään merkittävästi vaikuttaneen ihmisen.)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44893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Lapsen kuolema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3474720"/>
          </a:xfrm>
        </p:spPr>
        <p:txBody>
          <a:bodyPr>
            <a:normAutofit/>
          </a:bodyPr>
          <a:lstStyle/>
          <a:p>
            <a:br>
              <a:rPr lang="fi-FI" dirty="0"/>
            </a:br>
            <a:r>
              <a:rPr lang="fi-FI" dirty="0"/>
              <a:t>Lapsen kuolema on hänen vanhemmilleen ja sisaruksilleen elämän raskaimpia kokemuksia. Perheenjäsenet reagoivat suruun ja menetykseen monesti hyvin eri tavoin: toisten suru on ehkä syvällä ja salassa, toiset kenties haluavat ja pystyvätkin puhumaan tuskaansa ulos. Sisarukset surevat omalla tavallaan peittäen tai puhuen, ehkä reagoiden fyysisesti tai psyykkisesti.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1902606"/>
      </p:ext>
    </p:extLst>
  </p:cSld>
  <p:clrMapOvr>
    <a:masterClrMapping/>
  </p:clrMapOvr>
</p:sld>
</file>

<file path=ppt/theme/theme1.xml><?xml version="1.0" encoding="utf-8"?>
<a:theme xmlns:a="http://schemas.openxmlformats.org/drawingml/2006/main" name="Vanavesi">
  <a:themeElements>
    <a:clrScheme name="Vanavesi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Vanavesi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navesi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60</TotalTime>
  <Words>283</Words>
  <Application>Microsoft Office PowerPoint</Application>
  <PresentationFormat>Näytössä katseltava diaesitys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0" baseType="lpstr">
      <vt:lpstr>Georgia</vt:lpstr>
      <vt:lpstr>Trebuchet MS</vt:lpstr>
      <vt:lpstr>Vanavesi</vt:lpstr>
      <vt:lpstr>Lapsen kuolema ja saattohoito</vt:lpstr>
      <vt:lpstr>Videolinkkejä</vt:lpstr>
      <vt:lpstr>Lapsen saattohoidon erityispiirteitä</vt:lpstr>
      <vt:lpstr>PowerPoint-esitys</vt:lpstr>
      <vt:lpstr>PowerPoint-esitys</vt:lpstr>
      <vt:lpstr>PowerPoint-esitys</vt:lpstr>
      <vt:lpstr>Lapsen kuolema</vt:lpstr>
    </vt:vector>
  </TitlesOfParts>
  <Company>OMNIA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Lapsen kuolema ja saattohoito</dc:title>
  <dc:creator>Sari Juvonen</dc:creator>
  <cp:lastModifiedBy>Anna-Kaisa Nikkilä</cp:lastModifiedBy>
  <cp:revision>11</cp:revision>
  <dcterms:created xsi:type="dcterms:W3CDTF">2012-02-13T08:41:16Z</dcterms:created>
  <dcterms:modified xsi:type="dcterms:W3CDTF">2019-04-11T08:02:19Z</dcterms:modified>
</cp:coreProperties>
</file>