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0" r:id="rId3"/>
    <p:sldId id="258" r:id="rId4"/>
    <p:sldId id="263" r:id="rId5"/>
    <p:sldId id="261" r:id="rId6"/>
    <p:sldId id="268" r:id="rId7"/>
    <p:sldId id="267" r:id="rId8"/>
    <p:sldId id="264" r:id="rId9"/>
    <p:sldId id="265" r:id="rId10"/>
    <p:sldId id="266" r:id="rId11"/>
    <p:sldId id="270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19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46A93-4BDC-48D4-BF67-B48216133731}" type="datetimeFigureOut">
              <a:rPr lang="fi-FI" smtClean="0"/>
              <a:t>3.4.2019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69CA2-D5FB-4C95-81A8-2D50ACAFC8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6342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AC784-19A7-4F5F-805E-37E1E8C6FC61}" type="datetimeFigureOut">
              <a:rPr lang="fi-FI" smtClean="0"/>
              <a:t>3.4.2019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36D51-36CE-4CD4-A753-B3178D82F2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8875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tu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0"/>
            <a:ext cx="12191993" cy="6878004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CB315EAA-05A7-4EA8-B3AE-2C0FA5543D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2501" y="6032725"/>
            <a:ext cx="2152929" cy="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5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raina otsikol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" y="732160"/>
            <a:ext cx="12189812" cy="1804413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" y="3124200"/>
            <a:ext cx="12192000" cy="215265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ED332CF-6C1C-4FB8-BD7A-758772C403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2501" y="6032725"/>
            <a:ext cx="2152929" cy="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8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raina otsiko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1977"/>
            <a:ext cx="12192003" cy="36195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" y="4247220"/>
            <a:ext cx="12192000" cy="204880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C719E6C9-F536-4D6A-ABAB-A7CFA0EC85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2501" y="6032725"/>
            <a:ext cx="2152929" cy="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tiile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8" name="Suorakulmio 7"/>
          <p:cNvSpPr/>
          <p:nvPr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136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8" name="Suorakulmio 7"/>
          <p:cNvSpPr/>
          <p:nvPr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964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3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8" name="Suorakulmio 7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4843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0994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2_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517652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3" hasCustomPrompt="1"/>
          </p:nvPr>
        </p:nvSpPr>
        <p:spPr>
          <a:xfrm>
            <a:off x="6361807" y="1956647"/>
            <a:ext cx="517652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338534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kuvall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624" y="-18000"/>
            <a:ext cx="3476094" cy="6875999"/>
          </a:xfrm>
          <a:prstGeom prst="rect">
            <a:avLst/>
          </a:prstGeom>
        </p:spPr>
      </p:pic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10985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109249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6748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kuvall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2624" y="-17996"/>
            <a:ext cx="3476090" cy="6875991"/>
          </a:xfrm>
          <a:prstGeom prst="rect">
            <a:avLst/>
          </a:prstGeom>
        </p:spPr>
      </p:pic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10985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109249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6401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sältösivu_kuvall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2624" y="-17994"/>
            <a:ext cx="3476088" cy="6875987"/>
          </a:xfrm>
          <a:prstGeom prst="rect">
            <a:avLst/>
          </a:prstGeom>
        </p:spPr>
      </p:pic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10985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109249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3748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tiile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9" name="Suorakulmio 8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3268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9" name="Suorakulmio 8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673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3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9" name="Suorakulmio 8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4485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7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2" r:id="rId2"/>
    <p:sldLayoutId id="2147483675" r:id="rId3"/>
    <p:sldLayoutId id="2147483654" r:id="rId4"/>
    <p:sldLayoutId id="2147483655" r:id="rId5"/>
    <p:sldLayoutId id="2147483662" r:id="rId6"/>
    <p:sldLayoutId id="2147483657" r:id="rId7"/>
    <p:sldLayoutId id="2147483661" r:id="rId8"/>
    <p:sldLayoutId id="2147483665" r:id="rId9"/>
    <p:sldLayoutId id="2147483671" r:id="rId10"/>
    <p:sldLayoutId id="2147483679" r:id="rId11"/>
    <p:sldLayoutId id="2147483658" r:id="rId12"/>
    <p:sldLayoutId id="2147483659" r:id="rId13"/>
    <p:sldLayoutId id="2147483660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eorgi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eorgi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eorgi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28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9D94E90D-BB74-4753-9C68-71D250557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lasten lääkehoito varhaiskasvatuksessa ja koulussa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753233A-460A-4359-B012-5A4EC4EDE881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prstGeom prst="rect">
            <a:avLst/>
          </a:prstGeom>
        </p:spPr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1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/>
              <a:t> lääkehoitosuunnitelma</a:t>
            </a:r>
          </a:p>
        </p:txBody>
      </p:sp>
      <p:sp>
        <p:nvSpPr>
          <p:cNvPr id="11" name="Tekstin paikkamerkki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altLang="fi-FI" dirty="0"/>
              <a:t>Työyksikössä pitää olla perehdytyssuunnitelma, jossa kuvataan myös yksikön lääkehoidon toteuttamisen periaatteet.</a:t>
            </a:r>
          </a:p>
          <a:p>
            <a:r>
              <a:rPr lang="fi-FI" altLang="fi-FI" dirty="0"/>
              <a:t>Lääkehoidon toteuttaminen edellyttää lääkelupaa, jonka saa osoittamalla hyväksyttävästi osaamisensa kirjallisin kokein ja käytännön näytöillä toimintayksikön näyttökriteerien mukaisesti. </a:t>
            </a:r>
          </a:p>
          <a:p>
            <a:r>
              <a:rPr lang="fi-FI" altLang="fi-FI" dirty="0"/>
              <a:t>Lääkelupien voimassaoloa seuraavat sekä työntekijä että esimies.</a:t>
            </a:r>
          </a:p>
          <a:p>
            <a:r>
              <a:rPr lang="fi-FI" altLang="fi-FI" b="1" dirty="0"/>
              <a:t>Ilman voimassa olevaa, säännöllisesti uusittavaa lääkelupaa ei lääkehoitoa saa toteuttaa</a:t>
            </a: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2139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114C40-CCF5-40B2-8712-63456667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lääkehoitosuunnitelma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1AF803A-4377-4B63-A0F2-E1AC1AC3DE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altLang="fi-FI" dirty="0"/>
              <a:t>Työntekijät sitoutuvat noudattamaan toiminta- ja työyksikön lääkehoitosuunnitelmaan</a:t>
            </a:r>
          </a:p>
          <a:p>
            <a:r>
              <a:rPr lang="fi-FI" altLang="fi-FI" dirty="0"/>
              <a:t>ja muuhun lääkehoidon ohjeistukseen kirjattuja ohjeita ja toimintakäytäntöjä.</a:t>
            </a:r>
          </a:p>
          <a:p>
            <a:r>
              <a:rPr lang="fi-FI" altLang="fi-FI" dirty="0"/>
              <a:t>Kun päiväkodissa olevalla lapsella ilmenee lääkehoitoa vaativa sairaus tai päivähoitoon on tulossa säännöllistä lääkehoitoa tarvitseva lapsi, varhaiskasvatuksen johto vastaa siitä, että lääkehoidon toteuttamisesta sovitaan asianmukaisesti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B4724B9-27F9-4D7F-AB74-686BDAD309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1ECAFD7-2136-4B30-9F0C-64BD44ACF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368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6673ACE1-CF4C-4E91-A1C1-222981BF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lääkehoitosuunnitelma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F5D1CDD-9870-4E5D-8D30-336A04585D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Lääkehoitosuunnitelma pitää olla jokaisessa toiminta- ja työyksikössä, sillä siihen perustuu lääkehoito, jota annetaan kyseisessä toiminta- ja työyksikössä</a:t>
            </a:r>
          </a:p>
          <a:p>
            <a:r>
              <a:rPr lang="fi-FI" dirty="0"/>
              <a:t>Lääkehoitosuunnitelma on keskeinen asia turvallisessa lääkehoidossa</a:t>
            </a:r>
          </a:p>
          <a:p>
            <a:r>
              <a:rPr lang="fi-FI" dirty="0"/>
              <a:t>Lääkehoitosuunnitelmia on eri tasoisia: </a:t>
            </a:r>
          </a:p>
          <a:p>
            <a:r>
              <a:rPr lang="fi-FI" dirty="0"/>
              <a:t>toimintayksikön lääkehoitosuunnitelma, työyksikkökohtainen lääkehoitosuunnitelma ja potilaskohtainen lääkehoitosuunnitelma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0BDE0D-DD97-4C6C-9B96-2AD5D1B59FD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A7A3A43-831B-4D39-8998-3ADA23D90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506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48AE84-089D-49A7-A923-CB36A967A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Toimintayksikön lääkehoitosuunnitelma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0A6DAA9-D2A1-4C5F-8654-7A83F4CFB2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Miten ja millaista lääkehoitoa toimintayksikössä toteutetaan?</a:t>
            </a:r>
          </a:p>
          <a:p>
            <a:r>
              <a:rPr lang="fi-FI" dirty="0"/>
              <a:t>Lääkehoidon osaamisvaatimukset, osaamisen varmistaminen ja työnjako</a:t>
            </a:r>
          </a:p>
          <a:p>
            <a:r>
              <a:rPr lang="fi-FI" dirty="0"/>
              <a:t>Perehdytys</a:t>
            </a:r>
          </a:p>
          <a:p>
            <a:r>
              <a:rPr lang="fi-FI" dirty="0"/>
              <a:t>Lääkehoitoon liittyvien riskien tunnistaminen ja niihin varautuminen sekä lääkehoidon virhetilanteissa toiminen</a:t>
            </a:r>
          </a:p>
          <a:p>
            <a:r>
              <a:rPr lang="fi-FI" dirty="0"/>
              <a:t>Dokumentointi</a:t>
            </a:r>
          </a:p>
          <a:p>
            <a:r>
              <a:rPr lang="fi-FI" dirty="0"/>
              <a:t>Seuranta- ja palautejärjestelmät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AE6236D-EF62-4FCC-9F80-B6AE05733AA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DC811E-68B9-42EC-83D7-4D6547486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5424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6932C7-E7D3-439C-98DC-112A1EFE4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lääkehoitosuunnitelma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442749A-FCB6-419A-BE1F-B028CD1E2E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altLang="fi-FI" dirty="0"/>
              <a:t>Pitkäaikaissairaiden lasten hoidon koordinointivastuu on terveydenhuollolla. Vanhempien, varhaiskasvatuksen henkilöstön ja lapsen hoidosta vastaavan lääkärin (tai lääkärin valtuuttaman muun terveydenhuollon ammattihenkilön) kanssa sovitut asiat kirjataan lapsen varhaiskasvatussuunnitelmaan.</a:t>
            </a:r>
          </a:p>
          <a:p>
            <a:r>
              <a:rPr lang="fi-FI" altLang="fi-FI" dirty="0"/>
              <a:t>Samalla sovitaan myös siitä, kuka vastaa lapsen lääkehoidon toteutuksesta (esim. kuka henkilökunnasta mittaa verensokerin ja ruoka-annokset ja hoitaa insuliinin annostelun) ja kuka on varahenkilö. </a:t>
            </a:r>
          </a:p>
          <a:p>
            <a:r>
              <a:rPr lang="fi-FI" altLang="fi-FI" dirty="0"/>
              <a:t>Lapsille ei pääsääntöisesti anneta hoitopäivän aikana muita kuin välttämättömiä lääkkeitä. Varhaiskasvatuksen lääkehoitosuunnitelmassa on hyvä määritellä, miten lyhytaikainen lääkitys toteutetaan tarvittaessa.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28EC33-7985-44EA-B7A3-B247C89ACE4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700AD5-6B1E-4726-9941-C056B2084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926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784240-2823-40F2-9901-3F68C1EC4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lääkehoito päiväkodissa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6980700-E275-4E65-960C-6E09840EF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altLang="fi-FI" dirty="0"/>
              <a:t>Lääkehoitoa koskevat yleiset ohjeet ja periaatteet ovat samat kaikille kunnan varhaiskasvatuksen julkisille ja yksityisille toimintayksiköille</a:t>
            </a:r>
          </a:p>
          <a:p>
            <a:r>
              <a:rPr lang="fi-FI" altLang="fi-FI" dirty="0"/>
              <a:t>Pääsääntö on, että lääkehoidon toteuttaminen on terveydenhuollon ammattihenkilön toimintaa ja että lääkehoitoon koulutetun terveydenhuollon ammattihenkilön, kuten lähihoitajan, tulisi toteuttaa lääkärin lapselle määräämä lääkehoito. </a:t>
            </a:r>
            <a:r>
              <a:rPr lang="fi-FI" altLang="fi-FI" b="1" dirty="0"/>
              <a:t>Huom. Lääkelupa!</a:t>
            </a:r>
          </a:p>
          <a:p>
            <a:r>
              <a:rPr lang="fi-FI" dirty="0"/>
              <a:t>Vanhempien tulee saada tietää, kuka lääkehoitoa päivähoidossa toteuttaa. Vanhemmat tuovat lääkkeet päivähoitoon annostusohjeineen alkuperäispakkauksessa.</a:t>
            </a:r>
          </a:p>
          <a:p>
            <a:pPr>
              <a:defRPr/>
            </a:pPr>
            <a:r>
              <a:rPr lang="fi-FI" dirty="0"/>
              <a:t>Varhaiskasvatuksen henkilökunta antaa lapselle lääkkeen lapsen varhaiskasvatussuunnitelmaan kirjatun sopimuksen mukaisesti tai akuutissa tilanteessa lääkkeen määrääjän (reseptilääke) tai lääkepakkaukseen painetun tai terveydenhuollon ammattilaisen (itsehoitolääke) ohjeen mukaisesti.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E0DE1EE-FBA2-431A-A502-6A1904A27F2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BFB34C-7A17-460E-8285-B2AF14AC3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7279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FB80BD-E941-4B4A-A9DC-D0B023CC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lääkehoito päiväkodissa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196BE0C-BF2F-488F-9716-0D6544A7FA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Pitkäaikaissairaiden lasten hoidon ohjaukseen ja seurantaan liittyvät käytännön järjestelyt ovat terveydenhuollon tehtäviä</a:t>
            </a:r>
          </a:p>
          <a:p>
            <a:pPr>
              <a:defRPr/>
            </a:pPr>
            <a:r>
              <a:rPr lang="fi-FI" dirty="0"/>
              <a:t>Lääkehoidon osaaminen tulee varmistaa säännöllisesti. Lisäkoulutuksen järjestäjä vastaa lääkehoidon koulutuksen laadusta, laillistettu terveydenhuollon ammattihenkilö näytön vastaanottamisesta ja luvan myöntänyt lääkäri tehtävän edellyttämän osaamisen ja lisäkoulutuksen tason määrittelystä.</a:t>
            </a:r>
          </a:p>
          <a:p>
            <a:pPr>
              <a:defRPr/>
            </a:pPr>
            <a:r>
              <a:rPr lang="fi-FI" dirty="0"/>
              <a:t>Jos lapsella on pitkäaikaissairaus, joka vaatii lääkehoitoa päiväkodissa, täytyy asia sopia vanhempien, varhaiskasvatuksen henkilöstön ja varhaiskasvatuksen johdon kanssa</a:t>
            </a:r>
          </a:p>
          <a:p>
            <a:pPr>
              <a:defRPr/>
            </a:pPr>
            <a:r>
              <a:rPr lang="fi-FI" dirty="0"/>
              <a:t>Varhaiskasvatussuunnitelmaan (vasu) kirjataan lapsen sairauden hoitoon liittyvät asiat</a:t>
            </a:r>
          </a:p>
          <a:p>
            <a:pPr>
              <a:defRPr/>
            </a:pPr>
            <a:r>
              <a:rPr lang="fi-FI" dirty="0"/>
              <a:t>Lapsen lääkehoidosta vastaavalle työntekijälle tarvitaan varahenkilö </a:t>
            </a:r>
          </a:p>
          <a:p>
            <a:pPr>
              <a:defRPr/>
            </a:pPr>
            <a:r>
              <a:rPr lang="fi-FI" dirty="0"/>
              <a:t>Lyhytaikainen lääkitys kirjataan myös vasuun, esim. astman varalääke (avaava lääke)</a:t>
            </a:r>
          </a:p>
          <a:p>
            <a:pPr>
              <a:defRPr/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6F3FEF8-5BED-493A-95E0-CE7FCF9D0EB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09445D-5C62-4559-A7CF-010BDEB72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0343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802A00-7A49-47FC-8AA7-30255B8C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lääkehoito koulussa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0AAAB6-EC8E-49AC-BF4B-D69DF64A97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Kouluikäisen lapsen lääkehoidosta vastaavat vanhemmat ja lapsi (iän ja kehitystason mukaisesti)</a:t>
            </a:r>
          </a:p>
          <a:p>
            <a:r>
              <a:rPr lang="fi-FI" dirty="0"/>
              <a:t>Jos koulussa on pitkäaikaissairautta sairastava tai säännöllistä lääkitystä tarvitseva lapsi, on tärkeää keskustella ja sopia lapsen lääkehoidon toteuttamisesta. Yhteisneuvottelu olisi hyvä, jossa mukana esimerkiksi vanhemmat, lapsi, kouluterveydenhoitaja ja opettaja </a:t>
            </a:r>
          </a:p>
          <a:p>
            <a:r>
              <a:rPr lang="fi-FI" dirty="0"/>
              <a:t>Koulussa lapsen lääkehoitoon ja sen toteuttamiseen liittyvät asiat kirjataan lapsen yksilölliseen suunnitelmaan</a:t>
            </a:r>
          </a:p>
          <a:p>
            <a:r>
              <a:rPr lang="fi-FI" dirty="0"/>
              <a:t>Vanhemmat toimittavat koululle lääkehoito-ohjeet </a:t>
            </a:r>
          </a:p>
          <a:p>
            <a:r>
              <a:rPr lang="fi-FI" dirty="0"/>
              <a:t>Opettajia ei voi velvoittaa antamaan lääkettä lapselle, esimerkiksi lähihoitaja toimiessaan koulunkäynnin ohjaajana voi antaa lapselle lääkettä (hänellä pitää olla voimassa oleva lääkelupa)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0B03CE5-6A69-4CCA-B127-C1678D08C2F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111A1A-97AA-40AE-8266-56389242B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911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3145EA-5D3D-4757-B5A8-B57E22909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Lääkehoito koulussa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3D8AEDF-A87F-4325-B85E-F3430A4BB2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Pitää olla koululaisen lääkehoitoa koskeva sopimus:</a:t>
            </a:r>
          </a:p>
          <a:p>
            <a:r>
              <a:rPr lang="fi-FI" dirty="0"/>
              <a:t> kuka toteuttaa lapsen lääkehoitoa ja miten hänet perehdytetään lääkehoitoon? </a:t>
            </a:r>
          </a:p>
          <a:p>
            <a:r>
              <a:rPr lang="fi-FI" dirty="0"/>
              <a:t>Mitä lääkettä, miten annostellaan ja annetaan lapselle koulupäivän aikana? Tämä tarkoittaa sekä pitkäaikaislääkkeitä että ensiapulääkkeitä. </a:t>
            </a:r>
          </a:p>
          <a:p>
            <a:r>
              <a:rPr lang="fi-FI" dirty="0"/>
              <a:t>Millaisia erityistilanteita lapsen sairauteen ja lääkehoitoon voi liittyä? Miten silloin toimitaan? Esimerkiksi diabetesta sairastavan lapsen matala verensokeri.</a:t>
            </a:r>
          </a:p>
          <a:p>
            <a:r>
              <a:rPr lang="fi-FI" dirty="0"/>
              <a:t>Mitkä ovat vastuut eri toimijoiden kesken (koulussa, vanhemmat ja lapsi)?</a:t>
            </a:r>
          </a:p>
          <a:p>
            <a:r>
              <a:rPr lang="fi-FI" dirty="0"/>
              <a:t>Myös ensiapuluonteiset lääkkeet ja </a:t>
            </a:r>
            <a:r>
              <a:rPr lang="fi-FI"/>
              <a:t>niiden anto-ohjeet kirjataan  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481F59-D6BB-4995-A6CF-A9C493E06FA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2C1CAE-B2DD-474D-8A23-B1E8DA53A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7972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A25D1-EB8C-4DC4-B5DC-15B5B013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Lääkehoito koulussa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5B01826-7F2B-4663-BE13-D108FED581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defRPr/>
            </a:pPr>
            <a:r>
              <a:rPr lang="fi-FI" altLang="fi-FI" dirty="0"/>
              <a:t>Lähde: Turvallinen lääkehoito. Valtakunnallinen opas lääkehoidon toteuttamisesta </a:t>
            </a:r>
            <a:r>
              <a:rPr lang="fi-FI" altLang="fi-FI" dirty="0" err="1"/>
              <a:t>sosiaali</a:t>
            </a:r>
            <a:r>
              <a:rPr lang="fi-FI" altLang="fi-FI" dirty="0"/>
              <a:t> - ja terveydenhuollossa. (2016). STM</a:t>
            </a:r>
          </a:p>
          <a:p>
            <a:pPr>
              <a:defRPr/>
            </a:pPr>
            <a:r>
              <a:rPr lang="fi-FI" altLang="fi-FI" dirty="0"/>
              <a:t>Liukkonen, Seppänen &amp; Simola. 2019. Lapsen ja perheen tukena. </a:t>
            </a:r>
            <a:r>
              <a:rPr lang="fi-FI" altLang="fi-FI" dirty="0" err="1"/>
              <a:t>SanomaPro</a:t>
            </a:r>
            <a:r>
              <a:rPr lang="fi-FI" altLang="fi-FI" dirty="0"/>
              <a:t>. </a:t>
            </a:r>
          </a:p>
          <a:p>
            <a:pPr>
              <a:defRPr/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52774C-8A1E-409A-98B6-BEB7EF6F04D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08AB20D-04F6-4769-8DE9-9BB3762AA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0138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PPT_pohja_Omnia">
  <a:themeElements>
    <a:clrScheme name="Omnia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E84E0F"/>
      </a:accent1>
      <a:accent2>
        <a:srgbClr val="F3C300"/>
      </a:accent2>
      <a:accent3>
        <a:srgbClr val="B2DCD6"/>
      </a:accent3>
      <a:accent4>
        <a:srgbClr val="F3C300"/>
      </a:accent4>
      <a:accent5>
        <a:srgbClr val="E84E0F"/>
      </a:accent5>
      <a:accent6>
        <a:srgbClr val="B2DCD6"/>
      </a:accent6>
      <a:hlink>
        <a:srgbClr val="E84E0F"/>
      </a:hlink>
      <a:folHlink>
        <a:srgbClr val="7F7F7F"/>
      </a:folHlink>
    </a:clrScheme>
    <a:fontScheme name="Omnia Arial/Georgia">
      <a:majorFont>
        <a:latin typeface="Arial Black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mnia-pohja kevennetty.pptx" id="{511E4C94-A5E8-4125-9D65-4B0D7F909197}" vid="{45786466-C56F-461E-B16F-7AB318DC808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Omnia-pohja kevennetty</Template>
  <TotalTime>0</TotalTime>
  <Words>666</Words>
  <Application>Microsoft Office PowerPoint</Application>
  <PresentationFormat>Laajakuva</PresentationFormat>
  <Paragraphs>65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Georgia</vt:lpstr>
      <vt:lpstr>Wingdings</vt:lpstr>
      <vt:lpstr>PPT_pohja_Omnia</vt:lpstr>
      <vt:lpstr>PowerPoint-esitys</vt:lpstr>
      <vt:lpstr>lasten lääkehoito varhaiskasvatuksessa ja koulussa</vt:lpstr>
      <vt:lpstr> lääkehoitosuunnitelma</vt:lpstr>
      <vt:lpstr> lääkehoitosuunnitelma</vt:lpstr>
      <vt:lpstr>lääkehoitosuunnitelma</vt:lpstr>
      <vt:lpstr>Toimintayksikön lääkehoitosuunnitelma</vt:lpstr>
      <vt:lpstr> lääkehoitosuunnitelma </vt:lpstr>
      <vt:lpstr> lääkehoito päiväkodissa</vt:lpstr>
      <vt:lpstr> lääkehoito päiväkodissa </vt:lpstr>
      <vt:lpstr> lääkehoito koulussa </vt:lpstr>
      <vt:lpstr>Lääkehoito koulussa</vt:lpstr>
      <vt:lpstr>Lääkehoito koulussa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2019-03-28T07:44:08Z</dcterms:created>
  <dcterms:modified xsi:type="dcterms:W3CDTF">2019-04-03T10:15:11Z</dcterms:modified>
</cp:coreProperties>
</file>