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Lst>
  <p:notesMasterIdLst>
    <p:notesMasterId r:id="rId10"/>
  </p:notesMasterIdLst>
  <p:handoutMasterIdLst>
    <p:handoutMasterId r:id="rId11"/>
  </p:handoutMasterIdLst>
  <p:sldIdLst>
    <p:sldId id="256" r:id="rId2"/>
    <p:sldId id="260" r:id="rId3"/>
    <p:sldId id="258" r:id="rId4"/>
    <p:sldId id="263" r:id="rId5"/>
    <p:sldId id="261" r:id="rId6"/>
    <p:sldId id="264" r:id="rId7"/>
    <p:sldId id="265" r:id="rId8"/>
    <p:sldId id="266"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56"/>
      </p:cViewPr>
      <p:guideLst>
        <p:guide orient="horz" pos="2160"/>
        <p:guide pos="3840"/>
      </p:guideLst>
    </p:cSldViewPr>
  </p:slideViewPr>
  <p:notesTextViewPr>
    <p:cViewPr>
      <p:scale>
        <a:sx n="1" d="1"/>
        <a:sy n="1" d="1"/>
      </p:scale>
      <p:origin x="0" y="0"/>
    </p:cViewPr>
  </p:notesTextViewPr>
  <p:notesViewPr>
    <p:cSldViewPr snapToGrid="0">
      <p:cViewPr varScale="1">
        <p:scale>
          <a:sx n="79" d="100"/>
          <a:sy n="79" d="100"/>
        </p:scale>
        <p:origin x="319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C46A93-4BDC-48D4-BF67-B48216133731}" type="datetimeFigureOut">
              <a:rPr lang="fi-FI" smtClean="0"/>
              <a:t>3.4.2019</a:t>
            </a:fld>
            <a:endParaRPr lang="fi-FI"/>
          </a:p>
        </p:txBody>
      </p:sp>
      <p:sp>
        <p:nvSpPr>
          <p:cNvPr id="4" name="Alatunnisteen paikkamerk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FF69CA2-D5FB-4C95-81A8-2D50ACAFC897}" type="slidenum">
              <a:rPr lang="fi-FI" smtClean="0"/>
              <a:t>‹#›</a:t>
            </a:fld>
            <a:endParaRPr lang="fi-FI"/>
          </a:p>
        </p:txBody>
      </p:sp>
    </p:spTree>
    <p:extLst>
      <p:ext uri="{BB962C8B-B14F-4D97-AF65-F5344CB8AC3E}">
        <p14:creationId xmlns:p14="http://schemas.microsoft.com/office/powerpoint/2010/main" val="1876342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2AC784-19A7-4F5F-805E-37E1E8C6FC61}" type="datetimeFigureOut">
              <a:rPr lang="fi-FI" smtClean="0"/>
              <a:t>3.4.2019</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D36D51-36CE-4CD4-A753-B3178D82F217}" type="slidenum">
              <a:rPr lang="fi-FI" smtClean="0"/>
              <a:t>‹#›</a:t>
            </a:fld>
            <a:endParaRPr lang="fi-FI"/>
          </a:p>
        </p:txBody>
      </p:sp>
    </p:spTree>
    <p:extLst>
      <p:ext uri="{BB962C8B-B14F-4D97-AF65-F5344CB8AC3E}">
        <p14:creationId xmlns:p14="http://schemas.microsoft.com/office/powerpoint/2010/main" val="3398875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Etusivu">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stretch>
            <a:fillRect/>
          </a:stretch>
        </p:blipFill>
        <p:spPr>
          <a:xfrm>
            <a:off x="3" y="0"/>
            <a:ext cx="12191993" cy="6878004"/>
          </a:xfrm>
          <a:prstGeom prst="rect">
            <a:avLst/>
          </a:prstGeom>
        </p:spPr>
      </p:pic>
      <p:pic>
        <p:nvPicPr>
          <p:cNvPr id="3" name="Kuva 2">
            <a:extLst>
              <a:ext uri="{FF2B5EF4-FFF2-40B4-BE49-F238E27FC236}">
                <a16:creationId xmlns:a16="http://schemas.microsoft.com/office/drawing/2014/main" id="{CB315EAA-05A7-4EA8-B3AE-2C0FA5543DB4}"/>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204195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uvaraina otsikolla 1">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stretch>
            <a:fillRect/>
          </a:stretch>
        </p:blipFill>
        <p:spPr>
          <a:xfrm>
            <a:off x="1093" y="732160"/>
            <a:ext cx="12189812" cy="1804413"/>
          </a:xfrm>
          <a:prstGeom prst="rect">
            <a:avLst/>
          </a:prstGeom>
        </p:spPr>
      </p:pic>
      <p:sp>
        <p:nvSpPr>
          <p:cNvPr id="3" name="Title 1"/>
          <p:cNvSpPr>
            <a:spLocks noGrp="1"/>
          </p:cNvSpPr>
          <p:nvPr>
            <p:ph type="title" hasCustomPrompt="1"/>
          </p:nvPr>
        </p:nvSpPr>
        <p:spPr>
          <a:xfrm>
            <a:off x="6" y="3124200"/>
            <a:ext cx="12192000" cy="215265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OTSIKKO</a:t>
            </a:r>
            <a:endParaRPr lang="en-US" dirty="0"/>
          </a:p>
        </p:txBody>
      </p:sp>
      <p:sp>
        <p:nvSpPr>
          <p:cNvPr id="5"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pic>
        <p:nvPicPr>
          <p:cNvPr id="9" name="Kuva 8">
            <a:extLst>
              <a:ext uri="{FF2B5EF4-FFF2-40B4-BE49-F238E27FC236}">
                <a16:creationId xmlns:a16="http://schemas.microsoft.com/office/drawing/2014/main" id="{6ED332CF-6C1C-4FB8-BD7A-758772C40313}"/>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2050482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uvaraina otsikolla 4">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stretch>
            <a:fillRect/>
          </a:stretch>
        </p:blipFill>
        <p:spPr>
          <a:xfrm>
            <a:off x="1" y="311977"/>
            <a:ext cx="12192003" cy="3619500"/>
          </a:xfrm>
          <a:prstGeom prst="rect">
            <a:avLst/>
          </a:prstGeom>
        </p:spPr>
      </p:pic>
      <p:sp>
        <p:nvSpPr>
          <p:cNvPr id="3" name="Title 1"/>
          <p:cNvSpPr>
            <a:spLocks noGrp="1"/>
          </p:cNvSpPr>
          <p:nvPr>
            <p:ph type="title" hasCustomPrompt="1"/>
          </p:nvPr>
        </p:nvSpPr>
        <p:spPr>
          <a:xfrm>
            <a:off x="6" y="4247220"/>
            <a:ext cx="12192000" cy="2048805"/>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OTSIKKO</a:t>
            </a:r>
            <a:endParaRPr lang="en-US" dirty="0"/>
          </a:p>
        </p:txBody>
      </p:sp>
      <p:sp>
        <p:nvSpPr>
          <p:cNvPr id="5"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pic>
        <p:nvPicPr>
          <p:cNvPr id="9" name="Kuva 8">
            <a:extLst>
              <a:ext uri="{FF2B5EF4-FFF2-40B4-BE49-F238E27FC236}">
                <a16:creationId xmlns:a16="http://schemas.microsoft.com/office/drawing/2014/main" id="{C719E6C9-F536-4D6A-ABAB-A7CFA0EC8555}"/>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12647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Väliotsikko_tiilenpunainen">
    <p:spTree>
      <p:nvGrpSpPr>
        <p:cNvPr id="1" name=""/>
        <p:cNvGrpSpPr/>
        <p:nvPr/>
      </p:nvGrpSpPr>
      <p:grpSpPr>
        <a:xfrm>
          <a:off x="0" y="0"/>
          <a:ext cx="0" cy="0"/>
          <a:chOff x="0" y="0"/>
          <a:chExt cx="0" cy="0"/>
        </a:xfrm>
      </p:grpSpPr>
      <p:sp>
        <p:nvSpPr>
          <p:cNvPr id="7" name="Suorakulmio 6"/>
          <p:cNvSpPr/>
          <p:nvPr userDrawn="1"/>
        </p:nvSpPr>
        <p:spPr>
          <a:xfrm>
            <a:off x="1" y="0"/>
            <a:ext cx="12191999" cy="6858000"/>
          </a:xfrm>
          <a:prstGeom prst="rect">
            <a:avLst/>
          </a:prstGeom>
          <a:solidFill>
            <a:schemeClr val="accent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8" name="Suorakulmio 7"/>
          <p:cNvSpPr/>
          <p:nvPr/>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2" name="Title 1"/>
          <p:cNvSpPr>
            <a:spLocks noGrp="1"/>
          </p:cNvSpPr>
          <p:nvPr>
            <p:ph type="title" hasCustomPrompt="1"/>
          </p:nvPr>
        </p:nvSpPr>
        <p:spPr>
          <a:xfrm>
            <a:off x="181122" y="2670561"/>
            <a:ext cx="11829678" cy="114300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VÄLIOTSIKKO</a:t>
            </a:r>
            <a:endParaRPr lang="en-US" dirty="0"/>
          </a:p>
        </p:txBody>
      </p:sp>
      <p:pic>
        <p:nvPicPr>
          <p:cNvPr id="9" name="Kuva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3"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252136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äliotsikko_keltainen">
    <p:spTree>
      <p:nvGrpSpPr>
        <p:cNvPr id="1" name=""/>
        <p:cNvGrpSpPr/>
        <p:nvPr/>
      </p:nvGrpSpPr>
      <p:grpSpPr>
        <a:xfrm>
          <a:off x="0" y="0"/>
          <a:ext cx="0" cy="0"/>
          <a:chOff x="0" y="0"/>
          <a:chExt cx="0" cy="0"/>
        </a:xfrm>
      </p:grpSpPr>
      <p:sp>
        <p:nvSpPr>
          <p:cNvPr id="7" name="Suorakulmio 6"/>
          <p:cNvSpPr/>
          <p:nvPr userDrawn="1"/>
        </p:nvSpPr>
        <p:spPr>
          <a:xfrm>
            <a:off x="1" y="0"/>
            <a:ext cx="12191999" cy="6858000"/>
          </a:xfrm>
          <a:prstGeom prst="rect">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8" name="Suorakulmio 7"/>
          <p:cNvSpPr/>
          <p:nvPr/>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2" name="Title 1"/>
          <p:cNvSpPr>
            <a:spLocks noGrp="1"/>
          </p:cNvSpPr>
          <p:nvPr>
            <p:ph type="title" hasCustomPrompt="1"/>
          </p:nvPr>
        </p:nvSpPr>
        <p:spPr>
          <a:xfrm>
            <a:off x="181122" y="2670561"/>
            <a:ext cx="11829678" cy="114300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VÄLIOTSIKKO</a:t>
            </a:r>
            <a:endParaRPr lang="en-US" dirty="0"/>
          </a:p>
        </p:txBody>
      </p:sp>
      <p:pic>
        <p:nvPicPr>
          <p:cNvPr id="9" name="Kuva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3"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407964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äliotsikko_minttu">
    <p:spTree>
      <p:nvGrpSpPr>
        <p:cNvPr id="1" name=""/>
        <p:cNvGrpSpPr/>
        <p:nvPr/>
      </p:nvGrpSpPr>
      <p:grpSpPr>
        <a:xfrm>
          <a:off x="0" y="0"/>
          <a:ext cx="0" cy="0"/>
          <a:chOff x="0" y="0"/>
          <a:chExt cx="0" cy="0"/>
        </a:xfrm>
      </p:grpSpPr>
      <p:sp>
        <p:nvSpPr>
          <p:cNvPr id="7" name="Suorakulmio 6"/>
          <p:cNvSpPr/>
          <p:nvPr userDrawn="1"/>
        </p:nvSpPr>
        <p:spPr>
          <a:xfrm>
            <a:off x="1" y="0"/>
            <a:ext cx="12191999" cy="6858000"/>
          </a:xfrm>
          <a:prstGeom prst="rect">
            <a:avLst/>
          </a:prstGeom>
          <a:solidFill>
            <a:schemeClr val="accent3"/>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8" name="Suorakulmio 7"/>
          <p:cNvSpPr/>
          <p:nvPr userDrawn="1"/>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2" name="Title 1"/>
          <p:cNvSpPr>
            <a:spLocks noGrp="1"/>
          </p:cNvSpPr>
          <p:nvPr>
            <p:ph type="title" hasCustomPrompt="1"/>
          </p:nvPr>
        </p:nvSpPr>
        <p:spPr>
          <a:xfrm>
            <a:off x="181122" y="2670561"/>
            <a:ext cx="11829678" cy="114300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VÄLIOTSIKKO</a:t>
            </a:r>
            <a:endParaRPr lang="en-US" dirty="0"/>
          </a:p>
        </p:txBody>
      </p:sp>
      <p:pic>
        <p:nvPicPr>
          <p:cNvPr id="9" name="Kuva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3"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404843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sältösivu">
    <p:spTree>
      <p:nvGrpSpPr>
        <p:cNvPr id="1" name=""/>
        <p:cNvGrpSpPr/>
        <p:nvPr/>
      </p:nvGrpSpPr>
      <p:grpSpPr>
        <a:xfrm>
          <a:off x="0" y="0"/>
          <a:ext cx="0" cy="0"/>
          <a:chOff x="0" y="0"/>
          <a:chExt cx="0" cy="0"/>
        </a:xfrm>
      </p:grpSpPr>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1082166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60994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sältösivu_2_palstaa">
    <p:spTree>
      <p:nvGrpSpPr>
        <p:cNvPr id="1" name=""/>
        <p:cNvGrpSpPr/>
        <p:nvPr/>
      </p:nvGrpSpPr>
      <p:grpSpPr>
        <a:xfrm>
          <a:off x="0" y="0"/>
          <a:ext cx="0" cy="0"/>
          <a:chOff x="0" y="0"/>
          <a:chExt cx="0" cy="0"/>
        </a:xfrm>
      </p:grpSpPr>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517652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
        <p:nvSpPr>
          <p:cNvPr id="10" name="Tekstin paikkamerkki 3"/>
          <p:cNvSpPr>
            <a:spLocks noGrp="1"/>
          </p:cNvSpPr>
          <p:nvPr>
            <p:ph type="body" sz="quarter" idx="13" hasCustomPrompt="1"/>
          </p:nvPr>
        </p:nvSpPr>
        <p:spPr>
          <a:xfrm>
            <a:off x="6361807" y="1956647"/>
            <a:ext cx="517652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338534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sältösivu_kuvalla_3">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2624" y="-18000"/>
            <a:ext cx="3476094" cy="6875999"/>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66748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sältösivu_kuvalla_8">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092624" y="-17996"/>
            <a:ext cx="3476090" cy="6875991"/>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864016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Sisältösivu_kuvalla_8">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092624" y="-17994"/>
            <a:ext cx="3476088" cy="6875987"/>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73748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sältösivu_tiilenpunainen">
    <p:spTree>
      <p:nvGrpSpPr>
        <p:cNvPr id="1" name=""/>
        <p:cNvGrpSpPr/>
        <p:nvPr/>
      </p:nvGrpSpPr>
      <p:grpSpPr>
        <a:xfrm>
          <a:off x="0" y="0"/>
          <a:ext cx="0" cy="0"/>
          <a:chOff x="0" y="0"/>
          <a:chExt cx="0" cy="0"/>
        </a:xfrm>
      </p:grpSpPr>
      <p:sp>
        <p:nvSpPr>
          <p:cNvPr id="8" name="Suorakulmio 7"/>
          <p:cNvSpPr/>
          <p:nvPr userDrawn="1"/>
        </p:nvSpPr>
        <p:spPr>
          <a:xfrm>
            <a:off x="1" y="0"/>
            <a:ext cx="12191999" cy="6858000"/>
          </a:xfrm>
          <a:prstGeom prst="rect">
            <a:avLst/>
          </a:prstGeom>
          <a:solidFill>
            <a:schemeClr val="accent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9" name="Suorakulmio 8"/>
          <p:cNvSpPr/>
          <p:nvPr userDrawn="1"/>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4" name="Kuva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1082166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6"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2732689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sivu_keltainen">
    <p:spTree>
      <p:nvGrpSpPr>
        <p:cNvPr id="1" name=""/>
        <p:cNvGrpSpPr/>
        <p:nvPr/>
      </p:nvGrpSpPr>
      <p:grpSpPr>
        <a:xfrm>
          <a:off x="0" y="0"/>
          <a:ext cx="0" cy="0"/>
          <a:chOff x="0" y="0"/>
          <a:chExt cx="0" cy="0"/>
        </a:xfrm>
      </p:grpSpPr>
      <p:sp>
        <p:nvSpPr>
          <p:cNvPr id="8" name="Suorakulmio 7"/>
          <p:cNvSpPr/>
          <p:nvPr userDrawn="1"/>
        </p:nvSpPr>
        <p:spPr>
          <a:xfrm>
            <a:off x="1" y="0"/>
            <a:ext cx="12191999" cy="6858000"/>
          </a:xfrm>
          <a:prstGeom prst="rect">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9" name="Suorakulmio 8"/>
          <p:cNvSpPr/>
          <p:nvPr userDrawn="1"/>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4" name="Kuva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1082166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6"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3267308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sivu_minttu">
    <p:spTree>
      <p:nvGrpSpPr>
        <p:cNvPr id="1" name=""/>
        <p:cNvGrpSpPr/>
        <p:nvPr/>
      </p:nvGrpSpPr>
      <p:grpSpPr>
        <a:xfrm>
          <a:off x="0" y="0"/>
          <a:ext cx="0" cy="0"/>
          <a:chOff x="0" y="0"/>
          <a:chExt cx="0" cy="0"/>
        </a:xfrm>
      </p:grpSpPr>
      <p:sp>
        <p:nvSpPr>
          <p:cNvPr id="8" name="Suorakulmio 7"/>
          <p:cNvSpPr/>
          <p:nvPr userDrawn="1"/>
        </p:nvSpPr>
        <p:spPr>
          <a:xfrm>
            <a:off x="1" y="0"/>
            <a:ext cx="12191999" cy="6858000"/>
          </a:xfrm>
          <a:prstGeom prst="rect">
            <a:avLst/>
          </a:prstGeom>
          <a:solidFill>
            <a:schemeClr val="accent3"/>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9" name="Suorakulmio 8"/>
          <p:cNvSpPr/>
          <p:nvPr userDrawn="1"/>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4" name="Kuva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1082166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3.4.2019</a:t>
            </a:fld>
            <a:endParaRPr lang="en-US" dirty="0"/>
          </a:p>
        </p:txBody>
      </p:sp>
      <p:sp>
        <p:nvSpPr>
          <p:cNvPr id="16"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4244855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376881"/>
      </p:ext>
    </p:extLst>
  </p:cSld>
  <p:clrMap bg1="lt1" tx1="dk1" bg2="lt2" tx2="dk2" accent1="accent1" accent2="accent2" accent3="accent3" accent4="accent4" accent5="accent5" accent6="accent6" hlink="hlink" folHlink="folHlink"/>
  <p:sldLayoutIdLst>
    <p:sldLayoutId id="2147483680" r:id="rId1"/>
    <p:sldLayoutId id="2147483672" r:id="rId2"/>
    <p:sldLayoutId id="2147483675" r:id="rId3"/>
    <p:sldLayoutId id="2147483654" r:id="rId4"/>
    <p:sldLayoutId id="2147483655" r:id="rId5"/>
    <p:sldLayoutId id="2147483662" r:id="rId6"/>
    <p:sldLayoutId id="2147483657" r:id="rId7"/>
    <p:sldLayoutId id="2147483661" r:id="rId8"/>
    <p:sldLayoutId id="2147483665" r:id="rId9"/>
    <p:sldLayoutId id="2147483671" r:id="rId10"/>
    <p:sldLayoutId id="2147483679" r:id="rId11"/>
    <p:sldLayoutId id="2147483658" r:id="rId12"/>
    <p:sldLayoutId id="2147483659" r:id="rId13"/>
    <p:sldLayoutId id="2147483660" r:id="rId14"/>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sldNum="0" hdr="0"/>
  <p:txStyles>
    <p:titleStyle>
      <a:lvl1pPr algn="ctr" defTabSz="457200" rtl="0" eaLnBrk="1" latinLnBrk="0" hangingPunct="1">
        <a:spcBef>
          <a:spcPct val="0"/>
        </a:spcBef>
        <a:buNone/>
        <a:defRPr sz="4400" b="1" i="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Georgi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Georgia"/>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Georgia"/>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Georgia"/>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Georgia"/>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288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9D94E90D-BB74-4753-9C68-71D250557E07}"/>
              </a:ext>
            </a:extLst>
          </p:cNvPr>
          <p:cNvSpPr>
            <a:spLocks noGrp="1"/>
          </p:cNvSpPr>
          <p:nvPr>
            <p:ph type="title"/>
          </p:nvPr>
        </p:nvSpPr>
        <p:spPr/>
        <p:txBody>
          <a:bodyPr/>
          <a:lstStyle/>
          <a:p>
            <a:r>
              <a:rPr lang="fi-FI" dirty="0"/>
              <a:t>Lapsen astman lääkehoito</a:t>
            </a:r>
          </a:p>
        </p:txBody>
      </p:sp>
      <p:sp>
        <p:nvSpPr>
          <p:cNvPr id="3" name="Päivämäärän paikkamerkki 2">
            <a:extLst>
              <a:ext uri="{FF2B5EF4-FFF2-40B4-BE49-F238E27FC236}">
                <a16:creationId xmlns:a16="http://schemas.microsoft.com/office/drawing/2014/main" id="{8753233A-460A-4359-B012-5A4EC4EDE881}"/>
              </a:ext>
            </a:extLst>
          </p:cNvPr>
          <p:cNvSpPr>
            <a:spLocks noGrp="1"/>
          </p:cNvSpPr>
          <p:nvPr>
            <p:ph type="dt" sz="half" idx="11"/>
          </p:nvPr>
        </p:nvSpPr>
        <p:spPr>
          <a:prstGeom prst="rect">
            <a:avLst/>
          </a:prstGeom>
        </p:spPr>
        <p:txBody>
          <a:bodyPr/>
          <a:lstStyle/>
          <a:p>
            <a:fld id="{5AF8F3B0-6424-4CC7-AD02-FD04C30E00E7}" type="datetime1">
              <a:rPr lang="fi-FI" smtClean="0"/>
              <a:pPr/>
              <a:t>3.4.2019</a:t>
            </a:fld>
            <a:endParaRPr lang="en-US" dirty="0"/>
          </a:p>
        </p:txBody>
      </p:sp>
    </p:spTree>
    <p:extLst>
      <p:ext uri="{BB962C8B-B14F-4D97-AF65-F5344CB8AC3E}">
        <p14:creationId xmlns:p14="http://schemas.microsoft.com/office/powerpoint/2010/main" val="127341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tsikko 9"/>
          <p:cNvSpPr>
            <a:spLocks noGrp="1"/>
          </p:cNvSpPr>
          <p:nvPr>
            <p:ph type="title"/>
          </p:nvPr>
        </p:nvSpPr>
        <p:spPr/>
        <p:txBody>
          <a:bodyPr/>
          <a:lstStyle/>
          <a:p>
            <a:r>
              <a:rPr lang="fi-FI" dirty="0"/>
              <a:t>Astman lääkehoito</a:t>
            </a:r>
          </a:p>
        </p:txBody>
      </p:sp>
      <p:sp>
        <p:nvSpPr>
          <p:cNvPr id="11" name="Tekstin paikkamerkki 10"/>
          <p:cNvSpPr>
            <a:spLocks noGrp="1"/>
          </p:cNvSpPr>
          <p:nvPr>
            <p:ph type="body" sz="quarter" idx="12"/>
          </p:nvPr>
        </p:nvSpPr>
        <p:spPr/>
        <p:txBody>
          <a:bodyPr/>
          <a:lstStyle/>
          <a:p>
            <a:r>
              <a:rPr lang="fi-FI" dirty="0"/>
              <a:t>Astman hoidon tavoitteena on normaali ikätasoinen elämä ja toimintakyky. Astmatyypistä riippuen hoitavia astmalääkkeitä käytetään joko jaksottaisesti pahenemisvaiheissa tai säännöllisesti päivittäin.</a:t>
            </a:r>
          </a:p>
          <a:p>
            <a:r>
              <a:rPr lang="fi-FI" dirty="0"/>
              <a:t>Astmahoidon ja lääkityksen tarkoituksena on turvata lapsen normaali kehitys ja kasvu, normaali keuhkojen kasvu ja toiminta, normaali rasituksen sieto ja mahdollisimman vähäinen oirelääkkeen tarve. Lääkityksessä pyritään ylläpitämään hyvä tasapaino pienimmällä mahdollisella lääkeannoksella ja vähimmillä mahdollisilla sivuvaikutuksilla.</a:t>
            </a:r>
          </a:p>
          <a:p>
            <a:endParaRPr lang="fi-FI" dirty="0"/>
          </a:p>
        </p:txBody>
      </p:sp>
      <p:sp>
        <p:nvSpPr>
          <p:cNvPr id="4" name="Päivämäärän paikkamerkki 3"/>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102139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7114C40-CCF5-40B2-8712-6345666734EA}"/>
              </a:ext>
            </a:extLst>
          </p:cNvPr>
          <p:cNvSpPr>
            <a:spLocks noGrp="1"/>
          </p:cNvSpPr>
          <p:nvPr>
            <p:ph type="title"/>
          </p:nvPr>
        </p:nvSpPr>
        <p:spPr/>
        <p:txBody>
          <a:bodyPr/>
          <a:lstStyle/>
          <a:p>
            <a:r>
              <a:rPr lang="fi-FI" dirty="0"/>
              <a:t>Astman lääkehoito</a:t>
            </a:r>
          </a:p>
        </p:txBody>
      </p:sp>
      <p:sp>
        <p:nvSpPr>
          <p:cNvPr id="3" name="Tekstin paikkamerkki 2">
            <a:extLst>
              <a:ext uri="{FF2B5EF4-FFF2-40B4-BE49-F238E27FC236}">
                <a16:creationId xmlns:a16="http://schemas.microsoft.com/office/drawing/2014/main" id="{11AF803A-4377-4B63-A0F2-E1AC1AC3DEF1}"/>
              </a:ext>
            </a:extLst>
          </p:cNvPr>
          <p:cNvSpPr>
            <a:spLocks noGrp="1"/>
          </p:cNvSpPr>
          <p:nvPr>
            <p:ph type="body" sz="quarter" idx="12"/>
          </p:nvPr>
        </p:nvSpPr>
        <p:spPr/>
        <p:txBody>
          <a:bodyPr/>
          <a:lstStyle/>
          <a:p>
            <a:r>
              <a:rPr lang="fi-FI" dirty="0"/>
              <a:t>sisään hengitettävät eli inhaloitavat lääkkeet ovat tehokasta paikallishoitoa hengitysteihin. Lapsi tarvitsee kaksi astmalääkettä: ärtyneitä keuhkoputkia hoitavan lääkkeen säännölliseen päivittäiseen käyttöön ja keuhkoputkia avaavan lääkkeen tarvittaessa käytettäväksi. </a:t>
            </a:r>
          </a:p>
          <a:p>
            <a:r>
              <a:rPr lang="fi-FI" dirty="0"/>
              <a:t>Astmalääkitys on joko päivittäistä ja ympärivuotista tai vain jaksoittaista, esimerkiksi siitepölyaikaan, infektioiden yhteydessä tai pakkaskausina.</a:t>
            </a:r>
          </a:p>
          <a:p>
            <a:endParaRPr lang="fi-FI" dirty="0"/>
          </a:p>
        </p:txBody>
      </p:sp>
      <p:sp>
        <p:nvSpPr>
          <p:cNvPr id="4" name="Päivämäärän paikkamerkki 3">
            <a:extLst>
              <a:ext uri="{FF2B5EF4-FFF2-40B4-BE49-F238E27FC236}">
                <a16:creationId xmlns:a16="http://schemas.microsoft.com/office/drawing/2014/main" id="{4B4724B9-27F9-4D7F-AB74-686BDAD30926}"/>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A1ECAFD7-2136-4B30-9F0C-64BD44ACFAEA}"/>
              </a:ext>
            </a:extLst>
          </p:cNvPr>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923683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6673ACE1-CF4C-4E91-A1C1-222981BFCFAA}"/>
              </a:ext>
            </a:extLst>
          </p:cNvPr>
          <p:cNvSpPr>
            <a:spLocks noGrp="1"/>
          </p:cNvSpPr>
          <p:nvPr>
            <p:ph type="title"/>
          </p:nvPr>
        </p:nvSpPr>
        <p:spPr/>
        <p:txBody>
          <a:bodyPr/>
          <a:lstStyle/>
          <a:p>
            <a:r>
              <a:rPr lang="fi-FI" dirty="0"/>
              <a:t>Astman lääkehoito</a:t>
            </a:r>
          </a:p>
        </p:txBody>
      </p:sp>
      <p:sp>
        <p:nvSpPr>
          <p:cNvPr id="9" name="Tekstin paikkamerkki 8">
            <a:extLst>
              <a:ext uri="{FF2B5EF4-FFF2-40B4-BE49-F238E27FC236}">
                <a16:creationId xmlns:a16="http://schemas.microsoft.com/office/drawing/2014/main" id="{CF5D1CDD-9870-4E5D-8D30-336A04585DD8}"/>
              </a:ext>
            </a:extLst>
          </p:cNvPr>
          <p:cNvSpPr>
            <a:spLocks noGrp="1"/>
          </p:cNvSpPr>
          <p:nvPr>
            <p:ph type="body" sz="quarter" idx="12"/>
          </p:nvPr>
        </p:nvSpPr>
        <p:spPr/>
        <p:txBody>
          <a:bodyPr/>
          <a:lstStyle/>
          <a:p>
            <a:r>
              <a:rPr lang="fi-FI" dirty="0"/>
              <a:t>Lapsilla käytetyt inhalaatiokortisonit hajoavat elimistössä nopeasti ja sivuvaikutukset ovat vähäisiä tai olemattomia tavallisilla hoitoannoksilla.</a:t>
            </a:r>
          </a:p>
          <a:p>
            <a:r>
              <a:rPr lang="fi-FI" dirty="0"/>
              <a:t>Hoitavaa lääkettä otetaan säännöllisesti tavallisimmin aamulla ja illalla, mutta lääkitys voidaan sopia otettavaksi myös kerran päivässä. Lapsella tulee hoitavan lääkkeen lisäksi olla nopeavaikutteinen keuhkoputkia avaava lääke, jota käytetään astmaoireen hoitoon esimerkiksi rasituksessa tulevan hengenahdistuksen yhteydessä.</a:t>
            </a:r>
          </a:p>
          <a:p>
            <a:endParaRPr lang="fi-FI" dirty="0"/>
          </a:p>
          <a:p>
            <a:endParaRPr lang="fi-FI" dirty="0"/>
          </a:p>
        </p:txBody>
      </p:sp>
      <p:sp>
        <p:nvSpPr>
          <p:cNvPr id="4" name="Päivämäärän paikkamerkki 3">
            <a:extLst>
              <a:ext uri="{FF2B5EF4-FFF2-40B4-BE49-F238E27FC236}">
                <a16:creationId xmlns:a16="http://schemas.microsoft.com/office/drawing/2014/main" id="{2B0BDE0D-DD97-4C6C-9B96-2AD5D1B59FD8}"/>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6A7A3A43-831B-4D39-8998-3ADA23D904E3}"/>
              </a:ext>
            </a:extLst>
          </p:cNvPr>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1295067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2F375BB-7FC6-41B9-9AA8-E945F439949A}"/>
              </a:ext>
            </a:extLst>
          </p:cNvPr>
          <p:cNvSpPr>
            <a:spLocks noGrp="1"/>
          </p:cNvSpPr>
          <p:nvPr>
            <p:ph type="title"/>
          </p:nvPr>
        </p:nvSpPr>
        <p:spPr/>
        <p:txBody>
          <a:bodyPr/>
          <a:lstStyle/>
          <a:p>
            <a:r>
              <a:rPr lang="fi-FI" dirty="0"/>
              <a:t>Astman lääkeannostelijat</a:t>
            </a:r>
          </a:p>
        </p:txBody>
      </p:sp>
      <p:sp>
        <p:nvSpPr>
          <p:cNvPr id="3" name="Tekstin paikkamerkki 2">
            <a:extLst>
              <a:ext uri="{FF2B5EF4-FFF2-40B4-BE49-F238E27FC236}">
                <a16:creationId xmlns:a16="http://schemas.microsoft.com/office/drawing/2014/main" id="{73928E05-BAA4-4C39-AC40-63147073FD58}"/>
              </a:ext>
            </a:extLst>
          </p:cNvPr>
          <p:cNvSpPr>
            <a:spLocks noGrp="1"/>
          </p:cNvSpPr>
          <p:nvPr>
            <p:ph type="body" sz="quarter" idx="12"/>
          </p:nvPr>
        </p:nvSpPr>
        <p:spPr/>
        <p:txBody>
          <a:bodyPr/>
          <a:lstStyle/>
          <a:p>
            <a:r>
              <a:rPr lang="fi-FI" dirty="0"/>
              <a:t>Astmalääke hengitetään keuhkoihin jauheena, suihkeena tai joskus lääkesumuna.</a:t>
            </a:r>
          </a:p>
          <a:p>
            <a:r>
              <a:rPr lang="fi-FI" dirty="0"/>
              <a:t>Hoitomyöntyvyys, oikea lääkkeenottotekniikka ja lapsen ikään sopiva inhalaatiolaite ovat tärkeitä hoidon onnistumisen kannalta.</a:t>
            </a:r>
          </a:p>
          <a:p>
            <a:r>
              <a:rPr lang="fi-FI" dirty="0"/>
              <a:t>Lapset pystyvät yleensä esikouluikäisistä alkaen käyttämään jauheinhalaattoreita (esimerkiksi </a:t>
            </a:r>
            <a:r>
              <a:rPr lang="fi-FI" dirty="0" err="1"/>
              <a:t>Turbuhaler</a:t>
            </a:r>
            <a:r>
              <a:rPr lang="fi-FI" dirty="0"/>
              <a:t>, </a:t>
            </a:r>
            <a:r>
              <a:rPr lang="fi-FI" dirty="0" err="1"/>
              <a:t>Discus</a:t>
            </a:r>
            <a:r>
              <a:rPr lang="fi-FI" dirty="0"/>
              <a:t>, </a:t>
            </a:r>
            <a:r>
              <a:rPr lang="fi-FI" dirty="0" err="1"/>
              <a:t>Easyhaler</a:t>
            </a:r>
            <a:r>
              <a:rPr lang="fi-FI" dirty="0"/>
              <a:t>).</a:t>
            </a:r>
          </a:p>
          <a:p>
            <a:r>
              <a:rPr lang="fi-FI" dirty="0"/>
              <a:t>Ponnekaasusumuttimessa olevia lääkkeitä käytettäessä on välttämätöntä käyttää apuna sopivaa annossäiliötä (esimerkiksi </a:t>
            </a:r>
            <a:r>
              <a:rPr lang="fi-FI" dirty="0" err="1"/>
              <a:t>Babyhaler</a:t>
            </a:r>
            <a:r>
              <a:rPr lang="fi-FI" dirty="0"/>
              <a:t>, </a:t>
            </a:r>
            <a:r>
              <a:rPr lang="fi-FI" dirty="0" err="1"/>
              <a:t>OptiChamber</a:t>
            </a:r>
            <a:r>
              <a:rPr lang="fi-FI" dirty="0"/>
              <a:t> </a:t>
            </a:r>
            <a:r>
              <a:rPr lang="fi-FI" dirty="0" err="1"/>
              <a:t>Diamond</a:t>
            </a:r>
            <a:r>
              <a:rPr lang="fi-FI" dirty="0"/>
              <a:t>, </a:t>
            </a:r>
            <a:r>
              <a:rPr lang="fi-FI" dirty="0" err="1"/>
              <a:t>Volumatic</a:t>
            </a:r>
            <a:r>
              <a:rPr lang="fi-FI" dirty="0"/>
              <a:t>). Näihin annossäiliöihin tarvitaan pikkulapsilla myös maskiosa kasvoille. </a:t>
            </a:r>
          </a:p>
          <a:p>
            <a:endParaRPr lang="fi-FI" dirty="0"/>
          </a:p>
          <a:p>
            <a:endParaRPr lang="fi-FI" dirty="0"/>
          </a:p>
        </p:txBody>
      </p:sp>
      <p:sp>
        <p:nvSpPr>
          <p:cNvPr id="4" name="Päivämäärän paikkamerkki 3">
            <a:extLst>
              <a:ext uri="{FF2B5EF4-FFF2-40B4-BE49-F238E27FC236}">
                <a16:creationId xmlns:a16="http://schemas.microsoft.com/office/drawing/2014/main" id="{B58026C9-30E2-48AB-B07D-692788EDE6DA}"/>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8F1840A3-D06B-4B32-8A63-C1CA4D30BE98}"/>
              </a:ext>
            </a:extLst>
          </p:cNvPr>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30341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6CE854A-338C-425A-B318-186B633EC48B}"/>
              </a:ext>
            </a:extLst>
          </p:cNvPr>
          <p:cNvSpPr>
            <a:spLocks noGrp="1"/>
          </p:cNvSpPr>
          <p:nvPr>
            <p:ph type="title"/>
          </p:nvPr>
        </p:nvSpPr>
        <p:spPr/>
        <p:txBody>
          <a:bodyPr/>
          <a:lstStyle/>
          <a:p>
            <a:r>
              <a:rPr lang="fi-FI" dirty="0"/>
              <a:t>Astmalääkkeiden sivuvaikutukset</a:t>
            </a:r>
          </a:p>
        </p:txBody>
      </p:sp>
      <p:sp>
        <p:nvSpPr>
          <p:cNvPr id="3" name="Tekstin paikkamerkki 2">
            <a:extLst>
              <a:ext uri="{FF2B5EF4-FFF2-40B4-BE49-F238E27FC236}">
                <a16:creationId xmlns:a16="http://schemas.microsoft.com/office/drawing/2014/main" id="{C9AE37A1-435E-410C-91A5-4E3D76550A9C}"/>
              </a:ext>
            </a:extLst>
          </p:cNvPr>
          <p:cNvSpPr>
            <a:spLocks noGrp="1"/>
          </p:cNvSpPr>
          <p:nvPr>
            <p:ph type="body" sz="quarter" idx="12"/>
          </p:nvPr>
        </p:nvSpPr>
        <p:spPr/>
        <p:txBody>
          <a:bodyPr/>
          <a:lstStyle/>
          <a:p>
            <a:r>
              <a:rPr lang="fi-FI" dirty="0"/>
              <a:t>Astman hengitettävä paikallishoito kohdistuu vain hengitysteihin ja sen vuoksi sivuvaikutusten mahdollisuus on vähäinen etenkin silloin, kun lääkitys toteutuu tavanomaisella annostuksella. Lääkityksessä pyritään pienimpään mahdolliseen annokseen, jolla lapsi pysyy oireettomana.</a:t>
            </a:r>
          </a:p>
          <a:p>
            <a:r>
              <a:rPr lang="fi-FI" dirty="0"/>
              <a:t>Astmalapsen kasvua seurataan kontrollikäynneillä, koska suuret annokset hengitettävää kortisonia voivat vaikuttaa kasvuun. Mutta myös hoitamaton astma, eli liian vähäinen lääkitys, voi hidastaa kasvua.</a:t>
            </a:r>
          </a:p>
          <a:p>
            <a:r>
              <a:rPr lang="fi-FI" dirty="0"/>
              <a:t>Suun alueen mahdolliset lievät sivuvaikutukset, sammas tai äänen käheys, ovat estettävissä lääkeannoksen jälkeisellä suun huuhtelulla. </a:t>
            </a:r>
          </a:p>
          <a:p>
            <a:endParaRPr lang="fi-FI" dirty="0"/>
          </a:p>
        </p:txBody>
      </p:sp>
      <p:sp>
        <p:nvSpPr>
          <p:cNvPr id="4" name="Päivämäärän paikkamerkki 3">
            <a:extLst>
              <a:ext uri="{FF2B5EF4-FFF2-40B4-BE49-F238E27FC236}">
                <a16:creationId xmlns:a16="http://schemas.microsoft.com/office/drawing/2014/main" id="{7C34B7C0-14F6-4880-81EC-FAC7582043DE}"/>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239AB163-7168-4534-AA93-9E3B0D79C440}"/>
              </a:ext>
            </a:extLst>
          </p:cNvPr>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116685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6D15C7F-01D9-43D8-AFD3-BF8BEF64E6D8}"/>
              </a:ext>
            </a:extLst>
          </p:cNvPr>
          <p:cNvSpPr>
            <a:spLocks noGrp="1"/>
          </p:cNvSpPr>
          <p:nvPr>
            <p:ph type="title"/>
          </p:nvPr>
        </p:nvSpPr>
        <p:spPr/>
        <p:txBody>
          <a:bodyPr/>
          <a:lstStyle/>
          <a:p>
            <a:r>
              <a:rPr lang="fi-FI" dirty="0"/>
              <a:t>yhteistyö</a:t>
            </a:r>
          </a:p>
        </p:txBody>
      </p:sp>
      <p:sp>
        <p:nvSpPr>
          <p:cNvPr id="3" name="Tekstin paikkamerkki 2">
            <a:extLst>
              <a:ext uri="{FF2B5EF4-FFF2-40B4-BE49-F238E27FC236}">
                <a16:creationId xmlns:a16="http://schemas.microsoft.com/office/drawing/2014/main" id="{00324735-905B-454F-B07E-FA7F90C0AB89}"/>
              </a:ext>
            </a:extLst>
          </p:cNvPr>
          <p:cNvSpPr>
            <a:spLocks noGrp="1"/>
          </p:cNvSpPr>
          <p:nvPr>
            <p:ph type="body" sz="quarter" idx="12"/>
          </p:nvPr>
        </p:nvSpPr>
        <p:spPr/>
        <p:txBody>
          <a:bodyPr/>
          <a:lstStyle/>
          <a:p>
            <a:endParaRPr lang="fi-FI" dirty="0"/>
          </a:p>
          <a:p>
            <a:endParaRPr lang="fi-FI" dirty="0"/>
          </a:p>
          <a:p>
            <a:r>
              <a:rPr lang="fi-FI" dirty="0"/>
              <a:t>Tiedonkulku ja yhteistyö päivähoidon, koulun ja kodin välillä on välttämätön. Lapsen mahdolliset allergiat tulee olla tiedossa, samoin mahdollinen lääkityksen tarve.</a:t>
            </a:r>
          </a:p>
          <a:p>
            <a:r>
              <a:rPr lang="fi-FI" dirty="0"/>
              <a:t>Päivähoidossa ja koulussa on rohkaistava lasta leikkimään ja liikkumaan </a:t>
            </a:r>
            <a:r>
              <a:rPr lang="fi-FI"/>
              <a:t>normaalisti.</a:t>
            </a:r>
          </a:p>
          <a:p>
            <a:endParaRPr lang="fi-FI" dirty="0"/>
          </a:p>
          <a:p>
            <a:r>
              <a:rPr lang="fi-FI" dirty="0"/>
              <a:t>Lähde: Hus, Terveyskyla.fi, Lastentalo</a:t>
            </a:r>
          </a:p>
          <a:p>
            <a:endParaRPr lang="fi-FI" dirty="0"/>
          </a:p>
        </p:txBody>
      </p:sp>
      <p:sp>
        <p:nvSpPr>
          <p:cNvPr id="4" name="Päivämäärän paikkamerkki 3">
            <a:extLst>
              <a:ext uri="{FF2B5EF4-FFF2-40B4-BE49-F238E27FC236}">
                <a16:creationId xmlns:a16="http://schemas.microsoft.com/office/drawing/2014/main" id="{4F399ECF-F767-44F3-B639-5E4CA26C38AB}"/>
              </a:ext>
            </a:extLst>
          </p:cNvPr>
          <p:cNvSpPr>
            <a:spLocks noGrp="1"/>
          </p:cNvSpPr>
          <p:nvPr>
            <p:ph type="dt" sz="half" idx="11"/>
          </p:nvPr>
        </p:nvSpPr>
        <p:spPr/>
        <p:txBody>
          <a:bodyPr/>
          <a:lstStyle/>
          <a:p>
            <a:fld id="{5AF8F3B0-6424-4CC7-AD02-FD04C30E00E7}" type="datetime1">
              <a:rPr lang="fi-FI" smtClean="0"/>
              <a:pPr/>
              <a:t>3.4.2019</a:t>
            </a:fld>
            <a:endParaRPr lang="en-US" dirty="0"/>
          </a:p>
        </p:txBody>
      </p:sp>
      <p:sp>
        <p:nvSpPr>
          <p:cNvPr id="5" name="Alatunnisteen paikkamerkki 4">
            <a:extLst>
              <a:ext uri="{FF2B5EF4-FFF2-40B4-BE49-F238E27FC236}">
                <a16:creationId xmlns:a16="http://schemas.microsoft.com/office/drawing/2014/main" id="{22348FF4-07BE-4D82-85E9-6071E14272A2}"/>
              </a:ext>
            </a:extLst>
          </p:cNvPr>
          <p:cNvSpPr>
            <a:spLocks noGrp="1"/>
          </p:cNvSpPr>
          <p:nvPr>
            <p:ph type="ftr" sz="quarter" idx="3"/>
          </p:nvPr>
        </p:nvSpPr>
        <p:spPr/>
        <p:txBody>
          <a:bodyPr/>
          <a:lstStyle/>
          <a:p>
            <a:endParaRPr lang="fi-FI" dirty="0"/>
          </a:p>
        </p:txBody>
      </p:sp>
    </p:spTree>
    <p:extLst>
      <p:ext uri="{BB962C8B-B14F-4D97-AF65-F5344CB8AC3E}">
        <p14:creationId xmlns:p14="http://schemas.microsoft.com/office/powerpoint/2010/main" val="1080250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PPT_pohja_Omnia">
  <a:themeElements>
    <a:clrScheme name="Omnia">
      <a:dk1>
        <a:sysClr val="windowText" lastClr="000000"/>
      </a:dk1>
      <a:lt1>
        <a:sysClr val="window" lastClr="FFFFFF"/>
      </a:lt1>
      <a:dk2>
        <a:srgbClr val="000000"/>
      </a:dk2>
      <a:lt2>
        <a:srgbClr val="E7E6E6"/>
      </a:lt2>
      <a:accent1>
        <a:srgbClr val="E84E0F"/>
      </a:accent1>
      <a:accent2>
        <a:srgbClr val="F3C300"/>
      </a:accent2>
      <a:accent3>
        <a:srgbClr val="B2DCD6"/>
      </a:accent3>
      <a:accent4>
        <a:srgbClr val="F3C300"/>
      </a:accent4>
      <a:accent5>
        <a:srgbClr val="E84E0F"/>
      </a:accent5>
      <a:accent6>
        <a:srgbClr val="B2DCD6"/>
      </a:accent6>
      <a:hlink>
        <a:srgbClr val="E84E0F"/>
      </a:hlink>
      <a:folHlink>
        <a:srgbClr val="7F7F7F"/>
      </a:folHlink>
    </a:clrScheme>
    <a:fontScheme name="Omnia Arial/Georgia">
      <a:majorFont>
        <a:latin typeface="Arial Black"/>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mnia-pohja kevennetty.pptx" id="{511E4C94-A5E8-4125-9D65-4B0D7F909197}" vid="{45786466-C56F-461E-B16F-7AB318DC808E}"/>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Omnia-pohja kevennetty</Template>
  <TotalTime>0</TotalTime>
  <Words>350</Words>
  <Application>Microsoft Office PowerPoint</Application>
  <PresentationFormat>Laajakuva</PresentationFormat>
  <Paragraphs>33</Paragraphs>
  <Slides>8</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8</vt:i4>
      </vt:variant>
    </vt:vector>
  </HeadingPairs>
  <TitlesOfParts>
    <vt:vector size="14" baseType="lpstr">
      <vt:lpstr>Arial</vt:lpstr>
      <vt:lpstr>Arial Black</vt:lpstr>
      <vt:lpstr>Calibri</vt:lpstr>
      <vt:lpstr>Georgia</vt:lpstr>
      <vt:lpstr>Wingdings</vt:lpstr>
      <vt:lpstr>PPT_pohja_Omnia</vt:lpstr>
      <vt:lpstr>PowerPoint-esitys</vt:lpstr>
      <vt:lpstr>Lapsen astman lääkehoito</vt:lpstr>
      <vt:lpstr>Astman lääkehoito</vt:lpstr>
      <vt:lpstr>Astman lääkehoito</vt:lpstr>
      <vt:lpstr>Astman lääkehoito</vt:lpstr>
      <vt:lpstr>Astman lääkeannostelijat</vt:lpstr>
      <vt:lpstr>Astmalääkkeiden sivuvaikutukset</vt:lpstr>
      <vt:lpstr>yhteistyö</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2019-04-03T10:05:53Z</dcterms:created>
  <dcterms:modified xsi:type="dcterms:W3CDTF">2019-04-03T10:10:39Z</dcterms:modified>
</cp:coreProperties>
</file>