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7" r:id="rId2"/>
    <p:sldId id="287" r:id="rId3"/>
    <p:sldId id="259" r:id="rId4"/>
    <p:sldId id="260" r:id="rId5"/>
    <p:sldId id="261" r:id="rId6"/>
    <p:sldId id="289" r:id="rId7"/>
    <p:sldId id="262" r:id="rId8"/>
    <p:sldId id="263" r:id="rId9"/>
    <p:sldId id="264" r:id="rId10"/>
    <p:sldId id="265" r:id="rId11"/>
    <p:sldId id="266" r:id="rId12"/>
    <p:sldId id="288"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68" d="100"/>
          <a:sy n="68" d="100"/>
        </p:scale>
        <p:origin x="5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AEC198-79D3-4656-B30B-D667F086E1EB}" type="doc">
      <dgm:prSet loTypeId="urn:microsoft.com/office/officeart/2005/8/layout/pyramid1" loCatId="pyramid" qsTypeId="urn:microsoft.com/office/officeart/2005/8/quickstyle/simple1" qsCatId="simple" csTypeId="urn:microsoft.com/office/officeart/2005/8/colors/accent1_2" csCatId="accent1" phldr="1"/>
      <dgm:spPr/>
    </dgm:pt>
    <dgm:pt modelId="{31D65EFA-846D-4CDE-8F3A-B9EF7A7C87B6}">
      <dgm:prSet phldrT="[Teksti]"/>
      <dgm:spPr/>
      <dgm:t>
        <a:bodyPr/>
        <a:lstStyle/>
        <a:p>
          <a:r>
            <a:rPr lang="fi-FI" b="1" dirty="0"/>
            <a:t>Laitoksessa annettava opetus</a:t>
          </a:r>
        </a:p>
      </dgm:t>
    </dgm:pt>
    <dgm:pt modelId="{FFCE429E-C6AF-4758-AB08-15C799059D67}" type="parTrans" cxnId="{C5499AB2-AC32-41B5-8A8F-B7652BA682E4}">
      <dgm:prSet/>
      <dgm:spPr/>
      <dgm:t>
        <a:bodyPr/>
        <a:lstStyle/>
        <a:p>
          <a:endParaRPr lang="fi-FI"/>
        </a:p>
      </dgm:t>
    </dgm:pt>
    <dgm:pt modelId="{7CDC518D-DA17-4EC5-91F2-BE8163E5DBC3}" type="sibTrans" cxnId="{C5499AB2-AC32-41B5-8A8F-B7652BA682E4}">
      <dgm:prSet/>
      <dgm:spPr/>
      <dgm:t>
        <a:bodyPr/>
        <a:lstStyle/>
        <a:p>
          <a:endParaRPr lang="fi-FI"/>
        </a:p>
      </dgm:t>
    </dgm:pt>
    <dgm:pt modelId="{803ABF5B-AC61-4311-9A86-B225279C6BCC}">
      <dgm:prSet phldrT="[Teksti]"/>
      <dgm:spPr/>
      <dgm:t>
        <a:bodyPr/>
        <a:lstStyle/>
        <a:p>
          <a:r>
            <a:rPr lang="fi-FI" b="1" dirty="0"/>
            <a:t>Erityiskoulussa annettava opetus</a:t>
          </a:r>
        </a:p>
      </dgm:t>
    </dgm:pt>
    <dgm:pt modelId="{60378EE1-5075-47BD-AD90-A6A24E663922}" type="parTrans" cxnId="{A9C3F93F-4899-47F5-AC65-DEA9D143E886}">
      <dgm:prSet/>
      <dgm:spPr/>
      <dgm:t>
        <a:bodyPr/>
        <a:lstStyle/>
        <a:p>
          <a:endParaRPr lang="fi-FI"/>
        </a:p>
      </dgm:t>
    </dgm:pt>
    <dgm:pt modelId="{2629B1B2-19BF-4A3F-9F26-F890F46BEA8E}" type="sibTrans" cxnId="{A9C3F93F-4899-47F5-AC65-DEA9D143E886}">
      <dgm:prSet/>
      <dgm:spPr/>
      <dgm:t>
        <a:bodyPr/>
        <a:lstStyle/>
        <a:p>
          <a:endParaRPr lang="fi-FI"/>
        </a:p>
      </dgm:t>
    </dgm:pt>
    <dgm:pt modelId="{4C53C356-16B3-447C-B32A-F8D151E81692}">
      <dgm:prSet phldrT="[Teksti]"/>
      <dgm:spPr/>
      <dgm:t>
        <a:bodyPr/>
        <a:lstStyle/>
        <a:p>
          <a:r>
            <a:rPr lang="fi-FI" b="1" dirty="0"/>
            <a:t>Täysiaikaisesti yleisopetuksessa</a:t>
          </a:r>
        </a:p>
      </dgm:t>
    </dgm:pt>
    <dgm:pt modelId="{DBFA7EE9-8667-4658-8840-B542F2BCCD1D}" type="parTrans" cxnId="{44DC8670-6082-4445-AA4C-F6517D1C9F93}">
      <dgm:prSet/>
      <dgm:spPr/>
      <dgm:t>
        <a:bodyPr/>
        <a:lstStyle/>
        <a:p>
          <a:endParaRPr lang="fi-FI"/>
        </a:p>
      </dgm:t>
    </dgm:pt>
    <dgm:pt modelId="{F91A2AD4-730B-4FB2-B8DB-97524AD3E866}" type="sibTrans" cxnId="{44DC8670-6082-4445-AA4C-F6517D1C9F93}">
      <dgm:prSet/>
      <dgm:spPr/>
      <dgm:t>
        <a:bodyPr/>
        <a:lstStyle/>
        <a:p>
          <a:endParaRPr lang="fi-FI"/>
        </a:p>
      </dgm:t>
    </dgm:pt>
    <dgm:pt modelId="{E164F6F3-3309-4350-AAEF-2AB81F9FC925}">
      <dgm:prSet/>
      <dgm:spPr/>
      <dgm:t>
        <a:bodyPr/>
        <a:lstStyle/>
        <a:p>
          <a:r>
            <a:rPr lang="fi-FI" b="1" dirty="0">
              <a:latin typeface="Century Schoolbook"/>
              <a:sym typeface="Wingdings" pitchFamily="2" charset="2"/>
            </a:rPr>
            <a:t>Yleisluokkaopetus täydennettynä osa-aikaisella ja pienryhmäopetuksella </a:t>
          </a:r>
          <a:endParaRPr lang="fi-FI" b="1" dirty="0"/>
        </a:p>
      </dgm:t>
    </dgm:pt>
    <dgm:pt modelId="{002F9FFA-93DF-4C49-BE71-2069B6320CBF}" type="parTrans" cxnId="{28147E46-C43F-462D-A9E5-3CA881116569}">
      <dgm:prSet/>
      <dgm:spPr/>
      <dgm:t>
        <a:bodyPr/>
        <a:lstStyle/>
        <a:p>
          <a:endParaRPr lang="fi-FI"/>
        </a:p>
      </dgm:t>
    </dgm:pt>
    <dgm:pt modelId="{9E2DC03C-EFE9-4241-9502-F7316AE61E5A}" type="sibTrans" cxnId="{28147E46-C43F-462D-A9E5-3CA881116569}">
      <dgm:prSet/>
      <dgm:spPr/>
      <dgm:t>
        <a:bodyPr/>
        <a:lstStyle/>
        <a:p>
          <a:endParaRPr lang="fi-FI"/>
        </a:p>
      </dgm:t>
    </dgm:pt>
    <dgm:pt modelId="{FB165C7A-D15B-477E-BA9D-4249095DBC29}">
      <dgm:prSet/>
      <dgm:spPr/>
      <dgm:t>
        <a:bodyPr/>
        <a:lstStyle/>
        <a:p>
          <a:r>
            <a:rPr lang="fi-FI" b="1" dirty="0">
              <a:latin typeface="Century Schoolbook"/>
              <a:sym typeface="Wingdings" pitchFamily="2" charset="2"/>
            </a:rPr>
            <a:t>Osa-aikainen erityisluokkaopetus</a:t>
          </a:r>
        </a:p>
      </dgm:t>
    </dgm:pt>
    <dgm:pt modelId="{C7BBDEEB-DC08-49FC-BE18-93405B37D72D}" type="parTrans" cxnId="{4CC0282C-D4B3-49B6-B900-98F7EC6B3EFD}">
      <dgm:prSet/>
      <dgm:spPr/>
      <dgm:t>
        <a:bodyPr/>
        <a:lstStyle/>
        <a:p>
          <a:endParaRPr lang="fi-FI"/>
        </a:p>
      </dgm:t>
    </dgm:pt>
    <dgm:pt modelId="{13927982-3074-4062-B58B-5C434DE749AB}" type="sibTrans" cxnId="{4CC0282C-D4B3-49B6-B900-98F7EC6B3EFD}">
      <dgm:prSet/>
      <dgm:spPr/>
      <dgm:t>
        <a:bodyPr/>
        <a:lstStyle/>
        <a:p>
          <a:endParaRPr lang="fi-FI"/>
        </a:p>
      </dgm:t>
    </dgm:pt>
    <dgm:pt modelId="{A2D8DF58-67E1-42A4-9F79-AC679C1FCD7E}">
      <dgm:prSet/>
      <dgm:spPr/>
      <dgm:t>
        <a:bodyPr/>
        <a:lstStyle/>
        <a:p>
          <a:r>
            <a:rPr lang="fi-FI" b="1" dirty="0">
              <a:latin typeface="Century Schoolbook"/>
              <a:sym typeface="Wingdings" pitchFamily="2" charset="2"/>
            </a:rPr>
            <a:t>Täysiaikainen erityisluokkaopetus</a:t>
          </a:r>
        </a:p>
      </dgm:t>
    </dgm:pt>
    <dgm:pt modelId="{F9803172-1921-466C-A720-65A2629D6E81}" type="parTrans" cxnId="{0D795A8E-B49B-4015-921E-6B38A2BDEBA2}">
      <dgm:prSet/>
      <dgm:spPr/>
      <dgm:t>
        <a:bodyPr/>
        <a:lstStyle/>
        <a:p>
          <a:endParaRPr lang="fi-FI"/>
        </a:p>
      </dgm:t>
    </dgm:pt>
    <dgm:pt modelId="{74C975EC-4E35-4E7C-8A3F-CAB985AEEB56}" type="sibTrans" cxnId="{0D795A8E-B49B-4015-921E-6B38A2BDEBA2}">
      <dgm:prSet/>
      <dgm:spPr/>
      <dgm:t>
        <a:bodyPr/>
        <a:lstStyle/>
        <a:p>
          <a:endParaRPr lang="fi-FI"/>
        </a:p>
      </dgm:t>
    </dgm:pt>
    <dgm:pt modelId="{FF18DDC2-56CE-4DB3-ADE0-806E823CA05B}" type="pres">
      <dgm:prSet presAssocID="{E5AEC198-79D3-4656-B30B-D667F086E1EB}" presName="Name0" presStyleCnt="0">
        <dgm:presLayoutVars>
          <dgm:dir/>
          <dgm:animLvl val="lvl"/>
          <dgm:resizeHandles val="exact"/>
        </dgm:presLayoutVars>
      </dgm:prSet>
      <dgm:spPr/>
    </dgm:pt>
    <dgm:pt modelId="{6E664208-8530-4EF6-82AD-08C4E47FB338}" type="pres">
      <dgm:prSet presAssocID="{31D65EFA-846D-4CDE-8F3A-B9EF7A7C87B6}" presName="Name8" presStyleCnt="0"/>
      <dgm:spPr/>
    </dgm:pt>
    <dgm:pt modelId="{4F106248-9196-4BFF-83F8-04E1D12A352D}" type="pres">
      <dgm:prSet presAssocID="{31D65EFA-846D-4CDE-8F3A-B9EF7A7C87B6}" presName="level" presStyleLbl="node1" presStyleIdx="0" presStyleCnt="6">
        <dgm:presLayoutVars>
          <dgm:chMax val="1"/>
          <dgm:bulletEnabled val="1"/>
        </dgm:presLayoutVars>
      </dgm:prSet>
      <dgm:spPr/>
    </dgm:pt>
    <dgm:pt modelId="{FD49694A-D11A-4D4F-9F47-F4D5555AFA34}" type="pres">
      <dgm:prSet presAssocID="{31D65EFA-846D-4CDE-8F3A-B9EF7A7C87B6}" presName="levelTx" presStyleLbl="revTx" presStyleIdx="0" presStyleCnt="0">
        <dgm:presLayoutVars>
          <dgm:chMax val="1"/>
          <dgm:bulletEnabled val="1"/>
        </dgm:presLayoutVars>
      </dgm:prSet>
      <dgm:spPr/>
    </dgm:pt>
    <dgm:pt modelId="{BE19723A-BE8C-441F-89BD-80315337C6F8}" type="pres">
      <dgm:prSet presAssocID="{803ABF5B-AC61-4311-9A86-B225279C6BCC}" presName="Name8" presStyleCnt="0"/>
      <dgm:spPr/>
    </dgm:pt>
    <dgm:pt modelId="{D9B744A8-C424-4F90-B069-9EA0CF4C71A0}" type="pres">
      <dgm:prSet presAssocID="{803ABF5B-AC61-4311-9A86-B225279C6BCC}" presName="level" presStyleLbl="node1" presStyleIdx="1" presStyleCnt="6">
        <dgm:presLayoutVars>
          <dgm:chMax val="1"/>
          <dgm:bulletEnabled val="1"/>
        </dgm:presLayoutVars>
      </dgm:prSet>
      <dgm:spPr/>
    </dgm:pt>
    <dgm:pt modelId="{EAFAF6FF-3BB8-42EF-9E1D-136F199E350E}" type="pres">
      <dgm:prSet presAssocID="{803ABF5B-AC61-4311-9A86-B225279C6BCC}" presName="levelTx" presStyleLbl="revTx" presStyleIdx="0" presStyleCnt="0">
        <dgm:presLayoutVars>
          <dgm:chMax val="1"/>
          <dgm:bulletEnabled val="1"/>
        </dgm:presLayoutVars>
      </dgm:prSet>
      <dgm:spPr/>
    </dgm:pt>
    <dgm:pt modelId="{59B82A22-7847-47B0-9A3C-73358E9A4FC3}" type="pres">
      <dgm:prSet presAssocID="{A2D8DF58-67E1-42A4-9F79-AC679C1FCD7E}" presName="Name8" presStyleCnt="0"/>
      <dgm:spPr/>
    </dgm:pt>
    <dgm:pt modelId="{D7DA8891-0A3A-4B30-AE9F-FAE8C2D431FE}" type="pres">
      <dgm:prSet presAssocID="{A2D8DF58-67E1-42A4-9F79-AC679C1FCD7E}" presName="level" presStyleLbl="node1" presStyleIdx="2" presStyleCnt="6">
        <dgm:presLayoutVars>
          <dgm:chMax val="1"/>
          <dgm:bulletEnabled val="1"/>
        </dgm:presLayoutVars>
      </dgm:prSet>
      <dgm:spPr/>
    </dgm:pt>
    <dgm:pt modelId="{7D0CF9B6-C305-4CBF-AEB8-F55D12F3F292}" type="pres">
      <dgm:prSet presAssocID="{A2D8DF58-67E1-42A4-9F79-AC679C1FCD7E}" presName="levelTx" presStyleLbl="revTx" presStyleIdx="0" presStyleCnt="0">
        <dgm:presLayoutVars>
          <dgm:chMax val="1"/>
          <dgm:bulletEnabled val="1"/>
        </dgm:presLayoutVars>
      </dgm:prSet>
      <dgm:spPr/>
    </dgm:pt>
    <dgm:pt modelId="{0A3666E7-3C90-4809-9A3E-C645B96F839E}" type="pres">
      <dgm:prSet presAssocID="{FB165C7A-D15B-477E-BA9D-4249095DBC29}" presName="Name8" presStyleCnt="0"/>
      <dgm:spPr/>
    </dgm:pt>
    <dgm:pt modelId="{B5413A22-4BFE-4B93-80BD-C8E8D572AB61}" type="pres">
      <dgm:prSet presAssocID="{FB165C7A-D15B-477E-BA9D-4249095DBC29}" presName="level" presStyleLbl="node1" presStyleIdx="3" presStyleCnt="6">
        <dgm:presLayoutVars>
          <dgm:chMax val="1"/>
          <dgm:bulletEnabled val="1"/>
        </dgm:presLayoutVars>
      </dgm:prSet>
      <dgm:spPr/>
    </dgm:pt>
    <dgm:pt modelId="{4D4CD282-B77B-48E4-BC2C-6CDE073D1AD2}" type="pres">
      <dgm:prSet presAssocID="{FB165C7A-D15B-477E-BA9D-4249095DBC29}" presName="levelTx" presStyleLbl="revTx" presStyleIdx="0" presStyleCnt="0">
        <dgm:presLayoutVars>
          <dgm:chMax val="1"/>
          <dgm:bulletEnabled val="1"/>
        </dgm:presLayoutVars>
      </dgm:prSet>
      <dgm:spPr/>
    </dgm:pt>
    <dgm:pt modelId="{DFBE1FBD-1CA5-4E89-9AD8-A65F5114BC69}" type="pres">
      <dgm:prSet presAssocID="{E164F6F3-3309-4350-AAEF-2AB81F9FC925}" presName="Name8" presStyleCnt="0"/>
      <dgm:spPr/>
    </dgm:pt>
    <dgm:pt modelId="{123F9DA3-0754-44CF-A1D2-C23811E7116D}" type="pres">
      <dgm:prSet presAssocID="{E164F6F3-3309-4350-AAEF-2AB81F9FC925}" presName="level" presStyleLbl="node1" presStyleIdx="4" presStyleCnt="6">
        <dgm:presLayoutVars>
          <dgm:chMax val="1"/>
          <dgm:bulletEnabled val="1"/>
        </dgm:presLayoutVars>
      </dgm:prSet>
      <dgm:spPr/>
    </dgm:pt>
    <dgm:pt modelId="{31CF2D27-19B6-42F5-84B0-91AF049D61EF}" type="pres">
      <dgm:prSet presAssocID="{E164F6F3-3309-4350-AAEF-2AB81F9FC925}" presName="levelTx" presStyleLbl="revTx" presStyleIdx="0" presStyleCnt="0">
        <dgm:presLayoutVars>
          <dgm:chMax val="1"/>
          <dgm:bulletEnabled val="1"/>
        </dgm:presLayoutVars>
      </dgm:prSet>
      <dgm:spPr/>
    </dgm:pt>
    <dgm:pt modelId="{301F49B6-4200-496D-A17C-B1A421A1D955}" type="pres">
      <dgm:prSet presAssocID="{4C53C356-16B3-447C-B32A-F8D151E81692}" presName="Name8" presStyleCnt="0"/>
      <dgm:spPr/>
    </dgm:pt>
    <dgm:pt modelId="{90C3DE10-3D75-43B4-9A29-8471F35B7B5B}" type="pres">
      <dgm:prSet presAssocID="{4C53C356-16B3-447C-B32A-F8D151E81692}" presName="level" presStyleLbl="node1" presStyleIdx="5" presStyleCnt="6">
        <dgm:presLayoutVars>
          <dgm:chMax val="1"/>
          <dgm:bulletEnabled val="1"/>
        </dgm:presLayoutVars>
      </dgm:prSet>
      <dgm:spPr/>
    </dgm:pt>
    <dgm:pt modelId="{EE0047EE-F305-4DDF-94FA-0520041B2B41}" type="pres">
      <dgm:prSet presAssocID="{4C53C356-16B3-447C-B32A-F8D151E81692}" presName="levelTx" presStyleLbl="revTx" presStyleIdx="0" presStyleCnt="0">
        <dgm:presLayoutVars>
          <dgm:chMax val="1"/>
          <dgm:bulletEnabled val="1"/>
        </dgm:presLayoutVars>
      </dgm:prSet>
      <dgm:spPr/>
    </dgm:pt>
  </dgm:ptLst>
  <dgm:cxnLst>
    <dgm:cxn modelId="{7450030F-04EB-42C1-BE04-96660166C52C}" type="presOf" srcId="{31D65EFA-846D-4CDE-8F3A-B9EF7A7C87B6}" destId="{FD49694A-D11A-4D4F-9F47-F4D5555AFA34}" srcOrd="1" destOrd="0" presId="urn:microsoft.com/office/officeart/2005/8/layout/pyramid1"/>
    <dgm:cxn modelId="{41331F23-BBB9-463F-AB27-B9CAEFAAFA8E}" type="presOf" srcId="{FB165C7A-D15B-477E-BA9D-4249095DBC29}" destId="{4D4CD282-B77B-48E4-BC2C-6CDE073D1AD2}" srcOrd="1" destOrd="0" presId="urn:microsoft.com/office/officeart/2005/8/layout/pyramid1"/>
    <dgm:cxn modelId="{4CC0282C-D4B3-49B6-B900-98F7EC6B3EFD}" srcId="{E5AEC198-79D3-4656-B30B-D667F086E1EB}" destId="{FB165C7A-D15B-477E-BA9D-4249095DBC29}" srcOrd="3" destOrd="0" parTransId="{C7BBDEEB-DC08-49FC-BE18-93405B37D72D}" sibTransId="{13927982-3074-4062-B58B-5C434DE749AB}"/>
    <dgm:cxn modelId="{A9C3F93F-4899-47F5-AC65-DEA9D143E886}" srcId="{E5AEC198-79D3-4656-B30B-D667F086E1EB}" destId="{803ABF5B-AC61-4311-9A86-B225279C6BCC}" srcOrd="1" destOrd="0" parTransId="{60378EE1-5075-47BD-AD90-A6A24E663922}" sibTransId="{2629B1B2-19BF-4A3F-9F26-F890F46BEA8E}"/>
    <dgm:cxn modelId="{9F4B745F-0C4B-4233-8FBE-BD0E66CAB2D2}" type="presOf" srcId="{803ABF5B-AC61-4311-9A86-B225279C6BCC}" destId="{EAFAF6FF-3BB8-42EF-9E1D-136F199E350E}" srcOrd="1" destOrd="0" presId="urn:microsoft.com/office/officeart/2005/8/layout/pyramid1"/>
    <dgm:cxn modelId="{28147E46-C43F-462D-A9E5-3CA881116569}" srcId="{E5AEC198-79D3-4656-B30B-D667F086E1EB}" destId="{E164F6F3-3309-4350-AAEF-2AB81F9FC925}" srcOrd="4" destOrd="0" parTransId="{002F9FFA-93DF-4C49-BE71-2069B6320CBF}" sibTransId="{9E2DC03C-EFE9-4241-9502-F7316AE61E5A}"/>
    <dgm:cxn modelId="{99FB096B-5625-41B6-BA30-39E9E2AB2728}" type="presOf" srcId="{4C53C356-16B3-447C-B32A-F8D151E81692}" destId="{90C3DE10-3D75-43B4-9A29-8471F35B7B5B}" srcOrd="0" destOrd="0" presId="urn:microsoft.com/office/officeart/2005/8/layout/pyramid1"/>
    <dgm:cxn modelId="{44DC8670-6082-4445-AA4C-F6517D1C9F93}" srcId="{E5AEC198-79D3-4656-B30B-D667F086E1EB}" destId="{4C53C356-16B3-447C-B32A-F8D151E81692}" srcOrd="5" destOrd="0" parTransId="{DBFA7EE9-8667-4658-8840-B542F2BCCD1D}" sibTransId="{F91A2AD4-730B-4FB2-B8DB-97524AD3E866}"/>
    <dgm:cxn modelId="{CA8A7852-E5ED-4BDB-BCC2-1FCB03D12534}" type="presOf" srcId="{E164F6F3-3309-4350-AAEF-2AB81F9FC925}" destId="{123F9DA3-0754-44CF-A1D2-C23811E7116D}" srcOrd="0" destOrd="0" presId="urn:microsoft.com/office/officeart/2005/8/layout/pyramid1"/>
    <dgm:cxn modelId="{0D795A8E-B49B-4015-921E-6B38A2BDEBA2}" srcId="{E5AEC198-79D3-4656-B30B-D667F086E1EB}" destId="{A2D8DF58-67E1-42A4-9F79-AC679C1FCD7E}" srcOrd="2" destOrd="0" parTransId="{F9803172-1921-466C-A720-65A2629D6E81}" sibTransId="{74C975EC-4E35-4E7C-8A3F-CAB985AEEB56}"/>
    <dgm:cxn modelId="{F878A190-8D52-47AC-8D4B-92638D37F03A}" type="presOf" srcId="{E5AEC198-79D3-4656-B30B-D667F086E1EB}" destId="{FF18DDC2-56CE-4DB3-ADE0-806E823CA05B}" srcOrd="0" destOrd="0" presId="urn:microsoft.com/office/officeart/2005/8/layout/pyramid1"/>
    <dgm:cxn modelId="{C5499AB2-AC32-41B5-8A8F-B7652BA682E4}" srcId="{E5AEC198-79D3-4656-B30B-D667F086E1EB}" destId="{31D65EFA-846D-4CDE-8F3A-B9EF7A7C87B6}" srcOrd="0" destOrd="0" parTransId="{FFCE429E-C6AF-4758-AB08-15C799059D67}" sibTransId="{7CDC518D-DA17-4EC5-91F2-BE8163E5DBC3}"/>
    <dgm:cxn modelId="{B346AAD3-0EC3-4748-A0B5-BDC778F7B99B}" type="presOf" srcId="{FB165C7A-D15B-477E-BA9D-4249095DBC29}" destId="{B5413A22-4BFE-4B93-80BD-C8E8D572AB61}" srcOrd="0" destOrd="0" presId="urn:microsoft.com/office/officeart/2005/8/layout/pyramid1"/>
    <dgm:cxn modelId="{64BC37DC-08AE-4DBB-8CE8-E742474255D4}" type="presOf" srcId="{31D65EFA-846D-4CDE-8F3A-B9EF7A7C87B6}" destId="{4F106248-9196-4BFF-83F8-04E1D12A352D}" srcOrd="0" destOrd="0" presId="urn:microsoft.com/office/officeart/2005/8/layout/pyramid1"/>
    <dgm:cxn modelId="{B022C1E2-47E6-4484-9C26-374AEF71109D}" type="presOf" srcId="{A2D8DF58-67E1-42A4-9F79-AC679C1FCD7E}" destId="{7D0CF9B6-C305-4CBF-AEB8-F55D12F3F292}" srcOrd="1" destOrd="0" presId="urn:microsoft.com/office/officeart/2005/8/layout/pyramid1"/>
    <dgm:cxn modelId="{7C2F55E4-5680-4D71-BA65-62BE9A5EE446}" type="presOf" srcId="{4C53C356-16B3-447C-B32A-F8D151E81692}" destId="{EE0047EE-F305-4DDF-94FA-0520041B2B41}" srcOrd="1" destOrd="0" presId="urn:microsoft.com/office/officeart/2005/8/layout/pyramid1"/>
    <dgm:cxn modelId="{89A7F3E9-779F-4406-A8A3-98850D362F9A}" type="presOf" srcId="{A2D8DF58-67E1-42A4-9F79-AC679C1FCD7E}" destId="{D7DA8891-0A3A-4B30-AE9F-FAE8C2D431FE}" srcOrd="0" destOrd="0" presId="urn:microsoft.com/office/officeart/2005/8/layout/pyramid1"/>
    <dgm:cxn modelId="{619EF4EA-8AD3-4D20-B3F9-7DD0A349EF94}" type="presOf" srcId="{E164F6F3-3309-4350-AAEF-2AB81F9FC925}" destId="{31CF2D27-19B6-42F5-84B0-91AF049D61EF}" srcOrd="1" destOrd="0" presId="urn:microsoft.com/office/officeart/2005/8/layout/pyramid1"/>
    <dgm:cxn modelId="{C15EB7FE-1DD8-4A20-9C23-13746E4635B8}" type="presOf" srcId="{803ABF5B-AC61-4311-9A86-B225279C6BCC}" destId="{D9B744A8-C424-4F90-B069-9EA0CF4C71A0}" srcOrd="0" destOrd="0" presId="urn:microsoft.com/office/officeart/2005/8/layout/pyramid1"/>
    <dgm:cxn modelId="{B1E23F6B-A6A7-453F-BF0B-2FA99CB575B8}" type="presParOf" srcId="{FF18DDC2-56CE-4DB3-ADE0-806E823CA05B}" destId="{6E664208-8530-4EF6-82AD-08C4E47FB338}" srcOrd="0" destOrd="0" presId="urn:microsoft.com/office/officeart/2005/8/layout/pyramid1"/>
    <dgm:cxn modelId="{45000216-2BA1-4BE6-A1F1-1F0CCF51FE86}" type="presParOf" srcId="{6E664208-8530-4EF6-82AD-08C4E47FB338}" destId="{4F106248-9196-4BFF-83F8-04E1D12A352D}" srcOrd="0" destOrd="0" presId="urn:microsoft.com/office/officeart/2005/8/layout/pyramid1"/>
    <dgm:cxn modelId="{D0BFF350-CB30-48F8-B02E-A7367EB192DC}" type="presParOf" srcId="{6E664208-8530-4EF6-82AD-08C4E47FB338}" destId="{FD49694A-D11A-4D4F-9F47-F4D5555AFA34}" srcOrd="1" destOrd="0" presId="urn:microsoft.com/office/officeart/2005/8/layout/pyramid1"/>
    <dgm:cxn modelId="{BC3594D8-1D0F-44FD-86E7-1E4C60A1923A}" type="presParOf" srcId="{FF18DDC2-56CE-4DB3-ADE0-806E823CA05B}" destId="{BE19723A-BE8C-441F-89BD-80315337C6F8}" srcOrd="1" destOrd="0" presId="urn:microsoft.com/office/officeart/2005/8/layout/pyramid1"/>
    <dgm:cxn modelId="{E0B5AC19-00E8-45AB-B57A-E29F3231DEA5}" type="presParOf" srcId="{BE19723A-BE8C-441F-89BD-80315337C6F8}" destId="{D9B744A8-C424-4F90-B069-9EA0CF4C71A0}" srcOrd="0" destOrd="0" presId="urn:microsoft.com/office/officeart/2005/8/layout/pyramid1"/>
    <dgm:cxn modelId="{8B3E6E5D-05E4-47B4-8440-F3CB5D4BB6FF}" type="presParOf" srcId="{BE19723A-BE8C-441F-89BD-80315337C6F8}" destId="{EAFAF6FF-3BB8-42EF-9E1D-136F199E350E}" srcOrd="1" destOrd="0" presId="urn:microsoft.com/office/officeart/2005/8/layout/pyramid1"/>
    <dgm:cxn modelId="{A6650E78-28E4-4BAC-802C-0CF89BBCBCFC}" type="presParOf" srcId="{FF18DDC2-56CE-4DB3-ADE0-806E823CA05B}" destId="{59B82A22-7847-47B0-9A3C-73358E9A4FC3}" srcOrd="2" destOrd="0" presId="urn:microsoft.com/office/officeart/2005/8/layout/pyramid1"/>
    <dgm:cxn modelId="{C3BB565C-E777-4F04-8A49-E72F203756B9}" type="presParOf" srcId="{59B82A22-7847-47B0-9A3C-73358E9A4FC3}" destId="{D7DA8891-0A3A-4B30-AE9F-FAE8C2D431FE}" srcOrd="0" destOrd="0" presId="urn:microsoft.com/office/officeart/2005/8/layout/pyramid1"/>
    <dgm:cxn modelId="{8B82F47D-4F3B-40E4-94D9-00D4C76EA2BE}" type="presParOf" srcId="{59B82A22-7847-47B0-9A3C-73358E9A4FC3}" destId="{7D0CF9B6-C305-4CBF-AEB8-F55D12F3F292}" srcOrd="1" destOrd="0" presId="urn:microsoft.com/office/officeart/2005/8/layout/pyramid1"/>
    <dgm:cxn modelId="{FAE69925-29DA-49AB-96B2-1695DC7E8D00}" type="presParOf" srcId="{FF18DDC2-56CE-4DB3-ADE0-806E823CA05B}" destId="{0A3666E7-3C90-4809-9A3E-C645B96F839E}" srcOrd="3" destOrd="0" presId="urn:microsoft.com/office/officeart/2005/8/layout/pyramid1"/>
    <dgm:cxn modelId="{3075C53E-111A-4440-B843-33BC1A373F9C}" type="presParOf" srcId="{0A3666E7-3C90-4809-9A3E-C645B96F839E}" destId="{B5413A22-4BFE-4B93-80BD-C8E8D572AB61}" srcOrd="0" destOrd="0" presId="urn:microsoft.com/office/officeart/2005/8/layout/pyramid1"/>
    <dgm:cxn modelId="{39AA7390-8057-4BE9-9BBD-D3B111D69C8C}" type="presParOf" srcId="{0A3666E7-3C90-4809-9A3E-C645B96F839E}" destId="{4D4CD282-B77B-48E4-BC2C-6CDE073D1AD2}" srcOrd="1" destOrd="0" presId="urn:microsoft.com/office/officeart/2005/8/layout/pyramid1"/>
    <dgm:cxn modelId="{67ED118F-FB60-49C1-A795-ABF38D894100}" type="presParOf" srcId="{FF18DDC2-56CE-4DB3-ADE0-806E823CA05B}" destId="{DFBE1FBD-1CA5-4E89-9AD8-A65F5114BC69}" srcOrd="4" destOrd="0" presId="urn:microsoft.com/office/officeart/2005/8/layout/pyramid1"/>
    <dgm:cxn modelId="{25FA22A6-8AFF-41CA-9FDC-7E60C3EEC32C}" type="presParOf" srcId="{DFBE1FBD-1CA5-4E89-9AD8-A65F5114BC69}" destId="{123F9DA3-0754-44CF-A1D2-C23811E7116D}" srcOrd="0" destOrd="0" presId="urn:microsoft.com/office/officeart/2005/8/layout/pyramid1"/>
    <dgm:cxn modelId="{68BD39C2-380E-43F6-8B11-5DC02EAA30B5}" type="presParOf" srcId="{DFBE1FBD-1CA5-4E89-9AD8-A65F5114BC69}" destId="{31CF2D27-19B6-42F5-84B0-91AF049D61EF}" srcOrd="1" destOrd="0" presId="urn:microsoft.com/office/officeart/2005/8/layout/pyramid1"/>
    <dgm:cxn modelId="{9B484C68-B54F-459B-AFDC-2179BC4BAA8B}" type="presParOf" srcId="{FF18DDC2-56CE-4DB3-ADE0-806E823CA05B}" destId="{301F49B6-4200-496D-A17C-B1A421A1D955}" srcOrd="5" destOrd="0" presId="urn:microsoft.com/office/officeart/2005/8/layout/pyramid1"/>
    <dgm:cxn modelId="{81A6EE53-CBE7-4738-BFB2-2727AC135CB2}" type="presParOf" srcId="{301F49B6-4200-496D-A17C-B1A421A1D955}" destId="{90C3DE10-3D75-43B4-9A29-8471F35B7B5B}" srcOrd="0" destOrd="0" presId="urn:microsoft.com/office/officeart/2005/8/layout/pyramid1"/>
    <dgm:cxn modelId="{B2E6609C-6F22-4B89-8B9E-7E1A500504FB}" type="presParOf" srcId="{301F49B6-4200-496D-A17C-B1A421A1D955}" destId="{EE0047EE-F305-4DDF-94FA-0520041B2B41}"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5AD6C0-1F19-411D-92E0-FCB1D986D784}" type="doc">
      <dgm:prSet loTypeId="urn:microsoft.com/office/officeart/2005/8/layout/arrow5" loCatId="relationship" qsTypeId="urn:microsoft.com/office/officeart/2005/8/quickstyle/simple1" qsCatId="simple" csTypeId="urn:microsoft.com/office/officeart/2005/8/colors/colorful3" csCatId="colorful" phldr="1"/>
      <dgm:spPr/>
      <dgm:t>
        <a:bodyPr/>
        <a:lstStyle/>
        <a:p>
          <a:endParaRPr lang="fi-FI"/>
        </a:p>
      </dgm:t>
    </dgm:pt>
    <dgm:pt modelId="{C119CF16-EFF6-42A8-9FC1-63384B004E77}">
      <dgm:prSet phldrT="[Teksti]"/>
      <dgm:spPr/>
      <dgm:t>
        <a:bodyPr/>
        <a:lstStyle/>
        <a:p>
          <a:r>
            <a:rPr lang="fi-FI" dirty="0"/>
            <a:t>Muokataan ympäristöä (ulkoiset keinot)</a:t>
          </a:r>
        </a:p>
        <a:p>
          <a:r>
            <a:rPr lang="fi-FI" dirty="0" err="1"/>
            <a:t>-Hyväksytään</a:t>
          </a:r>
          <a:r>
            <a:rPr lang="fi-FI" dirty="0"/>
            <a:t> lapsen rajoitteet</a:t>
          </a:r>
        </a:p>
        <a:p>
          <a:r>
            <a:rPr lang="fi-FI" dirty="0" err="1"/>
            <a:t>-Muutetaan</a:t>
          </a:r>
          <a:r>
            <a:rPr lang="fi-FI" dirty="0"/>
            <a:t> ympäristöä, lapseen kohdistuvia odotuksia tai kasvatus-/ opetusmenetelmiä</a:t>
          </a:r>
        </a:p>
        <a:p>
          <a:r>
            <a:rPr lang="fi-FI" dirty="0" err="1"/>
            <a:t>-Tulokset</a:t>
          </a:r>
          <a:r>
            <a:rPr lang="fi-FI" dirty="0"/>
            <a:t> näkyvät usein nopeasti</a:t>
          </a:r>
        </a:p>
      </dgm:t>
    </dgm:pt>
    <dgm:pt modelId="{BDB54B77-C321-4841-8982-0D106D356580}" type="parTrans" cxnId="{38A7CF39-5849-4BD4-A6D2-3438DB391A3D}">
      <dgm:prSet/>
      <dgm:spPr/>
      <dgm:t>
        <a:bodyPr/>
        <a:lstStyle/>
        <a:p>
          <a:endParaRPr lang="fi-FI"/>
        </a:p>
      </dgm:t>
    </dgm:pt>
    <dgm:pt modelId="{08AE0635-43DA-4BDE-B2A7-B0BF9E4C8304}" type="sibTrans" cxnId="{38A7CF39-5849-4BD4-A6D2-3438DB391A3D}">
      <dgm:prSet/>
      <dgm:spPr/>
      <dgm:t>
        <a:bodyPr/>
        <a:lstStyle/>
        <a:p>
          <a:endParaRPr lang="fi-FI"/>
        </a:p>
      </dgm:t>
    </dgm:pt>
    <dgm:pt modelId="{63C474F7-3E35-4397-ADAF-B2F9B69C7523}">
      <dgm:prSet phldrT="[Teksti]"/>
      <dgm:spPr>
        <a:solidFill>
          <a:schemeClr val="accent2">
            <a:lumMod val="50000"/>
          </a:schemeClr>
        </a:solidFill>
      </dgm:spPr>
      <dgm:t>
        <a:bodyPr/>
        <a:lstStyle/>
        <a:p>
          <a:r>
            <a:rPr lang="fi-FI" dirty="0"/>
            <a:t>”Muokataan” lasta (sisäiset keinot)</a:t>
          </a:r>
        </a:p>
        <a:p>
          <a:r>
            <a:rPr lang="fi-FI" dirty="0" err="1"/>
            <a:t>-Toimii</a:t>
          </a:r>
          <a:r>
            <a:rPr lang="fi-FI" dirty="0"/>
            <a:t> usein parhaiten alle 12-vuotiailla lapsilla </a:t>
          </a:r>
        </a:p>
        <a:p>
          <a:r>
            <a:rPr lang="fi-FI" dirty="0" err="1"/>
            <a:t>-Kehitetään</a:t>
          </a:r>
          <a:r>
            <a:rPr lang="fi-FI" dirty="0"/>
            <a:t> lapsen taitoja tai autetaan lasta kompensoimaan omia vaikeuksiaan</a:t>
          </a:r>
        </a:p>
        <a:p>
          <a:r>
            <a:rPr lang="fi-FI" dirty="0" err="1"/>
            <a:t>-Tulokset</a:t>
          </a:r>
          <a:r>
            <a:rPr lang="fi-FI" dirty="0"/>
            <a:t> tulevat usein hitaasti, oltava kärsivällinen!</a:t>
          </a:r>
        </a:p>
      </dgm:t>
    </dgm:pt>
    <dgm:pt modelId="{92A2A780-227E-4796-9451-4CA4713E8707}" type="parTrans" cxnId="{1FDE3B00-64B4-4DBD-A02A-B6DA33251BA7}">
      <dgm:prSet/>
      <dgm:spPr/>
      <dgm:t>
        <a:bodyPr/>
        <a:lstStyle/>
        <a:p>
          <a:endParaRPr lang="fi-FI"/>
        </a:p>
      </dgm:t>
    </dgm:pt>
    <dgm:pt modelId="{003B6EE1-7622-4AC4-8D23-35E0496A9CB5}" type="sibTrans" cxnId="{1FDE3B00-64B4-4DBD-A02A-B6DA33251BA7}">
      <dgm:prSet/>
      <dgm:spPr/>
      <dgm:t>
        <a:bodyPr/>
        <a:lstStyle/>
        <a:p>
          <a:endParaRPr lang="fi-FI"/>
        </a:p>
      </dgm:t>
    </dgm:pt>
    <dgm:pt modelId="{FC88F2B0-5DF5-44C7-9EA3-E8760962FC75}" type="pres">
      <dgm:prSet presAssocID="{5B5AD6C0-1F19-411D-92E0-FCB1D986D784}" presName="diagram" presStyleCnt="0">
        <dgm:presLayoutVars>
          <dgm:dir/>
          <dgm:resizeHandles val="exact"/>
        </dgm:presLayoutVars>
      </dgm:prSet>
      <dgm:spPr/>
    </dgm:pt>
    <dgm:pt modelId="{372B70A3-0DC9-416E-97D7-26CF0E065B8A}" type="pres">
      <dgm:prSet presAssocID="{C119CF16-EFF6-42A8-9FC1-63384B004E77}" presName="arrow" presStyleLbl="node1" presStyleIdx="0" presStyleCnt="2">
        <dgm:presLayoutVars>
          <dgm:bulletEnabled val="1"/>
        </dgm:presLayoutVars>
      </dgm:prSet>
      <dgm:spPr/>
    </dgm:pt>
    <dgm:pt modelId="{E43E3E3B-7D0E-47D5-A0E4-7304640CCE3A}" type="pres">
      <dgm:prSet presAssocID="{63C474F7-3E35-4397-ADAF-B2F9B69C7523}" presName="arrow" presStyleLbl="node1" presStyleIdx="1" presStyleCnt="2">
        <dgm:presLayoutVars>
          <dgm:bulletEnabled val="1"/>
        </dgm:presLayoutVars>
      </dgm:prSet>
      <dgm:spPr/>
    </dgm:pt>
  </dgm:ptLst>
  <dgm:cxnLst>
    <dgm:cxn modelId="{1FDE3B00-64B4-4DBD-A02A-B6DA33251BA7}" srcId="{5B5AD6C0-1F19-411D-92E0-FCB1D986D784}" destId="{63C474F7-3E35-4397-ADAF-B2F9B69C7523}" srcOrd="1" destOrd="0" parTransId="{92A2A780-227E-4796-9451-4CA4713E8707}" sibTransId="{003B6EE1-7622-4AC4-8D23-35E0496A9CB5}"/>
    <dgm:cxn modelId="{07ED8D0B-F727-44FA-8CAD-0D416BC489B0}" type="presOf" srcId="{C119CF16-EFF6-42A8-9FC1-63384B004E77}" destId="{372B70A3-0DC9-416E-97D7-26CF0E065B8A}" srcOrd="0" destOrd="0" presId="urn:microsoft.com/office/officeart/2005/8/layout/arrow5"/>
    <dgm:cxn modelId="{38A7CF39-5849-4BD4-A6D2-3438DB391A3D}" srcId="{5B5AD6C0-1F19-411D-92E0-FCB1D986D784}" destId="{C119CF16-EFF6-42A8-9FC1-63384B004E77}" srcOrd="0" destOrd="0" parTransId="{BDB54B77-C321-4841-8982-0D106D356580}" sibTransId="{08AE0635-43DA-4BDE-B2A7-B0BF9E4C8304}"/>
    <dgm:cxn modelId="{A43D985B-3072-4C43-B20D-0016FA7F7171}" type="presOf" srcId="{63C474F7-3E35-4397-ADAF-B2F9B69C7523}" destId="{E43E3E3B-7D0E-47D5-A0E4-7304640CCE3A}" srcOrd="0" destOrd="0" presId="urn:microsoft.com/office/officeart/2005/8/layout/arrow5"/>
    <dgm:cxn modelId="{7591938C-7B78-4DEE-90D8-94C10944B1F5}" type="presOf" srcId="{5B5AD6C0-1F19-411D-92E0-FCB1D986D784}" destId="{FC88F2B0-5DF5-44C7-9EA3-E8760962FC75}" srcOrd="0" destOrd="0" presId="urn:microsoft.com/office/officeart/2005/8/layout/arrow5"/>
    <dgm:cxn modelId="{DCAC6E9F-6AD0-4B45-8F31-DF59DC773992}" type="presParOf" srcId="{FC88F2B0-5DF5-44C7-9EA3-E8760962FC75}" destId="{372B70A3-0DC9-416E-97D7-26CF0E065B8A}" srcOrd="0" destOrd="0" presId="urn:microsoft.com/office/officeart/2005/8/layout/arrow5"/>
    <dgm:cxn modelId="{0A89D533-56FF-4268-A925-9A567EE82A42}" type="presParOf" srcId="{FC88F2B0-5DF5-44C7-9EA3-E8760962FC75}" destId="{E43E3E3B-7D0E-47D5-A0E4-7304640CCE3A}"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06248-9196-4BFF-83F8-04E1D12A352D}">
      <dsp:nvSpPr>
        <dsp:cNvPr id="0" name=""/>
        <dsp:cNvSpPr/>
      </dsp:nvSpPr>
      <dsp:spPr>
        <a:xfrm>
          <a:off x="3397250" y="0"/>
          <a:ext cx="1358899" cy="700881"/>
        </a:xfrm>
        <a:prstGeom prst="trapezoid">
          <a:avLst>
            <a:gd name="adj" fmla="val 969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t>Laitoksessa annettava opetus</a:t>
          </a:r>
        </a:p>
      </dsp:txBody>
      <dsp:txXfrm>
        <a:off x="3397250" y="0"/>
        <a:ext cx="1358899" cy="700881"/>
      </dsp:txXfrm>
    </dsp:sp>
    <dsp:sp modelId="{D9B744A8-C424-4F90-B069-9EA0CF4C71A0}">
      <dsp:nvSpPr>
        <dsp:cNvPr id="0" name=""/>
        <dsp:cNvSpPr/>
      </dsp:nvSpPr>
      <dsp:spPr>
        <a:xfrm>
          <a:off x="2717800" y="700881"/>
          <a:ext cx="2717799" cy="700881"/>
        </a:xfrm>
        <a:prstGeom prst="trapezoid">
          <a:avLst>
            <a:gd name="adj" fmla="val 969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t>Erityiskoulussa annettava opetus</a:t>
          </a:r>
        </a:p>
      </dsp:txBody>
      <dsp:txXfrm>
        <a:off x="3193414" y="700881"/>
        <a:ext cx="1766570" cy="700881"/>
      </dsp:txXfrm>
    </dsp:sp>
    <dsp:sp modelId="{D7DA8891-0A3A-4B30-AE9F-FAE8C2D431FE}">
      <dsp:nvSpPr>
        <dsp:cNvPr id="0" name=""/>
        <dsp:cNvSpPr/>
      </dsp:nvSpPr>
      <dsp:spPr>
        <a:xfrm>
          <a:off x="2038350" y="1401762"/>
          <a:ext cx="4076699" cy="700881"/>
        </a:xfrm>
        <a:prstGeom prst="trapezoid">
          <a:avLst>
            <a:gd name="adj" fmla="val 969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Century Schoolbook"/>
              <a:sym typeface="Wingdings" pitchFamily="2" charset="2"/>
            </a:rPr>
            <a:t>Täysiaikainen erityisluokkaopetus</a:t>
          </a:r>
        </a:p>
      </dsp:txBody>
      <dsp:txXfrm>
        <a:off x="2751772" y="1401762"/>
        <a:ext cx="2649855" cy="700881"/>
      </dsp:txXfrm>
    </dsp:sp>
    <dsp:sp modelId="{B5413A22-4BFE-4B93-80BD-C8E8D572AB61}">
      <dsp:nvSpPr>
        <dsp:cNvPr id="0" name=""/>
        <dsp:cNvSpPr/>
      </dsp:nvSpPr>
      <dsp:spPr>
        <a:xfrm>
          <a:off x="1358900" y="2102643"/>
          <a:ext cx="5435599" cy="700881"/>
        </a:xfrm>
        <a:prstGeom prst="trapezoid">
          <a:avLst>
            <a:gd name="adj" fmla="val 969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Century Schoolbook"/>
              <a:sym typeface="Wingdings" pitchFamily="2" charset="2"/>
            </a:rPr>
            <a:t>Osa-aikainen erityisluokkaopetus</a:t>
          </a:r>
        </a:p>
      </dsp:txBody>
      <dsp:txXfrm>
        <a:off x="2310129" y="2102643"/>
        <a:ext cx="3533140" cy="700881"/>
      </dsp:txXfrm>
    </dsp:sp>
    <dsp:sp modelId="{123F9DA3-0754-44CF-A1D2-C23811E7116D}">
      <dsp:nvSpPr>
        <dsp:cNvPr id="0" name=""/>
        <dsp:cNvSpPr/>
      </dsp:nvSpPr>
      <dsp:spPr>
        <a:xfrm>
          <a:off x="679450" y="2803525"/>
          <a:ext cx="6794499" cy="700881"/>
        </a:xfrm>
        <a:prstGeom prst="trapezoid">
          <a:avLst>
            <a:gd name="adj" fmla="val 969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latin typeface="Century Schoolbook"/>
              <a:sym typeface="Wingdings" pitchFamily="2" charset="2"/>
            </a:rPr>
            <a:t>Yleisluokkaopetus täydennettynä osa-aikaisella ja pienryhmäopetuksella </a:t>
          </a:r>
          <a:endParaRPr lang="fi-FI" sz="1600" b="1" kern="1200" dirty="0"/>
        </a:p>
      </dsp:txBody>
      <dsp:txXfrm>
        <a:off x="1868487" y="2803525"/>
        <a:ext cx="4416425" cy="700881"/>
      </dsp:txXfrm>
    </dsp:sp>
    <dsp:sp modelId="{90C3DE10-3D75-43B4-9A29-8471F35B7B5B}">
      <dsp:nvSpPr>
        <dsp:cNvPr id="0" name=""/>
        <dsp:cNvSpPr/>
      </dsp:nvSpPr>
      <dsp:spPr>
        <a:xfrm>
          <a:off x="0" y="3504406"/>
          <a:ext cx="8153400" cy="700881"/>
        </a:xfrm>
        <a:prstGeom prst="trapezoid">
          <a:avLst>
            <a:gd name="adj" fmla="val 969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b="1" kern="1200" dirty="0"/>
            <a:t>Täysiaikaisesti yleisopetuksessa</a:t>
          </a:r>
        </a:p>
      </dsp:txBody>
      <dsp:txXfrm>
        <a:off x="1426844" y="3504406"/>
        <a:ext cx="5299710" cy="7008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B70A3-0DC9-416E-97D7-26CF0E065B8A}">
      <dsp:nvSpPr>
        <dsp:cNvPr id="0" name=""/>
        <dsp:cNvSpPr/>
      </dsp:nvSpPr>
      <dsp:spPr>
        <a:xfrm rot="16200000">
          <a:off x="803" y="116048"/>
          <a:ext cx="3973190" cy="3973190"/>
        </a:xfrm>
        <a:prstGeom prst="downArrow">
          <a:avLst>
            <a:gd name="adj1" fmla="val 50000"/>
            <a:gd name="adj2" fmla="val 3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i-FI" sz="1400" kern="1200" dirty="0"/>
            <a:t>Muokataan ympäristöä (ulkoiset keinot)</a:t>
          </a:r>
        </a:p>
        <a:p>
          <a:pPr marL="0" lvl="0" indent="0" algn="ctr" defTabSz="622300">
            <a:lnSpc>
              <a:spcPct val="90000"/>
            </a:lnSpc>
            <a:spcBef>
              <a:spcPct val="0"/>
            </a:spcBef>
            <a:spcAft>
              <a:spcPct val="35000"/>
            </a:spcAft>
            <a:buNone/>
          </a:pPr>
          <a:r>
            <a:rPr lang="fi-FI" sz="1400" kern="1200" dirty="0" err="1"/>
            <a:t>-Hyväksytään</a:t>
          </a:r>
          <a:r>
            <a:rPr lang="fi-FI" sz="1400" kern="1200" dirty="0"/>
            <a:t> lapsen rajoitteet</a:t>
          </a:r>
        </a:p>
        <a:p>
          <a:pPr marL="0" lvl="0" indent="0" algn="ctr" defTabSz="622300">
            <a:lnSpc>
              <a:spcPct val="90000"/>
            </a:lnSpc>
            <a:spcBef>
              <a:spcPct val="0"/>
            </a:spcBef>
            <a:spcAft>
              <a:spcPct val="35000"/>
            </a:spcAft>
            <a:buNone/>
          </a:pPr>
          <a:r>
            <a:rPr lang="fi-FI" sz="1400" kern="1200" dirty="0" err="1"/>
            <a:t>-Muutetaan</a:t>
          </a:r>
          <a:r>
            <a:rPr lang="fi-FI" sz="1400" kern="1200" dirty="0"/>
            <a:t> ympäristöä, lapseen kohdistuvia odotuksia tai kasvatus-/ opetusmenetelmiä</a:t>
          </a:r>
        </a:p>
        <a:p>
          <a:pPr marL="0" lvl="0" indent="0" algn="ctr" defTabSz="622300">
            <a:lnSpc>
              <a:spcPct val="90000"/>
            </a:lnSpc>
            <a:spcBef>
              <a:spcPct val="0"/>
            </a:spcBef>
            <a:spcAft>
              <a:spcPct val="35000"/>
            </a:spcAft>
            <a:buNone/>
          </a:pPr>
          <a:r>
            <a:rPr lang="fi-FI" sz="1400" kern="1200" dirty="0" err="1"/>
            <a:t>-Tulokset</a:t>
          </a:r>
          <a:r>
            <a:rPr lang="fi-FI" sz="1400" kern="1200" dirty="0"/>
            <a:t> näkyvät usein nopeasti</a:t>
          </a:r>
        </a:p>
      </dsp:txBody>
      <dsp:txXfrm rot="5400000">
        <a:off x="804" y="1109345"/>
        <a:ext cx="3277882" cy="1986595"/>
      </dsp:txXfrm>
    </dsp:sp>
    <dsp:sp modelId="{E43E3E3B-7D0E-47D5-A0E4-7304640CCE3A}">
      <dsp:nvSpPr>
        <dsp:cNvPr id="0" name=""/>
        <dsp:cNvSpPr/>
      </dsp:nvSpPr>
      <dsp:spPr>
        <a:xfrm rot="5400000">
          <a:off x="4179406" y="116048"/>
          <a:ext cx="3973190" cy="3973190"/>
        </a:xfrm>
        <a:prstGeom prst="downArrow">
          <a:avLst>
            <a:gd name="adj1" fmla="val 50000"/>
            <a:gd name="adj2" fmla="val 35000"/>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i-FI" sz="1400" kern="1200" dirty="0"/>
            <a:t>”Muokataan” lasta (sisäiset keinot)</a:t>
          </a:r>
        </a:p>
        <a:p>
          <a:pPr marL="0" lvl="0" indent="0" algn="ctr" defTabSz="622300">
            <a:lnSpc>
              <a:spcPct val="90000"/>
            </a:lnSpc>
            <a:spcBef>
              <a:spcPct val="0"/>
            </a:spcBef>
            <a:spcAft>
              <a:spcPct val="35000"/>
            </a:spcAft>
            <a:buNone/>
          </a:pPr>
          <a:r>
            <a:rPr lang="fi-FI" sz="1400" kern="1200" dirty="0" err="1"/>
            <a:t>-Toimii</a:t>
          </a:r>
          <a:r>
            <a:rPr lang="fi-FI" sz="1400" kern="1200" dirty="0"/>
            <a:t> usein parhaiten alle 12-vuotiailla lapsilla </a:t>
          </a:r>
        </a:p>
        <a:p>
          <a:pPr marL="0" lvl="0" indent="0" algn="ctr" defTabSz="622300">
            <a:lnSpc>
              <a:spcPct val="90000"/>
            </a:lnSpc>
            <a:spcBef>
              <a:spcPct val="0"/>
            </a:spcBef>
            <a:spcAft>
              <a:spcPct val="35000"/>
            </a:spcAft>
            <a:buNone/>
          </a:pPr>
          <a:r>
            <a:rPr lang="fi-FI" sz="1400" kern="1200" dirty="0" err="1"/>
            <a:t>-Kehitetään</a:t>
          </a:r>
          <a:r>
            <a:rPr lang="fi-FI" sz="1400" kern="1200" dirty="0"/>
            <a:t> lapsen taitoja tai autetaan lasta kompensoimaan omia vaikeuksiaan</a:t>
          </a:r>
        </a:p>
        <a:p>
          <a:pPr marL="0" lvl="0" indent="0" algn="ctr" defTabSz="622300">
            <a:lnSpc>
              <a:spcPct val="90000"/>
            </a:lnSpc>
            <a:spcBef>
              <a:spcPct val="0"/>
            </a:spcBef>
            <a:spcAft>
              <a:spcPct val="35000"/>
            </a:spcAft>
            <a:buNone/>
          </a:pPr>
          <a:r>
            <a:rPr lang="fi-FI" sz="1400" kern="1200" dirty="0" err="1"/>
            <a:t>-Tulokset</a:t>
          </a:r>
          <a:r>
            <a:rPr lang="fi-FI" sz="1400" kern="1200" dirty="0"/>
            <a:t> tulevat usein hitaasti, oltava kärsivällinen!</a:t>
          </a:r>
        </a:p>
      </dsp:txBody>
      <dsp:txXfrm rot="-5400000">
        <a:off x="4874715" y="1109346"/>
        <a:ext cx="3277882" cy="198659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467E4-5AEB-4D79-BAC1-5F66B61A3C5A}" type="datetimeFigureOut">
              <a:rPr lang="fi-FI" smtClean="0"/>
              <a:t>5.3.2019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5E4D80-FFC7-40A9-B140-6930F8A49146}" type="slidenum">
              <a:rPr lang="fi-FI" smtClean="0"/>
              <a:t>‹#›</a:t>
            </a:fld>
            <a:endParaRPr lang="fi-FI"/>
          </a:p>
        </p:txBody>
      </p:sp>
    </p:spTree>
    <p:extLst>
      <p:ext uri="{BB962C8B-B14F-4D97-AF65-F5344CB8AC3E}">
        <p14:creationId xmlns:p14="http://schemas.microsoft.com/office/powerpoint/2010/main" val="2019101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848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488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9934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888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435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0820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346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949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Eristävyys, palvelujen intensiteetti, tuen tarpeen määrä, oppilaiden määrän pieneneminen</a:t>
            </a:r>
          </a:p>
          <a:p>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546F1A-6D0B-4E9D-B4E6-69A122CCE5EA}"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5914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58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Laaditaan yhteistyössä: jos ei ole ilmeistä estettä siihen (esim. oppilas ei kykene osallistumaan)</a:t>
            </a:r>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A4B853-1CB3-4623-BCC1-4ECFD9CA13B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87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D3601C-DFC2-4AE0-9386-73D47E8739DA}"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101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22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277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Katsotaan lomakkeet:</a:t>
            </a:r>
            <a:r>
              <a:rPr lang="fi-FI" baseline="0" dirty="0"/>
              <a:t> Skannaa!!</a:t>
            </a:r>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43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051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836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9CD3B7-C652-4302-B9A9-3E4A8F5B41B1}"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038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890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181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4851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771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22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812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Tutustutaan </a:t>
            </a:r>
            <a:r>
              <a:rPr lang="fi-FI" dirty="0" err="1"/>
              <a:t>Varsu-menetelmään</a:t>
            </a:r>
            <a:endParaRPr lang="fi-FI" dirty="0"/>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6918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E92F3E-9A3E-48F0-8612-B54BDDDF52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2127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7.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Etusivu">
    <p:spTree>
      <p:nvGrpSpPr>
        <p:cNvPr id="1" name=""/>
        <p:cNvGrpSpPr/>
        <p:nvPr/>
      </p:nvGrpSpPr>
      <p:grpSpPr>
        <a:xfrm>
          <a:off x="0" y="0"/>
          <a:ext cx="0" cy="0"/>
          <a:chOff x="0" y="0"/>
          <a:chExt cx="0" cy="0"/>
        </a:xfrm>
      </p:grpSpPr>
      <p:pic>
        <p:nvPicPr>
          <p:cNvPr id="8" name="Kuva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76288"/>
          </a:xfrm>
          <a:prstGeom prst="rect">
            <a:avLst/>
          </a:prstGeom>
        </p:spPr>
      </p:pic>
    </p:spTree>
    <p:extLst>
      <p:ext uri="{BB962C8B-B14F-4D97-AF65-F5344CB8AC3E}">
        <p14:creationId xmlns:p14="http://schemas.microsoft.com/office/powerpoint/2010/main" val="209528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Väliotsikko_tiili">
    <p:spTree>
      <p:nvGrpSpPr>
        <p:cNvPr id="1" name=""/>
        <p:cNvGrpSpPr/>
        <p:nvPr/>
      </p:nvGrpSpPr>
      <p:grpSpPr>
        <a:xfrm>
          <a:off x="0" y="0"/>
          <a:ext cx="0" cy="0"/>
          <a:chOff x="0" y="0"/>
          <a:chExt cx="0" cy="0"/>
        </a:xfrm>
      </p:grpSpPr>
      <p:sp>
        <p:nvSpPr>
          <p:cNvPr id="7" name="Suorakulmio 6"/>
          <p:cNvSpPr/>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8" name="Suorakulmio 7"/>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
        <p:nvSpPr>
          <p:cNvPr id="3" name="Date Placeholder 2"/>
          <p:cNvSpPr>
            <a:spLocks noGrp="1"/>
          </p:cNvSpPr>
          <p:nvPr>
            <p:ph type="dt" sz="half" idx="10"/>
          </p:nvPr>
        </p:nvSpPr>
        <p:spPr>
          <a:xfrm>
            <a:off x="225594" y="6413223"/>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2EE26CFC-A3AF-470F-B96C-94BD14705BDA}" type="datetime1">
              <a:rPr lang="fi-FI" smtClean="0"/>
              <a:t>5.3.2019</a:t>
            </a:fld>
            <a:endParaRPr lang="en-US" dirty="0"/>
          </a:p>
        </p:txBody>
      </p:sp>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4"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105735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Väliotsikko_minttu">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CED75447-67D6-43AB-89C4-445FB72EE88A}" type="datetime1">
              <a:rPr lang="fi-FI" smtClean="0"/>
              <a:t>5.3.2019</a:t>
            </a:fld>
            <a:endParaRPr lang="en-US" dirty="0"/>
          </a:p>
        </p:txBody>
      </p:sp>
      <p:sp>
        <p:nvSpPr>
          <p:cNvPr id="12"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5"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13"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Tree>
    <p:extLst>
      <p:ext uri="{BB962C8B-B14F-4D97-AF65-F5344CB8AC3E}">
        <p14:creationId xmlns:p14="http://schemas.microsoft.com/office/powerpoint/2010/main" val="79609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Väliotsikko_keltainen">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8AC16223-EDBC-4F8C-B614-5F65B0D0FE8C}" type="datetime1">
              <a:rPr lang="fi-FI" smtClean="0"/>
              <a:t>5.3.2019</a:t>
            </a:fld>
            <a:endParaRPr lang="en-US" dirty="0"/>
          </a:p>
        </p:txBody>
      </p:sp>
      <p:sp>
        <p:nvSpPr>
          <p:cNvPr id="12"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4"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13"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Tree>
    <p:extLst>
      <p:ext uri="{BB962C8B-B14F-4D97-AF65-F5344CB8AC3E}">
        <p14:creationId xmlns:p14="http://schemas.microsoft.com/office/powerpoint/2010/main" val="202621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yhyt_teksti_tiili">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8" name="Title 1"/>
          <p:cNvSpPr>
            <a:spLocks noGrp="1"/>
          </p:cNvSpPr>
          <p:nvPr>
            <p:ph type="title" hasCustomPrompt="1"/>
          </p:nvPr>
        </p:nvSpPr>
        <p:spPr>
          <a:xfrm>
            <a:off x="888410" y="2442029"/>
            <a:ext cx="10226159" cy="1143000"/>
          </a:xfrm>
          <a:prstGeom prst="rect">
            <a:avLst/>
          </a:prstGeom>
        </p:spPr>
        <p:txBody>
          <a:bodyPr anchor="ctr">
            <a:noAutofit/>
          </a:bodyPr>
          <a:lstStyle>
            <a:lvl1pPr>
              <a:lnSpc>
                <a:spcPct val="100000"/>
              </a:lnSpc>
              <a:defRPr sz="3500" kern="1300" spc="300" baseline="0">
                <a:latin typeface="Arial Black"/>
                <a:cs typeface="Arial Black"/>
              </a:defRPr>
            </a:lvl1pPr>
          </a:lstStyle>
          <a:p>
            <a:r>
              <a:rPr lang="fi-FI" dirty="0"/>
              <a:t>Tämä on </a:t>
            </a:r>
            <a:r>
              <a:rPr lang="fi-FI" dirty="0" err="1"/>
              <a:t>slide</a:t>
            </a:r>
            <a:r>
              <a:rPr lang="fi-FI" dirty="0"/>
              <a:t> vain </a:t>
            </a:r>
            <a:br>
              <a:rPr lang="fi-FI" dirty="0"/>
            </a:br>
            <a:r>
              <a:rPr lang="fi-FI" dirty="0"/>
              <a:t>lyhyille teksteille.</a:t>
            </a:r>
            <a:endParaRPr lang="en-US" dirty="0"/>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7334AF6F-1265-438A-A15C-0770A221B7FF}" type="datetime1">
              <a:rPr lang="fi-FI" smtClean="0"/>
              <a:t>5.3.2019</a:t>
            </a:fld>
            <a:endParaRPr lang="en-US" dirty="0"/>
          </a:p>
        </p:txBody>
      </p:sp>
      <p:sp>
        <p:nvSpPr>
          <p:cNvPr id="12"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3"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41645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yhyt_teksti_minttu">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62A9DFCE-943F-484E-A097-4BD30A09B2AD}" type="datetime1">
              <a:rPr lang="fi-FI" smtClean="0"/>
              <a:t>5.3.2019</a:t>
            </a:fld>
            <a:endParaRPr lang="en-US" dirty="0"/>
          </a:p>
        </p:txBody>
      </p:sp>
      <p:sp>
        <p:nvSpPr>
          <p:cNvPr id="13"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9" name="Title 1"/>
          <p:cNvSpPr>
            <a:spLocks noGrp="1"/>
          </p:cNvSpPr>
          <p:nvPr>
            <p:ph type="title" hasCustomPrompt="1"/>
          </p:nvPr>
        </p:nvSpPr>
        <p:spPr>
          <a:xfrm>
            <a:off x="888410" y="2442029"/>
            <a:ext cx="10226159" cy="1143000"/>
          </a:xfrm>
          <a:prstGeom prst="rect">
            <a:avLst/>
          </a:prstGeom>
        </p:spPr>
        <p:txBody>
          <a:bodyPr anchor="ctr">
            <a:noAutofit/>
          </a:bodyPr>
          <a:lstStyle>
            <a:lvl1pPr>
              <a:lnSpc>
                <a:spcPct val="100000"/>
              </a:lnSpc>
              <a:defRPr sz="3500" kern="1300" spc="300" baseline="0">
                <a:latin typeface="Arial Black"/>
                <a:cs typeface="Arial Black"/>
              </a:defRPr>
            </a:lvl1pPr>
          </a:lstStyle>
          <a:p>
            <a:r>
              <a:rPr lang="fi-FI" dirty="0"/>
              <a:t>Tämä on </a:t>
            </a:r>
            <a:r>
              <a:rPr lang="fi-FI" dirty="0" err="1"/>
              <a:t>slide</a:t>
            </a:r>
            <a:r>
              <a:rPr lang="fi-FI" dirty="0"/>
              <a:t> vain </a:t>
            </a:r>
            <a:br>
              <a:rPr lang="fi-FI" dirty="0"/>
            </a:br>
            <a:r>
              <a:rPr lang="fi-FI" dirty="0"/>
              <a:t>lyhyille teksteille.</a:t>
            </a:r>
            <a:endParaRPr lang="en-US" dirty="0"/>
          </a:p>
        </p:txBody>
      </p:sp>
    </p:spTree>
    <p:extLst>
      <p:ext uri="{BB962C8B-B14F-4D97-AF65-F5344CB8AC3E}">
        <p14:creationId xmlns:p14="http://schemas.microsoft.com/office/powerpoint/2010/main" val="339174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yhyt_teksti_keltainen">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F59A59DF-A90E-4EF7-ABBD-F30655698195}" type="datetime1">
              <a:rPr lang="fi-FI" smtClean="0"/>
              <a:t>5.3.2019</a:t>
            </a:fld>
            <a:endParaRPr lang="en-US" dirty="0"/>
          </a:p>
        </p:txBody>
      </p:sp>
      <p:sp>
        <p:nvSpPr>
          <p:cNvPr id="13"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9" name="Title 1"/>
          <p:cNvSpPr>
            <a:spLocks noGrp="1"/>
          </p:cNvSpPr>
          <p:nvPr>
            <p:ph type="title" hasCustomPrompt="1"/>
          </p:nvPr>
        </p:nvSpPr>
        <p:spPr>
          <a:xfrm>
            <a:off x="888410" y="2442029"/>
            <a:ext cx="10226159" cy="1143000"/>
          </a:xfrm>
          <a:prstGeom prst="rect">
            <a:avLst/>
          </a:prstGeom>
        </p:spPr>
        <p:txBody>
          <a:bodyPr anchor="ctr">
            <a:noAutofit/>
          </a:bodyPr>
          <a:lstStyle>
            <a:lvl1pPr>
              <a:lnSpc>
                <a:spcPct val="100000"/>
              </a:lnSpc>
              <a:defRPr sz="3500" kern="1300" spc="300" baseline="0">
                <a:latin typeface="Arial Black"/>
                <a:cs typeface="Arial Black"/>
              </a:defRPr>
            </a:lvl1pPr>
          </a:lstStyle>
          <a:p>
            <a:r>
              <a:rPr lang="fi-FI" dirty="0"/>
              <a:t>Tämä on </a:t>
            </a:r>
            <a:r>
              <a:rPr lang="fi-FI" dirty="0" err="1"/>
              <a:t>slide</a:t>
            </a:r>
            <a:r>
              <a:rPr lang="fi-FI" dirty="0"/>
              <a:t> vain </a:t>
            </a:r>
            <a:br>
              <a:rPr lang="fi-FI" dirty="0"/>
            </a:br>
            <a:r>
              <a:rPr lang="fi-FI" dirty="0"/>
              <a:t>lyhyille teksteille.</a:t>
            </a:r>
            <a:endParaRPr lang="en-US" dirty="0"/>
          </a:p>
        </p:txBody>
      </p:sp>
    </p:spTree>
    <p:extLst>
      <p:ext uri="{BB962C8B-B14F-4D97-AF65-F5344CB8AC3E}">
        <p14:creationId xmlns:p14="http://schemas.microsoft.com/office/powerpoint/2010/main" val="1118864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uvallinen1">
    <p:spTree>
      <p:nvGrpSpPr>
        <p:cNvPr id="1" name=""/>
        <p:cNvGrpSpPr/>
        <p:nvPr/>
      </p:nvGrpSpPr>
      <p:grpSpPr>
        <a:xfrm>
          <a:off x="0" y="0"/>
          <a:ext cx="0" cy="0"/>
          <a:chOff x="0" y="0"/>
          <a:chExt cx="0" cy="0"/>
        </a:xfrm>
      </p:grpSpPr>
      <p:pic>
        <p:nvPicPr>
          <p:cNvPr id="7"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8"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9"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304C54B8-A5E2-4FCA-BB9B-DFCCB5F55F6A}" type="datetime1">
              <a:rPr lang="fi-FI" smtClean="0"/>
              <a:t>5.3.2019</a:t>
            </a:fld>
            <a:endParaRPr lang="en-US" dirty="0"/>
          </a:p>
        </p:txBody>
      </p:sp>
      <p:sp>
        <p:nvSpPr>
          <p:cNvPr id="13"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4"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4"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182756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ukautettu asettelu">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3"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A3D5C5A3-7100-40B2-A967-A7AE0DFC359F}" type="datetime1">
              <a:rPr lang="fi-FI" smtClean="0"/>
              <a:t>5.3.2019</a:t>
            </a:fld>
            <a:endParaRPr lang="en-US" dirty="0"/>
          </a:p>
        </p:txBody>
      </p:sp>
      <p:sp>
        <p:nvSpPr>
          <p:cNvPr id="14"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34654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3E5BB9D3-5196-46C8-9CE0-8D21051AFA46}"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399873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pic>
        <p:nvPicPr>
          <p:cNvPr id="7"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9"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6"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8"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1"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2"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CDB74D14-DBF0-4D08-B2FD-2BB901A177F2}" type="datetime1">
              <a:rPr lang="fi-FI" smtClean="0"/>
              <a:t>5.3.2019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197060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6"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C17A1681-556E-4565-8DAB-68C7E0322768}"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162625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19AC6931-3F39-40B5-8ACF-353E97894539}"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56128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20BE6B60-A7A2-4BFC-B1FD-AA20AC975E61}"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249174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C32716E1-BE5F-42C5-8A54-EF44D798F2A7}"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258075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pic>
        <p:nvPicPr>
          <p:cNvPr id="5"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7"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5"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0"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1"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2"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FD304340-A20D-49EA-9D7F-D626D1EE1A7F}" type="datetime1">
              <a:rPr lang="fi-FI" smtClean="0"/>
              <a:t>5.3.2019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271342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7" y="0"/>
            <a:ext cx="4926272" cy="6876000"/>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B9477BC0-CAEE-4A6B-81B1-E523879D4B41}"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270794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8" y="402"/>
            <a:ext cx="4926271" cy="6875196"/>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DFC248D0-B269-4244-99A3-1F1ED50D81F5}"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318663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pic>
        <p:nvPicPr>
          <p:cNvPr id="3" name="Kuva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98" y="403"/>
            <a:ext cx="4926271" cy="6875194"/>
          </a:xfrm>
          <a:prstGeom prst="rect">
            <a:avLst/>
          </a:prstGeom>
        </p:spPr>
      </p:pic>
      <p:sp>
        <p:nvSpPr>
          <p:cNvPr id="5"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4"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9"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0"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0E3BE006-2664-47B1-9DDC-EADD90DD0957}" type="datetime1">
              <a:rPr lang="fi-FI" smtClean="0"/>
              <a:t>5.3.2019</a:t>
            </a:fld>
            <a:endParaRPr lang="en-US" dirty="0"/>
          </a:p>
        </p:txBody>
      </p:sp>
      <p:sp>
        <p:nvSpPr>
          <p:cNvPr id="12"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1125028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Mukautettu asettelu">
    <p:spTree>
      <p:nvGrpSpPr>
        <p:cNvPr id="1" name=""/>
        <p:cNvGrpSpPr/>
        <p:nvPr/>
      </p:nvGrpSpPr>
      <p:grpSpPr>
        <a:xfrm>
          <a:off x="0" y="0"/>
          <a:ext cx="0" cy="0"/>
          <a:chOff x="0" y="0"/>
          <a:chExt cx="0" cy="0"/>
        </a:xfrm>
      </p:grpSpPr>
      <p:sp>
        <p:nvSpPr>
          <p:cNvPr id="4"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Content Placeholder 5"/>
          <p:cNvSpPr>
            <a:spLocks noGrp="1"/>
          </p:cNvSpPr>
          <p:nvPr>
            <p:ph sz="quarter" idx="4" hasCustomPrompt="1"/>
          </p:nvPr>
        </p:nvSpPr>
        <p:spPr>
          <a:xfrm>
            <a:off x="6568560" y="911184"/>
            <a:ext cx="4838995" cy="5112628"/>
          </a:xfrm>
          <a:prstGeom prst="rect">
            <a:avLst/>
          </a:prstGeom>
        </p:spPr>
        <p:txBody>
          <a:bodyPr/>
          <a:lstStyle>
            <a:lvl1pPr marL="342900" indent="-342900">
              <a:buFont typeface="Wingdings" panose="05000000000000000000" pitchFamily="2" charset="2"/>
              <a:buChar char="§"/>
              <a:defRPr sz="2000" baseline="0">
                <a:solidFill>
                  <a:schemeClr val="tx1"/>
                </a:solidFill>
                <a:latin typeface="+mn-lt"/>
              </a:defRPr>
            </a:lvl1pPr>
            <a:lvl2pPr>
              <a:defRPr sz="2000">
                <a:solidFill>
                  <a:schemeClr val="tx1"/>
                </a:solidFill>
                <a:latin typeface="+mn-lt"/>
                <a:cs typeface="Arial" panose="020B0604020202020204" pitchFamily="34" charset="0"/>
              </a:defRPr>
            </a:lvl2pPr>
            <a:lvl3pPr>
              <a:defRPr sz="2000">
                <a:solidFill>
                  <a:schemeClr val="tx1"/>
                </a:solidFill>
                <a:latin typeface="+mn-lt"/>
                <a:cs typeface="Arial" panose="020B0604020202020204" pitchFamily="34" charset="0"/>
              </a:defRPr>
            </a:lvl3pPr>
            <a:lvl4pPr>
              <a:defRPr sz="1600">
                <a:latin typeface="+mn-lt"/>
                <a:cs typeface="Arial" panose="020B0604020202020204" pitchFamily="34" charset="0"/>
              </a:defRPr>
            </a:lvl4pPr>
            <a:lvl5pPr>
              <a:defRPr sz="1600">
                <a:latin typeface="+mn-lt"/>
                <a:cs typeface="Arial" panose="020B0604020202020204" pitchFamily="34" charset="0"/>
              </a:defRPr>
            </a:lvl5pPr>
            <a:lvl6pPr>
              <a:defRPr sz="1600"/>
            </a:lvl6pPr>
            <a:lvl7pPr>
              <a:defRPr sz="1600"/>
            </a:lvl7pPr>
            <a:lvl8pPr>
              <a:defRPr sz="1600"/>
            </a:lvl8pPr>
            <a:lvl9pPr>
              <a:defRPr sz="1600"/>
            </a:lvl9pPr>
          </a:lstStyle>
          <a:p>
            <a:pPr lvl="0"/>
            <a:r>
              <a:rPr lang="fi-FI" dirty="0"/>
              <a:t>Muokkaa tekstiä, lisää </a:t>
            </a:r>
            <a:r>
              <a:rPr lang="fi-FI" dirty="0" err="1"/>
              <a:t>graafi</a:t>
            </a:r>
            <a:r>
              <a:rPr lang="fi-FI" dirty="0"/>
              <a:t> tai kuva napsauttamalla</a:t>
            </a:r>
          </a:p>
          <a:p>
            <a:pPr lvl="1"/>
            <a:r>
              <a:rPr lang="fi-FI" dirty="0"/>
              <a:t>Toinen taso</a:t>
            </a:r>
          </a:p>
          <a:p>
            <a:pPr lvl="2"/>
            <a:r>
              <a:rPr lang="fi-FI" dirty="0"/>
              <a:t>Kolmas taso</a:t>
            </a:r>
          </a:p>
        </p:txBody>
      </p:sp>
      <p:sp>
        <p:nvSpPr>
          <p:cNvPr id="15"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8" name="Title 1"/>
          <p:cNvSpPr>
            <a:spLocks noGrp="1"/>
          </p:cNvSpPr>
          <p:nvPr>
            <p:ph type="title" hasCustomPrompt="1"/>
          </p:nvPr>
        </p:nvSpPr>
        <p:spPr>
          <a:xfrm>
            <a:off x="960918" y="911184"/>
            <a:ext cx="5203575"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9" name="Tekstin paikkamerkki 3"/>
          <p:cNvSpPr>
            <a:spLocks noGrp="1"/>
          </p:cNvSpPr>
          <p:nvPr>
            <p:ph type="body" sz="quarter" idx="12" hasCustomPrompt="1"/>
          </p:nvPr>
        </p:nvSpPr>
        <p:spPr>
          <a:xfrm>
            <a:off x="961726" y="1956647"/>
            <a:ext cx="520276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2"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A362E0BD-E96C-4D5F-8707-8B09D56F0AF1}" type="datetime1">
              <a:rPr lang="fi-FI" smtClean="0"/>
              <a:t>5.3.2019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399903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Mukautettu asettelu">
    <p:spTree>
      <p:nvGrpSpPr>
        <p:cNvPr id="1" name=""/>
        <p:cNvGrpSpPr/>
        <p:nvPr/>
      </p:nvGrpSpPr>
      <p:grpSpPr>
        <a:xfrm>
          <a:off x="0" y="0"/>
          <a:ext cx="0" cy="0"/>
          <a:chOff x="0" y="0"/>
          <a:chExt cx="0" cy="0"/>
        </a:xfrm>
      </p:grpSpPr>
      <p:sp>
        <p:nvSpPr>
          <p:cNvPr id="4" name="Suorakulmio 4"/>
          <p:cNvSpPr/>
          <p:nvPr/>
        </p:nvSpPr>
        <p:spPr>
          <a:xfrm>
            <a:off x="409057" y="299649"/>
            <a:ext cx="11339404" cy="6221249"/>
          </a:xfrm>
          <a:prstGeom prst="rect">
            <a:avLst/>
          </a:prstGeom>
          <a:noFill/>
          <a:ln w="88900" cmpd="sng">
            <a:solidFill>
              <a:schemeClr val="tx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12" name="Date Placeholder 2"/>
          <p:cNvSpPr txBox="1">
            <a:spLocks/>
          </p:cNvSpPr>
          <p:nvPr/>
        </p:nvSpPr>
        <p:spPr>
          <a:xfrm>
            <a:off x="11342950" y="-3765"/>
            <a:ext cx="688631"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7" name="Title 1"/>
          <p:cNvSpPr>
            <a:spLocks noGrp="1"/>
          </p:cNvSpPr>
          <p:nvPr>
            <p:ph type="title" hasCustomPrompt="1"/>
          </p:nvPr>
        </p:nvSpPr>
        <p:spPr>
          <a:xfrm>
            <a:off x="960918" y="911184"/>
            <a:ext cx="1006611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9" name="Tekstin paikkamerkki 3"/>
          <p:cNvSpPr>
            <a:spLocks noGrp="1"/>
          </p:cNvSpPr>
          <p:nvPr>
            <p:ph type="body" sz="quarter" idx="12" hasCustomPrompt="1"/>
          </p:nvPr>
        </p:nvSpPr>
        <p:spPr>
          <a:xfrm>
            <a:off x="961726" y="1956647"/>
            <a:ext cx="10064548"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
        <p:nvSpPr>
          <p:cNvPr id="11" name="Date Placeholder 2"/>
          <p:cNvSpPr>
            <a:spLocks noGrp="1"/>
          </p:cNvSpPr>
          <p:nvPr>
            <p:ph type="dt" sz="half" idx="11"/>
          </p:nvPr>
        </p:nvSpPr>
        <p:spPr>
          <a:xfrm>
            <a:off x="235284" y="6579778"/>
            <a:ext cx="1924033" cy="278222"/>
          </a:xfrm>
          <a:prstGeom prst="rect">
            <a:avLst/>
          </a:prstGeom>
        </p:spPr>
        <p:txBody>
          <a:bodyPr/>
          <a:lstStyle>
            <a:lvl1pPr>
              <a:defRPr sz="1000">
                <a:latin typeface="Arial" panose="020B0604020202020204" pitchFamily="34" charset="0"/>
                <a:cs typeface="Arial" panose="020B0604020202020204" pitchFamily="34" charset="0"/>
              </a:defRPr>
            </a:lvl1pPr>
          </a:lstStyle>
          <a:p>
            <a:fld id="{765BD51D-36D3-483B-962F-92C33C1D6EF9}" type="datetime1">
              <a:rPr lang="fi-FI" smtClean="0"/>
              <a:t>5.3.2019</a:t>
            </a:fld>
            <a:endParaRPr lang="en-US" dirty="0"/>
          </a:p>
        </p:txBody>
      </p:sp>
      <p:sp>
        <p:nvSpPr>
          <p:cNvPr id="13" name="Alatunnisteen paikkamerkki 4"/>
          <p:cNvSpPr>
            <a:spLocks noGrp="1"/>
          </p:cNvSpPr>
          <p:nvPr>
            <p:ph type="ftr" sz="quarter" idx="3"/>
          </p:nvPr>
        </p:nvSpPr>
        <p:spPr>
          <a:xfrm>
            <a:off x="2284227" y="6574492"/>
            <a:ext cx="5486400" cy="283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395234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eksti_tiili">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95E32CA9-7CD5-4CFB-8EC1-D680EECCBE52}" type="datetime1">
              <a:rPr lang="fi-FI" smtClean="0"/>
              <a:t>5.3.2019</a:t>
            </a:fld>
            <a:endParaRPr lang="en-US" dirty="0"/>
          </a:p>
        </p:txBody>
      </p:sp>
      <p:sp>
        <p:nvSpPr>
          <p:cNvPr id="12"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3"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9"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4"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370061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eksti_minttu">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82E08375-1A0E-437A-B34C-528CB590D4C4}" type="datetime1">
              <a:rPr lang="fi-FI" smtClean="0"/>
              <a:t>5.3.2019</a:t>
            </a:fld>
            <a:endParaRPr lang="en-US" dirty="0"/>
          </a:p>
        </p:txBody>
      </p:sp>
      <p:sp>
        <p:nvSpPr>
          <p:cNvPr id="13"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14"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5"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74838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eksti_keltainen">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E0FE4C93-2401-44AE-A9AB-A63F05278C09}" type="datetime1">
              <a:rPr lang="fi-FI" smtClean="0"/>
              <a:t>5.3.2019</a:t>
            </a:fld>
            <a:endParaRPr lang="en-US" dirty="0"/>
          </a:p>
        </p:txBody>
      </p:sp>
      <p:sp>
        <p:nvSpPr>
          <p:cNvPr id="13"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2"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16"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7"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224175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11200" cy="6858000"/>
          </a:xfrm>
          <a:prstGeom prst="rect">
            <a:avLst/>
          </a:prstGeom>
        </p:spPr>
      </p:pic>
      <p:pic>
        <p:nvPicPr>
          <p:cNvPr id="8" name="Kuva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0"/>
            <a:ext cx="4165600" cy="6757416"/>
          </a:xfrm>
          <a:prstGeom prst="rect">
            <a:avLst/>
          </a:prstGeom>
        </p:spPr>
      </p:pic>
      <p:sp>
        <p:nvSpPr>
          <p:cNvPr id="2" name="Otsikko 1"/>
          <p:cNvSpPr>
            <a:spLocks noGrp="1"/>
          </p:cNvSpPr>
          <p:nvPr>
            <p:ph type="ctrTitle"/>
          </p:nvPr>
        </p:nvSpPr>
        <p:spPr>
          <a:xfrm>
            <a:off x="1202432" y="1817986"/>
            <a:ext cx="10363200" cy="1470025"/>
          </a:xfrm>
          <a:prstGeom prst="rect">
            <a:avLst/>
          </a:prstGeom>
          <a:solidFill>
            <a:schemeClr val="bg1"/>
          </a:solidFill>
        </p:spPr>
        <p:txBody>
          <a:bodyPr>
            <a:normAutofit/>
          </a:bodyPr>
          <a:lstStyle>
            <a:lvl1pPr>
              <a:defRPr sz="4000" b="1">
                <a:solidFill>
                  <a:srgbClr val="0357A2"/>
                </a:solidFill>
                <a:latin typeface="Arial" pitchFamily="34" charset="0"/>
                <a:cs typeface="Arial" pitchFamily="34" charset="0"/>
              </a:defRPr>
            </a:lvl1pPr>
          </a:lstStyle>
          <a:p>
            <a:r>
              <a:rPr lang="fi-FI"/>
              <a:t>Muokkaa perustyyl. napsautt.</a:t>
            </a:r>
            <a:endParaRPr lang="fi-FI" dirty="0"/>
          </a:p>
        </p:txBody>
      </p:sp>
      <p:sp>
        <p:nvSpPr>
          <p:cNvPr id="3" name="Alaotsikko 2"/>
          <p:cNvSpPr>
            <a:spLocks noGrp="1"/>
          </p:cNvSpPr>
          <p:nvPr>
            <p:ph type="subTitle" idx="1"/>
          </p:nvPr>
        </p:nvSpPr>
        <p:spPr>
          <a:xfrm>
            <a:off x="1199456" y="3260576"/>
            <a:ext cx="10369152" cy="1536576"/>
          </a:xfrm>
          <a:prstGeom prst="rect">
            <a:avLst/>
          </a:prstGeom>
          <a:solidFill>
            <a:schemeClr val="bg1"/>
          </a:solidFill>
        </p:spPr>
        <p:txBody>
          <a:bodyPr>
            <a:normAutofit/>
          </a:bodyPr>
          <a:lstStyle>
            <a:lvl1pPr marL="0" indent="0" algn="l">
              <a:buNone/>
              <a:defRPr sz="4000">
                <a:solidFill>
                  <a:srgbClr val="0357A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fi-FI" dirty="0"/>
          </a:p>
        </p:txBody>
      </p:sp>
      <p:sp>
        <p:nvSpPr>
          <p:cNvPr id="4" name="Päivämäärän paikkamerkki 3"/>
          <p:cNvSpPr>
            <a:spLocks noGrp="1"/>
          </p:cNvSpPr>
          <p:nvPr>
            <p:ph type="dt" sz="half" idx="10"/>
          </p:nvPr>
        </p:nvSpPr>
        <p:spPr>
          <a:xfrm>
            <a:off x="711200" y="6357962"/>
            <a:ext cx="2844800" cy="365125"/>
          </a:xfrm>
          <a:prstGeom prst="rect">
            <a:avLst/>
          </a:prstGeom>
        </p:spPr>
        <p:txBody>
          <a:bodyPr/>
          <a:lstStyle>
            <a:lvl1pPr>
              <a:defRPr>
                <a:latin typeface="Arial" pitchFamily="34" charset="0"/>
                <a:cs typeface="Arial" pitchFamily="34" charset="0"/>
              </a:defRPr>
            </a:lvl1pPr>
          </a:lstStyle>
          <a:p>
            <a:fld id="{CF91793A-F068-4AC3-A588-9FEDF35FA185}" type="datetime1">
              <a:rPr lang="fi-FI" smtClean="0">
                <a:solidFill>
                  <a:prstClr val="black">
                    <a:tint val="75000"/>
                  </a:prstClr>
                </a:solidFill>
              </a:rPr>
              <a:t>5.3.2019</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r>
              <a:rPr lang="fi-FI">
                <a:solidFill>
                  <a:prstClr val="black">
                    <a:tint val="75000"/>
                  </a:prstClr>
                </a:solidFill>
              </a:rPr>
              <a:t>Irina Muuri  </a:t>
            </a:r>
          </a:p>
        </p:txBody>
      </p:sp>
      <p:pic>
        <p:nvPicPr>
          <p:cNvPr id="10" name="Kuva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7232" y="5474208"/>
            <a:ext cx="3604768" cy="1383792"/>
          </a:xfrm>
          <a:prstGeom prst="rect">
            <a:avLst/>
          </a:prstGeom>
        </p:spPr>
      </p:pic>
    </p:spTree>
    <p:extLst>
      <p:ext uri="{BB962C8B-B14F-4D97-AF65-F5344CB8AC3E}">
        <p14:creationId xmlns:p14="http://schemas.microsoft.com/office/powerpoint/2010/main" val="40618056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pic>
        <p:nvPicPr>
          <p:cNvPr id="10" name="Kuva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5056" y="5815584"/>
            <a:ext cx="2726944" cy="1042416"/>
          </a:xfrm>
          <a:prstGeom prst="rect">
            <a:avLst/>
          </a:prstGeom>
        </p:spPr>
      </p:pic>
      <p:pic>
        <p:nvPicPr>
          <p:cNvPr id="7" name="Kuva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11200" cy="6858000"/>
          </a:xfrm>
          <a:prstGeom prst="rect">
            <a:avLst/>
          </a:prstGeom>
        </p:spPr>
      </p:pic>
      <p:sp>
        <p:nvSpPr>
          <p:cNvPr id="2" name="Otsikko 1"/>
          <p:cNvSpPr>
            <a:spLocks noGrp="1"/>
          </p:cNvSpPr>
          <p:nvPr>
            <p:ph type="title"/>
          </p:nvPr>
        </p:nvSpPr>
        <p:spPr>
          <a:xfrm>
            <a:off x="1177461" y="274638"/>
            <a:ext cx="10871200" cy="1143000"/>
          </a:xfrm>
          <a:prstGeom prst="rect">
            <a:avLst/>
          </a:prstGeom>
        </p:spPr>
        <p:txBody>
          <a:bodyPr>
            <a:normAutofit/>
          </a:bodyPr>
          <a:lstStyle>
            <a:lvl1pPr algn="l">
              <a:defRPr sz="3200" b="1">
                <a:solidFill>
                  <a:srgbClr val="0357A2"/>
                </a:solidFill>
                <a:latin typeface="Arial" pitchFamily="34" charset="0"/>
                <a:cs typeface="Arial" pitchFamily="34" charset="0"/>
              </a:defRPr>
            </a:lvl1pPr>
          </a:lstStyle>
          <a:p>
            <a:r>
              <a:rPr lang="fi-FI"/>
              <a:t>Muokkaa perustyyl. napsautt.</a:t>
            </a:r>
            <a:endParaRPr lang="fi-FI" dirty="0"/>
          </a:p>
        </p:txBody>
      </p:sp>
      <p:sp>
        <p:nvSpPr>
          <p:cNvPr id="3" name="Sisällön paikkamerkki 2"/>
          <p:cNvSpPr>
            <a:spLocks noGrp="1"/>
          </p:cNvSpPr>
          <p:nvPr>
            <p:ph idx="1"/>
          </p:nvPr>
        </p:nvSpPr>
        <p:spPr>
          <a:xfrm>
            <a:off x="1177461" y="1600202"/>
            <a:ext cx="10871200" cy="4205063"/>
          </a:xfrm>
          <a:prstGeom prst="rect">
            <a:avLst/>
          </a:prstGeom>
        </p:spPr>
        <p:txBody>
          <a:bodyPr/>
          <a:lstStyle>
            <a:lvl1pPr marL="342900" indent="-342900">
              <a:buClr>
                <a:srgbClr val="0357A2"/>
              </a:buClr>
              <a:buFont typeface="Wingdings" pitchFamily="2" charset="2"/>
              <a:buChar char="§"/>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a:xfrm>
            <a:off x="1138965" y="6356351"/>
            <a:ext cx="2844800" cy="365125"/>
          </a:xfrm>
          <a:prstGeom prst="rect">
            <a:avLst/>
          </a:prstGeom>
        </p:spPr>
        <p:txBody>
          <a:bodyPr/>
          <a:lstStyle/>
          <a:p>
            <a:fld id="{60DF5AAB-CD8D-4A25-8E7E-C84EADDA3F96}" type="datetime1">
              <a:rPr lang="fi-FI" smtClean="0">
                <a:solidFill>
                  <a:prstClr val="black">
                    <a:tint val="75000"/>
                  </a:prstClr>
                </a:solidFill>
              </a:rPr>
              <a:t>5.3.2019</a:t>
            </a:fld>
            <a:endParaRPr lang="fi-FI">
              <a:solidFill>
                <a:prstClr val="black">
                  <a:tint val="75000"/>
                </a:prstClr>
              </a:solidFill>
            </a:endParaRPr>
          </a:p>
        </p:txBody>
      </p:sp>
      <p:sp>
        <p:nvSpPr>
          <p:cNvPr id="5" name="Alatunnisteen paikkamerkki 4"/>
          <p:cNvSpPr>
            <a:spLocks noGrp="1"/>
          </p:cNvSpPr>
          <p:nvPr>
            <p:ph type="ftr" sz="quarter" idx="11"/>
          </p:nvPr>
        </p:nvSpPr>
        <p:spPr/>
        <p:txBody>
          <a:bodyPr/>
          <a:lstStyle/>
          <a:p>
            <a:r>
              <a:rPr lang="fi-FI">
                <a:solidFill>
                  <a:prstClr val="black">
                    <a:tint val="75000"/>
                  </a:prstClr>
                </a:solidFill>
              </a:rPr>
              <a:t>Irina Muuri  </a:t>
            </a:r>
          </a:p>
        </p:txBody>
      </p:sp>
    </p:spTree>
    <p:extLst>
      <p:ext uri="{BB962C8B-B14F-4D97-AF65-F5344CB8AC3E}">
        <p14:creationId xmlns:p14="http://schemas.microsoft.com/office/powerpoint/2010/main" val="824866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latunnisteen paikkamerkki 4"/>
          <p:cNvSpPr>
            <a:spLocks noGrp="1"/>
          </p:cNvSpPr>
          <p:nvPr>
            <p:ph type="ftr" sz="quarter" idx="3"/>
          </p:nvPr>
        </p:nvSpPr>
        <p:spPr>
          <a:xfrm>
            <a:off x="2133600" y="6492876"/>
            <a:ext cx="5486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232935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p:txStyles>
    <p:titleStyle>
      <a:lvl1pPr algn="ctr" defTabSz="457200" rtl="0" eaLnBrk="1" latinLnBrk="0" hangingPunct="1">
        <a:spcBef>
          <a:spcPct val="0"/>
        </a:spcBef>
        <a:buNone/>
        <a:defRPr sz="4400" b="1" i="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Georgi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Georgia"/>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Georgia"/>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Georgia"/>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Georgia"/>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hyperlink" Target="https://arenan.yle.fi/1-2867268" TargetMode="Externa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hyperlink" Target="http://www.lukimat.fi/"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hyperlink" Target="http://www.oph.fi/saadokset_ja_ohjeet/ohjeita_koulutuksen_jarjestamiseen/perusopetuksen_jarjestaminen/tietoa_tuen_jarjestamisesta/tuen_lomakkeet_ops_2016" TargetMode="External"/><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pPr defTabSz="457200"/>
            <a:fld id="{34B060A2-F8C7-4A52-A43F-BA6E76146032}" type="datetime1">
              <a:rPr lang="fi-FI">
                <a:solidFill>
                  <a:prstClr val="black"/>
                </a:solidFill>
              </a:rPr>
              <a:pPr defTabSz="457200"/>
              <a:t>5.3.2019</a:t>
            </a:fld>
            <a:endParaRPr lang="en-US" dirty="0">
              <a:solidFill>
                <a:prstClr val="black"/>
              </a:solidFill>
            </a:endParaRPr>
          </a:p>
        </p:txBody>
      </p:sp>
      <p:sp>
        <p:nvSpPr>
          <p:cNvPr id="3" name="Alatunnisteen paikkamerkki 2"/>
          <p:cNvSpPr>
            <a:spLocks noGrp="1"/>
          </p:cNvSpPr>
          <p:nvPr>
            <p:ph type="ftr" sz="quarter" idx="3"/>
          </p:nvPr>
        </p:nvSpPr>
        <p:spPr/>
        <p:txBody>
          <a:bodyPr/>
          <a:lstStyle/>
          <a:p>
            <a:pPr defTabSz="457200"/>
            <a:r>
              <a:rPr lang="fi-FI" dirty="0">
                <a:solidFill>
                  <a:prstClr val="black"/>
                </a:solidFill>
              </a:rPr>
              <a:t>Irina Muuri </a:t>
            </a:r>
          </a:p>
          <a:p>
            <a:pPr defTabSz="457200"/>
            <a:endParaRPr lang="fi-FI" dirty="0">
              <a:solidFill>
                <a:prstClr val="black"/>
              </a:solidFill>
            </a:endParaRPr>
          </a:p>
        </p:txBody>
      </p:sp>
      <p:sp>
        <p:nvSpPr>
          <p:cNvPr id="4" name="Otsikko 3"/>
          <p:cNvSpPr>
            <a:spLocks noGrp="1"/>
          </p:cNvSpPr>
          <p:nvPr>
            <p:ph type="title"/>
          </p:nvPr>
        </p:nvSpPr>
        <p:spPr/>
        <p:txBody>
          <a:bodyPr/>
          <a:lstStyle/>
          <a:p>
            <a:r>
              <a:rPr lang="fi-FI" dirty="0"/>
              <a:t>Lasten ja nuorten tuen tarpeet</a:t>
            </a:r>
          </a:p>
        </p:txBody>
      </p:sp>
    </p:spTree>
    <p:extLst>
      <p:ext uri="{BB962C8B-B14F-4D97-AF65-F5344CB8AC3E}">
        <p14:creationId xmlns:p14="http://schemas.microsoft.com/office/powerpoint/2010/main" val="125666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Tuki </a:t>
            </a:r>
            <a:r>
              <a:rPr lang="fi-FI" dirty="0" err="1"/>
              <a:t>esi</a:t>
            </a:r>
            <a:r>
              <a:rPr lang="fi-FI" dirty="0"/>
              <a:t>- ja erityisopetuksessa</a:t>
            </a:r>
          </a:p>
        </p:txBody>
      </p:sp>
      <p:sp>
        <p:nvSpPr>
          <p:cNvPr id="5" name="Tekstin paikkamerkki 4"/>
          <p:cNvSpPr>
            <a:spLocks noGrp="1"/>
          </p:cNvSpPr>
          <p:nvPr>
            <p:ph type="body" sz="quarter" idx="12"/>
          </p:nvPr>
        </p:nvSpPr>
        <p:spPr/>
        <p:txBody>
          <a:bodyPr/>
          <a:lstStyle/>
          <a:p>
            <a:endParaRPr lang="fi-FI" dirty="0"/>
          </a:p>
        </p:txBody>
      </p:sp>
      <p:pic>
        <p:nvPicPr>
          <p:cNvPr id="6" name="Kuva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0205" y="1956647"/>
            <a:ext cx="5593492" cy="3701318"/>
          </a:xfrm>
          <a:prstGeom prst="rect">
            <a:avLst/>
          </a:prstGeom>
        </p:spPr>
      </p:pic>
      <p:sp>
        <p:nvSpPr>
          <p:cNvPr id="3" name="Päivämäärän paikkamerkki 2">
            <a:extLst>
              <a:ext uri="{FF2B5EF4-FFF2-40B4-BE49-F238E27FC236}">
                <a16:creationId xmlns:a16="http://schemas.microsoft.com/office/drawing/2014/main" id="{681E401F-A0BA-444D-BB95-46C2CA1102CA}"/>
              </a:ext>
            </a:extLst>
          </p:cNvPr>
          <p:cNvSpPr>
            <a:spLocks noGrp="1"/>
          </p:cNvSpPr>
          <p:nvPr>
            <p:ph type="dt" sz="half" idx="10"/>
          </p:nvPr>
        </p:nvSpPr>
        <p:spPr/>
        <p:txBody>
          <a:bodyPr/>
          <a:lstStyle/>
          <a:p>
            <a:pPr defTabSz="457200"/>
            <a:fld id="{897254B8-2FD3-4631-AA51-BA53399885E6}"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248026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Lapsen/ nuoren tuen tarve voi olla…</a:t>
            </a:r>
          </a:p>
        </p:txBody>
      </p:sp>
      <p:sp>
        <p:nvSpPr>
          <p:cNvPr id="3" name="Sisällön paikkamerkki 2"/>
          <p:cNvSpPr>
            <a:spLocks noGrp="1"/>
          </p:cNvSpPr>
          <p:nvPr>
            <p:ph type="body" sz="quarter" idx="12"/>
          </p:nvPr>
        </p:nvSpPr>
        <p:spPr/>
        <p:txBody>
          <a:bodyPr/>
          <a:lstStyle/>
          <a:p>
            <a:r>
              <a:rPr lang="fi-FI" dirty="0"/>
              <a:t>Kehitykseen liittyvä</a:t>
            </a:r>
          </a:p>
          <a:p>
            <a:pPr lvl="1"/>
            <a:r>
              <a:rPr lang="fi-FI" dirty="0"/>
              <a:t>Kokonaiskehityksen hitaus</a:t>
            </a:r>
          </a:p>
          <a:p>
            <a:pPr lvl="1"/>
            <a:r>
              <a:rPr lang="fi-FI" dirty="0"/>
              <a:t>Jonkin kehityksen osa-alueen tuen tarve, esim. fyysinen, sosiaalinen, kielellinen…</a:t>
            </a:r>
          </a:p>
          <a:p>
            <a:r>
              <a:rPr lang="fi-FI" dirty="0"/>
              <a:t>Kasvuoloihin liittyvä</a:t>
            </a:r>
          </a:p>
          <a:p>
            <a:pPr lvl="1"/>
            <a:endParaRPr lang="fi-FI" dirty="0"/>
          </a:p>
        </p:txBody>
      </p:sp>
      <p:sp>
        <p:nvSpPr>
          <p:cNvPr id="5" name="Päivämäärän paikkamerkki 4">
            <a:extLst>
              <a:ext uri="{FF2B5EF4-FFF2-40B4-BE49-F238E27FC236}">
                <a16:creationId xmlns:a16="http://schemas.microsoft.com/office/drawing/2014/main" id="{5A3D5133-00AF-4460-98DB-9B865D058BA1}"/>
              </a:ext>
            </a:extLst>
          </p:cNvPr>
          <p:cNvSpPr>
            <a:spLocks noGrp="1"/>
          </p:cNvSpPr>
          <p:nvPr>
            <p:ph type="dt" sz="half" idx="10"/>
          </p:nvPr>
        </p:nvSpPr>
        <p:spPr/>
        <p:txBody>
          <a:bodyPr/>
          <a:lstStyle/>
          <a:p>
            <a:pPr defTabSz="457200"/>
            <a:fld id="{3DA26707-1291-473F-8DF5-1015FDCE9D3A}"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57945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Tausta</a:t>
            </a:r>
          </a:p>
        </p:txBody>
      </p:sp>
      <p:sp>
        <p:nvSpPr>
          <p:cNvPr id="3" name="Sisällön paikkamerkki 2"/>
          <p:cNvSpPr>
            <a:spLocks noGrp="1"/>
          </p:cNvSpPr>
          <p:nvPr>
            <p:ph type="body" sz="quarter" idx="12"/>
          </p:nvPr>
        </p:nvSpPr>
        <p:spPr/>
        <p:txBody>
          <a:bodyPr/>
          <a:lstStyle/>
          <a:p>
            <a:r>
              <a:rPr lang="fi-FI" dirty="0"/>
              <a:t>Pyrkimys </a:t>
            </a:r>
            <a:r>
              <a:rPr lang="fi-FI" b="1" dirty="0" err="1"/>
              <a:t>inkluusioon</a:t>
            </a:r>
            <a:r>
              <a:rPr lang="fi-FI" dirty="0"/>
              <a:t>: tavoitteena osallisuus ja tasa-arvo yhteiskunnassa</a:t>
            </a:r>
          </a:p>
          <a:p>
            <a:pPr lvl="1"/>
            <a:r>
              <a:rPr lang="fi-FI" dirty="0">
                <a:sym typeface="Wingdings" pitchFamily="2" charset="2"/>
              </a:rPr>
              <a:t> lapsen tarvitsemat palvelut tulevat lapsen luokse</a:t>
            </a:r>
          </a:p>
          <a:p>
            <a:pPr lvl="1"/>
            <a:r>
              <a:rPr lang="fi-FI" dirty="0">
                <a:sym typeface="Wingdings" pitchFamily="2" charset="2"/>
              </a:rPr>
              <a:t> mahdollisuus kuulua omaan yhteisöön</a:t>
            </a:r>
          </a:p>
          <a:p>
            <a:pPr lvl="1"/>
            <a:r>
              <a:rPr lang="fi-FI" dirty="0">
                <a:sym typeface="Wingdings" pitchFamily="2" charset="2"/>
              </a:rPr>
              <a:t> lähikoulu-periaate</a:t>
            </a:r>
          </a:p>
          <a:p>
            <a:pPr lvl="1"/>
            <a:endParaRPr lang="fi-FI" dirty="0">
              <a:sym typeface="Wingdings" pitchFamily="2" charset="2"/>
            </a:endParaRPr>
          </a:p>
          <a:p>
            <a:pPr lvl="1"/>
            <a:endParaRPr lang="fi-FI" dirty="0"/>
          </a:p>
        </p:txBody>
      </p:sp>
      <p:pic>
        <p:nvPicPr>
          <p:cNvPr id="2051" name="Picture 3" descr="C:\Users\irimuuri\AppData\Local\Microsoft\Windows\Temporary Internet Files\Content.IE5\HN04MWJ5\MC90043763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105" y="3341727"/>
            <a:ext cx="2088232"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ECE8F21D-DF90-460A-8F1A-A9BD335CE2B9}"/>
              </a:ext>
            </a:extLst>
          </p:cNvPr>
          <p:cNvSpPr>
            <a:spLocks noGrp="1"/>
          </p:cNvSpPr>
          <p:nvPr>
            <p:ph type="dt" sz="half" idx="10"/>
          </p:nvPr>
        </p:nvSpPr>
        <p:spPr/>
        <p:txBody>
          <a:bodyPr/>
          <a:lstStyle/>
          <a:p>
            <a:pPr defTabSz="457200"/>
            <a:fld id="{4385F574-EF44-4E22-8929-D4BB0979E2CB}"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17232C47-A2E6-4D7A-888D-DFAA76A0CDEE}"/>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90062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err="1"/>
              <a:t>Inklusiivisesti</a:t>
            </a:r>
            <a:endParaRPr lang="fi-FI" dirty="0"/>
          </a:p>
        </p:txBody>
      </p:sp>
      <p:sp>
        <p:nvSpPr>
          <p:cNvPr id="3" name="Sisällön paikkamerkki 2"/>
          <p:cNvSpPr>
            <a:spLocks noGrp="1"/>
          </p:cNvSpPr>
          <p:nvPr>
            <p:ph type="body" sz="quarter" idx="12"/>
          </p:nvPr>
        </p:nvSpPr>
        <p:spPr/>
        <p:txBody>
          <a:bodyPr/>
          <a:lstStyle/>
          <a:p>
            <a:r>
              <a:rPr lang="fi-FI" dirty="0"/>
              <a:t>Tekninen liittyminen = esteetön ympäristö</a:t>
            </a:r>
          </a:p>
          <a:p>
            <a:r>
              <a:rPr lang="fi-FI" dirty="0"/>
              <a:t>Institutionaalinen liittyminen = täysivaltaisena kansalaisena (ihmisoikeudet)</a:t>
            </a:r>
          </a:p>
          <a:p>
            <a:r>
              <a:rPr lang="fi-FI" dirty="0"/>
              <a:t>Ihmistenvälinen liittyminen = oikeus tulla toisten kunnioittamaksi, arvostamaksi ja rakastamaksi</a:t>
            </a:r>
          </a:p>
          <a:p>
            <a:endParaRPr lang="fi-FI" b="1" dirty="0"/>
          </a:p>
          <a:p>
            <a:r>
              <a:rPr lang="fi-FI" b="1" dirty="0"/>
              <a:t>Tavoitteena kaikkien tasavertainen osallisuus</a:t>
            </a:r>
          </a:p>
          <a:p>
            <a:pPr lvl="1"/>
            <a:r>
              <a:rPr lang="fi-FI" b="1" dirty="0">
                <a:sym typeface="Wingdings" pitchFamily="2" charset="2"/>
              </a:rPr>
              <a:t> yhteisö mukautuu yksilön tarpeisiin</a:t>
            </a:r>
            <a:endParaRPr lang="fi-FI" b="1" dirty="0"/>
          </a:p>
          <a:p>
            <a:r>
              <a:rPr lang="fi-FI" dirty="0"/>
              <a:t>Tuki tuodaan lapsen luokse</a:t>
            </a:r>
          </a:p>
          <a:p>
            <a:r>
              <a:rPr lang="fi-FI" dirty="0"/>
              <a:t>Lapsi saa kuulua täysipainoisesti omaan vertaisryhmäänsä</a:t>
            </a:r>
          </a:p>
          <a:p>
            <a:pPr marL="0" indent="0">
              <a:buNone/>
            </a:pPr>
            <a:endParaRPr lang="fi-FI" dirty="0"/>
          </a:p>
          <a:p>
            <a:r>
              <a:rPr lang="fi-FI" dirty="0"/>
              <a:t>Henkilökunnan asenne avainasemassa: haluammeko kasvattaa kaikkia lapsia yhdessä vai odotammeko että joku hakee pois joukkoon kuulumattoman??</a:t>
            </a:r>
          </a:p>
        </p:txBody>
      </p:sp>
      <p:pic>
        <p:nvPicPr>
          <p:cNvPr id="3074" name="Picture 2" descr="C:\Users\irimuuri\AppData\Local\Microsoft\Windows\Temporary Internet Files\Content.IE5\8M1JAK0E\MP90042215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2144" y="332657"/>
            <a:ext cx="2016224" cy="1488165"/>
          </a:xfrm>
          <a:prstGeom prst="rect">
            <a:avLst/>
          </a:prstGeom>
          <a:noFill/>
          <a:extLst>
            <a:ext uri="{909E8E84-426E-40DD-AFC4-6F175D3DCCD1}">
              <a14:hiddenFill xmlns:a14="http://schemas.microsoft.com/office/drawing/2010/main">
                <a:solidFill>
                  <a:srgbClr val="FFFFFF"/>
                </a:solidFill>
              </a14:hiddenFill>
            </a:ext>
          </a:extLst>
        </p:spPr>
      </p:pic>
      <p:sp>
        <p:nvSpPr>
          <p:cNvPr id="5" name="Päivämäärän paikkamerkki 4">
            <a:extLst>
              <a:ext uri="{FF2B5EF4-FFF2-40B4-BE49-F238E27FC236}">
                <a16:creationId xmlns:a16="http://schemas.microsoft.com/office/drawing/2014/main" id="{0FDF2606-92D1-443F-B391-B1157CE0AF78}"/>
              </a:ext>
            </a:extLst>
          </p:cNvPr>
          <p:cNvSpPr>
            <a:spLocks noGrp="1"/>
          </p:cNvSpPr>
          <p:nvPr>
            <p:ph type="dt" sz="half" idx="10"/>
          </p:nvPr>
        </p:nvSpPr>
        <p:spPr/>
        <p:txBody>
          <a:bodyPr/>
          <a:lstStyle/>
          <a:p>
            <a:pPr defTabSz="457200"/>
            <a:fld id="{C5D68032-A70C-4F58-B8EC-349D517F8070}"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64700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64CFD48-A50A-4E89-A584-F5F0AA9794AC}"/>
              </a:ext>
            </a:extLst>
          </p:cNvPr>
          <p:cNvSpPr>
            <a:spLocks noGrp="1"/>
          </p:cNvSpPr>
          <p:nvPr>
            <p:ph type="dt" sz="half" idx="10"/>
          </p:nvPr>
        </p:nvSpPr>
        <p:spPr/>
        <p:txBody>
          <a:bodyPr/>
          <a:lstStyle/>
          <a:p>
            <a:fld id="{82E08375-1A0E-437A-B34C-528CB590D4C4}" type="datetime1">
              <a:rPr lang="fi-FI" smtClean="0"/>
              <a:t>5.3.2019</a:t>
            </a:fld>
            <a:endParaRPr lang="en-US" dirty="0"/>
          </a:p>
        </p:txBody>
      </p:sp>
      <p:sp>
        <p:nvSpPr>
          <p:cNvPr id="3" name="Alatunnisteen paikkamerkki 2">
            <a:extLst>
              <a:ext uri="{FF2B5EF4-FFF2-40B4-BE49-F238E27FC236}">
                <a16:creationId xmlns:a16="http://schemas.microsoft.com/office/drawing/2014/main" id="{85D28CBB-E9A9-44B0-8CF2-ACCCB53DA4A1}"/>
              </a:ext>
            </a:extLst>
          </p:cNvPr>
          <p:cNvSpPr>
            <a:spLocks noGrp="1"/>
          </p:cNvSpPr>
          <p:nvPr>
            <p:ph type="ftr" sz="quarter" idx="3"/>
          </p:nvPr>
        </p:nvSpPr>
        <p:spPr/>
        <p:txBody>
          <a:bodyPr/>
          <a:lstStyle/>
          <a:p>
            <a:r>
              <a:rPr lang="fi-FI"/>
              <a:t>Irina Muuri  </a:t>
            </a:r>
            <a:endParaRPr lang="fi-FI" dirty="0"/>
          </a:p>
        </p:txBody>
      </p:sp>
      <p:sp>
        <p:nvSpPr>
          <p:cNvPr id="4" name="Otsikko 3">
            <a:extLst>
              <a:ext uri="{FF2B5EF4-FFF2-40B4-BE49-F238E27FC236}">
                <a16:creationId xmlns:a16="http://schemas.microsoft.com/office/drawing/2014/main" id="{6565DA01-0A37-4507-B699-C07D8DCD74D7}"/>
              </a:ext>
            </a:extLst>
          </p:cNvPr>
          <p:cNvSpPr>
            <a:spLocks noGrp="1"/>
          </p:cNvSpPr>
          <p:nvPr>
            <p:ph type="title"/>
          </p:nvPr>
        </p:nvSpPr>
        <p:spPr/>
        <p:txBody>
          <a:bodyPr/>
          <a:lstStyle/>
          <a:p>
            <a:r>
              <a:rPr lang="fi-FI" dirty="0" err="1"/>
              <a:t>Håltimmen</a:t>
            </a:r>
            <a:r>
              <a:rPr lang="fi-FI" dirty="0"/>
              <a:t>: </a:t>
            </a:r>
            <a:r>
              <a:rPr lang="fi-FI" dirty="0" err="1"/>
              <a:t>specialpedagogik</a:t>
            </a:r>
            <a:r>
              <a:rPr lang="fi-FI" dirty="0"/>
              <a:t> - </a:t>
            </a:r>
            <a:r>
              <a:rPr lang="fi-FI" dirty="0" err="1"/>
              <a:t>down’s</a:t>
            </a:r>
            <a:r>
              <a:rPr lang="fi-FI" dirty="0"/>
              <a:t> </a:t>
            </a:r>
            <a:r>
              <a:rPr lang="fi-FI" dirty="0" err="1"/>
              <a:t>syndrom</a:t>
            </a:r>
            <a:endParaRPr lang="fi-FI" dirty="0"/>
          </a:p>
        </p:txBody>
      </p:sp>
      <p:sp>
        <p:nvSpPr>
          <p:cNvPr id="5" name="Tekstin paikkamerkki 4">
            <a:extLst>
              <a:ext uri="{FF2B5EF4-FFF2-40B4-BE49-F238E27FC236}">
                <a16:creationId xmlns:a16="http://schemas.microsoft.com/office/drawing/2014/main" id="{59A0EECD-3299-4ADF-B803-50B71FA82CCE}"/>
              </a:ext>
            </a:extLst>
          </p:cNvPr>
          <p:cNvSpPr>
            <a:spLocks noGrp="1"/>
          </p:cNvSpPr>
          <p:nvPr>
            <p:ph type="body" sz="quarter" idx="12"/>
          </p:nvPr>
        </p:nvSpPr>
        <p:spPr/>
        <p:txBody>
          <a:bodyPr/>
          <a:lstStyle/>
          <a:p>
            <a:r>
              <a:rPr lang="fi-FI" dirty="0">
                <a:hlinkClick r:id="rId2"/>
              </a:rPr>
              <a:t>https://arenan.yle.fi/1-2867268</a:t>
            </a:r>
            <a:endParaRPr lang="fi-FI" dirty="0"/>
          </a:p>
          <a:p>
            <a:endParaRPr lang="fi-FI" dirty="0"/>
          </a:p>
        </p:txBody>
      </p:sp>
    </p:spTree>
    <p:extLst>
      <p:ext uri="{BB962C8B-B14F-4D97-AF65-F5344CB8AC3E}">
        <p14:creationId xmlns:p14="http://schemas.microsoft.com/office/powerpoint/2010/main" val="41165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Kolmiportainen tuen malli </a:t>
            </a:r>
            <a:br>
              <a:rPr lang="fi-FI" dirty="0"/>
            </a:br>
            <a:r>
              <a:rPr lang="fi-FI" sz="1200" dirty="0" err="1">
                <a:hlinkClick r:id="rId3"/>
              </a:rPr>
              <a:t>www.lukimat.fi</a:t>
            </a:r>
            <a:r>
              <a:rPr lang="fi-FI" sz="1200" dirty="0"/>
              <a:t> </a:t>
            </a:r>
            <a:br>
              <a:rPr lang="fi-FI" dirty="0"/>
            </a:br>
            <a:endParaRPr lang="fi-FI" dirty="0"/>
          </a:p>
        </p:txBody>
      </p:sp>
      <p:sp>
        <p:nvSpPr>
          <p:cNvPr id="4" name="Tekstin paikkamerkki 3"/>
          <p:cNvSpPr>
            <a:spLocks noGrp="1"/>
          </p:cNvSpPr>
          <p:nvPr>
            <p:ph type="body" sz="quarter" idx="12"/>
          </p:nvPr>
        </p:nvSpPr>
        <p:spPr/>
        <p:txBody>
          <a:bodyPr/>
          <a:lstStyle/>
          <a:p>
            <a:endParaRPr lang="fi-FI"/>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50" y="1628800"/>
            <a:ext cx="476250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äivämäärän paikkamerkki 2">
            <a:extLst>
              <a:ext uri="{FF2B5EF4-FFF2-40B4-BE49-F238E27FC236}">
                <a16:creationId xmlns:a16="http://schemas.microsoft.com/office/drawing/2014/main" id="{BF403BAD-E8FD-43E1-BAC6-E3E9ADCF5099}"/>
              </a:ext>
            </a:extLst>
          </p:cNvPr>
          <p:cNvSpPr>
            <a:spLocks noGrp="1"/>
          </p:cNvSpPr>
          <p:nvPr>
            <p:ph type="dt" sz="half" idx="10"/>
          </p:nvPr>
        </p:nvSpPr>
        <p:spPr/>
        <p:txBody>
          <a:bodyPr/>
          <a:lstStyle/>
          <a:p>
            <a:pPr defTabSz="457200"/>
            <a:fld id="{E690A635-6769-4828-B875-A50B06CBE90B}"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63FEBCD0-87B3-4E15-9918-E32BBEBA4716}"/>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66813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Yleinen tuki</a:t>
            </a:r>
          </a:p>
        </p:txBody>
      </p:sp>
      <p:sp>
        <p:nvSpPr>
          <p:cNvPr id="3" name="Sisällön paikkamerkki 2"/>
          <p:cNvSpPr>
            <a:spLocks noGrp="1"/>
          </p:cNvSpPr>
          <p:nvPr>
            <p:ph type="body" sz="quarter" idx="12"/>
          </p:nvPr>
        </p:nvSpPr>
        <p:spPr/>
        <p:txBody>
          <a:bodyPr/>
          <a:lstStyle/>
          <a:p>
            <a:pPr lvl="1"/>
            <a:r>
              <a:rPr lang="fi-FI" dirty="0"/>
              <a:t>Lähtökohtana on, että kaikki lapset saavat ja tarvitsevat tukea</a:t>
            </a:r>
          </a:p>
          <a:p>
            <a:pPr lvl="1"/>
            <a:r>
              <a:rPr lang="fi-FI" dirty="0"/>
              <a:t>Kasvatuksellinen, pedagoginen tuki</a:t>
            </a:r>
          </a:p>
          <a:p>
            <a:pPr lvl="1"/>
            <a:r>
              <a:rPr lang="fi-FI" dirty="0"/>
              <a:t>Ei edellytä kokoaikaisia, rakenteellisia tukitoimia (ei vaadi lisää rahaa)</a:t>
            </a:r>
          </a:p>
          <a:p>
            <a:pPr lvl="1"/>
            <a:r>
              <a:rPr lang="fi-FI" dirty="0"/>
              <a:t>Lahjakkaiden lasten huomiointi</a:t>
            </a:r>
          </a:p>
          <a:p>
            <a:pPr lvl="1"/>
            <a:r>
              <a:rPr lang="fi-FI" dirty="0"/>
              <a:t>Kasvu- ja oppimisympäristön muokkaamista</a:t>
            </a:r>
          </a:p>
          <a:p>
            <a:pPr lvl="1"/>
            <a:r>
              <a:rPr lang="fi-FI" dirty="0"/>
              <a:t>Vuorovaikutuksen kehittämistä</a:t>
            </a:r>
          </a:p>
          <a:p>
            <a:pPr lvl="1"/>
            <a:r>
              <a:rPr lang="fi-FI" dirty="0"/>
              <a:t>Johdonmukaisen ja turvallisen opetuksen kasvatuksen varmistamista</a:t>
            </a:r>
          </a:p>
          <a:p>
            <a:pPr lvl="1"/>
            <a:r>
              <a:rPr lang="fi-FI" dirty="0"/>
              <a:t>Yhteistyö vanhempien kanssa</a:t>
            </a:r>
          </a:p>
        </p:txBody>
      </p:sp>
      <p:pic>
        <p:nvPicPr>
          <p:cNvPr id="1026" name="Picture 2" descr="C:\Users\irimuuri\AppData\Local\Microsoft\Windows\Temporary Internet Files\Content.IE5\HN04MWJ5\MC90029586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0016" y="4221088"/>
            <a:ext cx="1748998" cy="2160240"/>
          </a:xfrm>
          <a:prstGeom prst="rect">
            <a:avLst/>
          </a:prstGeom>
          <a:noFill/>
          <a:extLst>
            <a:ext uri="{909E8E84-426E-40DD-AFC4-6F175D3DCCD1}">
              <a14:hiddenFill xmlns:a14="http://schemas.microsoft.com/office/drawing/2010/main">
                <a:solidFill>
                  <a:srgbClr val="FFFFFF"/>
                </a:solidFill>
              </a14:hiddenFill>
            </a:ext>
          </a:extLst>
        </p:spPr>
      </p:pic>
      <p:sp>
        <p:nvSpPr>
          <p:cNvPr id="5" name="Päivämäärän paikkamerkki 4">
            <a:extLst>
              <a:ext uri="{FF2B5EF4-FFF2-40B4-BE49-F238E27FC236}">
                <a16:creationId xmlns:a16="http://schemas.microsoft.com/office/drawing/2014/main" id="{22B040BB-22E1-46F3-9960-0610199AE10F}"/>
              </a:ext>
            </a:extLst>
          </p:cNvPr>
          <p:cNvSpPr>
            <a:spLocks noGrp="1"/>
          </p:cNvSpPr>
          <p:nvPr>
            <p:ph type="dt" sz="half" idx="10"/>
          </p:nvPr>
        </p:nvSpPr>
        <p:spPr/>
        <p:txBody>
          <a:bodyPr/>
          <a:lstStyle/>
          <a:p>
            <a:pPr defTabSz="457200"/>
            <a:fld id="{56E1591C-A3CC-4AEC-A567-66905CB846AF}"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349708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Tehostettu tuki</a:t>
            </a:r>
          </a:p>
        </p:txBody>
      </p:sp>
      <p:sp>
        <p:nvSpPr>
          <p:cNvPr id="3" name="Sisällön paikkamerkki 2"/>
          <p:cNvSpPr>
            <a:spLocks noGrp="1"/>
          </p:cNvSpPr>
          <p:nvPr>
            <p:ph type="body" sz="quarter" idx="12"/>
          </p:nvPr>
        </p:nvSpPr>
        <p:spPr/>
        <p:txBody>
          <a:bodyPr>
            <a:normAutofit/>
          </a:bodyPr>
          <a:lstStyle/>
          <a:p>
            <a:pPr lvl="1"/>
            <a:r>
              <a:rPr lang="fi-FI" dirty="0"/>
              <a:t>Kun yleinen tuki ei riitä - myös rakenteellista tukea</a:t>
            </a:r>
          </a:p>
          <a:p>
            <a:pPr lvl="1"/>
            <a:r>
              <a:rPr lang="fi-FI" dirty="0"/>
              <a:t>Suunnitellaan yleistä tukea vahvemmin yksittäistä oppilasta varten</a:t>
            </a:r>
          </a:p>
          <a:p>
            <a:pPr lvl="2"/>
            <a:r>
              <a:rPr lang="fi-FI" dirty="0"/>
              <a:t>Pitkäjänteisempää ja vahvempaa tukea</a:t>
            </a:r>
          </a:p>
          <a:p>
            <a:pPr lvl="1"/>
            <a:r>
              <a:rPr lang="fi-FI" dirty="0"/>
              <a:t>Tavoitteena ehkäistä ongelmien kasautumista</a:t>
            </a:r>
          </a:p>
          <a:p>
            <a:pPr lvl="1"/>
            <a:r>
              <a:rPr lang="fi-FI" dirty="0"/>
              <a:t>Laaja kirjo tukimuotoja käytössä</a:t>
            </a:r>
          </a:p>
          <a:p>
            <a:pPr lvl="2"/>
            <a:r>
              <a:rPr lang="fi-FI" dirty="0"/>
              <a:t>Osa-aikainen erityisopetus</a:t>
            </a:r>
          </a:p>
          <a:p>
            <a:pPr lvl="2"/>
            <a:r>
              <a:rPr lang="fi-FI" dirty="0"/>
              <a:t>Yksilöllinen ohjaus ja joustavat opetusryhmät </a:t>
            </a:r>
          </a:p>
          <a:p>
            <a:pPr lvl="2"/>
            <a:r>
              <a:rPr lang="fi-FI" dirty="0"/>
              <a:t>Kodin kanssa tehtävä yhteistyö</a:t>
            </a:r>
          </a:p>
          <a:p>
            <a:pPr lvl="2"/>
            <a:r>
              <a:rPr lang="fi-FI" dirty="0"/>
              <a:t>Oppilashuollon mahdollisuudet tukea </a:t>
            </a:r>
          </a:p>
          <a:p>
            <a:endParaRPr lang="fi-FI" dirty="0"/>
          </a:p>
        </p:txBody>
      </p:sp>
      <p:pic>
        <p:nvPicPr>
          <p:cNvPr id="2050" name="Picture 2" descr="C:\Users\irimuuri\AppData\Local\Microsoft\Windows\Temporary Internet Files\Content.IE5\HN04MWJ5\MC90023093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6241" y="3573016"/>
            <a:ext cx="1638677" cy="1732434"/>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A7A249BD-66F4-4AF1-9A9D-5C052D1663E1}"/>
              </a:ext>
            </a:extLst>
          </p:cNvPr>
          <p:cNvSpPr>
            <a:spLocks noGrp="1"/>
          </p:cNvSpPr>
          <p:nvPr>
            <p:ph type="dt" sz="half" idx="10"/>
          </p:nvPr>
        </p:nvSpPr>
        <p:spPr/>
        <p:txBody>
          <a:bodyPr/>
          <a:lstStyle/>
          <a:p>
            <a:pPr defTabSz="457200"/>
            <a:fld id="{FB987F2B-A77D-4ECF-B299-C0CC489EC07D}"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ADABB54D-3338-49E7-856E-B4163B32EA16}"/>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3307390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Erityinen tuki</a:t>
            </a:r>
          </a:p>
        </p:txBody>
      </p:sp>
      <p:sp>
        <p:nvSpPr>
          <p:cNvPr id="3" name="Sisällön paikkamerkki 2"/>
          <p:cNvSpPr>
            <a:spLocks noGrp="1"/>
          </p:cNvSpPr>
          <p:nvPr>
            <p:ph type="body" sz="quarter" idx="12"/>
          </p:nvPr>
        </p:nvSpPr>
        <p:spPr/>
        <p:txBody>
          <a:bodyPr>
            <a:normAutofit fontScale="70000" lnSpcReduction="20000"/>
          </a:bodyPr>
          <a:lstStyle/>
          <a:p>
            <a:pPr lvl="1"/>
            <a:r>
              <a:rPr lang="fi-FI" dirty="0"/>
              <a:t>Vahvaa tukea oppilaille, joiden kasvun, kehityksen </a:t>
            </a:r>
            <a:r>
              <a:rPr lang="fi-FI"/>
              <a:t>tai oppimisen </a:t>
            </a:r>
            <a:r>
              <a:rPr lang="fi-FI" dirty="0"/>
              <a:t>tavoitteiden saavuttaminen ei toteudu riittävästi muilla tukitoimilla. </a:t>
            </a:r>
          </a:p>
          <a:p>
            <a:pPr lvl="1"/>
            <a:r>
              <a:rPr lang="fi-FI" dirty="0"/>
              <a:t>Erityinen tuki järjestetään joko yleisen tai pidennetyn oppivelvollisuuden piirissä.</a:t>
            </a:r>
          </a:p>
          <a:p>
            <a:pPr lvl="1"/>
            <a:r>
              <a:rPr lang="fi-FI" dirty="0"/>
              <a:t>Erityinen tuki muodostuu erityisen tuen päätökseen perustuvasta erityisopetuksesta sekä muista perusopetuksen tukimuodoista</a:t>
            </a:r>
          </a:p>
          <a:p>
            <a:pPr lvl="1"/>
            <a:r>
              <a:rPr lang="fi-FI" dirty="0"/>
              <a:t>Käytettävissä ovat perusopetuksen kaikki tukimuodot.</a:t>
            </a:r>
          </a:p>
          <a:p>
            <a:pPr lvl="1"/>
            <a:r>
              <a:rPr lang="fi-FI" dirty="0"/>
              <a:t>Kokonaisvaltaista ja suunnitelmallista tukea niin, että oppilas voi suorittaa oppivelvollisuutensa ja saa pohjan opintojen jatkamiselle peruskoulun jälkeen. </a:t>
            </a:r>
          </a:p>
          <a:p>
            <a:pPr lvl="1"/>
            <a:r>
              <a:rPr lang="fi-FI" dirty="0"/>
              <a:t>Oppilaan itsetuntoa ja opiskelumotivaatiota vahvistetaan ja häntä kannustetaan ottamaan edellytystensä puitteissa vastuuta opiskelustaan.</a:t>
            </a:r>
          </a:p>
          <a:p>
            <a:pPr lvl="1"/>
            <a:r>
              <a:rPr lang="fi-FI" dirty="0"/>
              <a:t>Erityisen tuen antamiseksi tulee tehdä kirjallinen päätös, jota tarkistetaan ainakin toisen vuosiluokan jälkeen sekä ennen seitsemännelle vuosiluokalle siirtymistä</a:t>
            </a:r>
          </a:p>
          <a:p>
            <a:pPr lvl="1"/>
            <a:r>
              <a:rPr lang="fi-FI" dirty="0"/>
              <a:t>Oppimäärän yksilöllistäminen edellyttää erityisen tuen päätöstä.</a:t>
            </a:r>
          </a:p>
          <a:p>
            <a:pPr lvl="1"/>
            <a:r>
              <a:rPr lang="fi-FI" dirty="0"/>
              <a:t>Erityisen tuen päätös voidaan tehdä ennen esi- tai perusopetuksen alkamista, jos psykologisen tai lääketieteellisen arvion perusteella ilmenee, että oppilaan opetusta ei vamman, sairauden, kehityksessä viivästymisen tai tunne-elämän häiriön taikka muun vastaavan erityisen syyn vuoksi voida antaa muuten</a:t>
            </a:r>
          </a:p>
          <a:p>
            <a:pPr marL="0" indent="0">
              <a:buNone/>
            </a:pPr>
            <a:endParaRPr lang="fi-FI" dirty="0"/>
          </a:p>
        </p:txBody>
      </p:sp>
      <p:pic>
        <p:nvPicPr>
          <p:cNvPr id="4098" name="Picture 2" descr="C:\Users\irimuuri\AppData\Local\Microsoft\Windows\Temporary Internet Files\Content.IE5\HN04MWJ5\MC90033426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9318" y="260648"/>
            <a:ext cx="1264920" cy="1224136"/>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F6A7DB73-D7A5-4168-9698-004C9919E501}"/>
              </a:ext>
            </a:extLst>
          </p:cNvPr>
          <p:cNvSpPr>
            <a:spLocks noGrp="1"/>
          </p:cNvSpPr>
          <p:nvPr>
            <p:ph type="dt" sz="half" idx="10"/>
          </p:nvPr>
        </p:nvSpPr>
        <p:spPr/>
        <p:txBody>
          <a:bodyPr/>
          <a:lstStyle/>
          <a:p>
            <a:pPr defTabSz="457200"/>
            <a:fld id="{F32975E8-FA89-438E-BF35-8263C9DB40D7}"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064AA171-50A4-4CA9-9BC9-86A6D3775F88}"/>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128387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p:cNvSpPr>
            <a:spLocks noGrp="1"/>
          </p:cNvSpPr>
          <p:nvPr>
            <p:ph type="title"/>
          </p:nvPr>
        </p:nvSpPr>
        <p:spPr/>
        <p:txBody>
          <a:bodyPr/>
          <a:lstStyle/>
          <a:p>
            <a:endParaRPr lang="fi-FI"/>
          </a:p>
        </p:txBody>
      </p:sp>
      <p:sp>
        <p:nvSpPr>
          <p:cNvPr id="3" name="Sisällön paikkamerkki 2"/>
          <p:cNvSpPr>
            <a:spLocks noGrp="1"/>
          </p:cNvSpPr>
          <p:nvPr>
            <p:ph type="body" sz="quarter" idx="12"/>
          </p:nvPr>
        </p:nvSpPr>
        <p:spPr/>
        <p:txBody>
          <a:bodyPr>
            <a:normAutofit fontScale="92500" lnSpcReduction="10000"/>
          </a:bodyPr>
          <a:lstStyle/>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endParaRPr lang="fi-FI" dirty="0">
              <a:sym typeface="Wingdings" pitchFamily="2" charset="2"/>
            </a:endParaRPr>
          </a:p>
          <a:p>
            <a:r>
              <a:rPr lang="fi-FI" dirty="0">
                <a:sym typeface="Wingdings" pitchFamily="2" charset="2"/>
              </a:rPr>
              <a:t>Jos erityisen tuen päätös tehdään suoraan ilman tehostetun tuen vaihetta, tarvitaan psykologinen tai lääketieteellinen arvio.</a:t>
            </a:r>
            <a:endParaRPr lang="fi-FI" dirty="0"/>
          </a:p>
        </p:txBody>
      </p:sp>
      <p:pic>
        <p:nvPicPr>
          <p:cNvPr id="4" name="Kuva 3"/>
          <p:cNvPicPr>
            <a:picLocks noChangeAspect="1"/>
          </p:cNvPicPr>
          <p:nvPr/>
        </p:nvPicPr>
        <p:blipFill>
          <a:blip r:embed="rId3"/>
          <a:stretch>
            <a:fillRect/>
          </a:stretch>
        </p:blipFill>
        <p:spPr>
          <a:xfrm>
            <a:off x="2407096" y="1417640"/>
            <a:ext cx="7793360" cy="2731441"/>
          </a:xfrm>
          <a:prstGeom prst="rect">
            <a:avLst/>
          </a:prstGeom>
        </p:spPr>
      </p:pic>
      <p:sp>
        <p:nvSpPr>
          <p:cNvPr id="2" name="Päivämäärän paikkamerkki 1">
            <a:extLst>
              <a:ext uri="{FF2B5EF4-FFF2-40B4-BE49-F238E27FC236}">
                <a16:creationId xmlns:a16="http://schemas.microsoft.com/office/drawing/2014/main" id="{6AB5D0B4-4D83-463B-92FD-F586FE624BD3}"/>
              </a:ext>
            </a:extLst>
          </p:cNvPr>
          <p:cNvSpPr>
            <a:spLocks noGrp="1"/>
          </p:cNvSpPr>
          <p:nvPr>
            <p:ph type="dt" sz="half" idx="10"/>
          </p:nvPr>
        </p:nvSpPr>
        <p:spPr/>
        <p:txBody>
          <a:bodyPr/>
          <a:lstStyle/>
          <a:p>
            <a:pPr defTabSz="457200"/>
            <a:fld id="{4EA3C816-B085-4962-B228-4DB183391148}" type="datetime1">
              <a:rPr lang="fi-FI">
                <a:solidFill>
                  <a:prstClr val="black"/>
                </a:solidFill>
              </a:rPr>
              <a:pPr defTabSz="457200"/>
              <a:t>5.3.2019</a:t>
            </a:fld>
            <a:endParaRPr lang="en-US" dirty="0">
              <a:solidFill>
                <a:prstClr val="black"/>
              </a:solidFill>
            </a:endParaRPr>
          </a:p>
        </p:txBody>
      </p:sp>
      <p:sp>
        <p:nvSpPr>
          <p:cNvPr id="6" name="Alatunnisteen paikkamerkki 5">
            <a:extLst>
              <a:ext uri="{FF2B5EF4-FFF2-40B4-BE49-F238E27FC236}">
                <a16:creationId xmlns:a16="http://schemas.microsoft.com/office/drawing/2014/main" id="{D43834E7-2516-44C6-A83D-B3C9B72D6A75}"/>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58182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Irina Muuri  </a:t>
            </a:r>
          </a:p>
        </p:txBody>
      </p:sp>
      <p:sp>
        <p:nvSpPr>
          <p:cNvPr id="3" name="Otsikko 2"/>
          <p:cNvSpPr>
            <a:spLocks noGrp="1"/>
          </p:cNvSpPr>
          <p:nvPr>
            <p:ph type="title"/>
          </p:nvPr>
        </p:nvSpPr>
        <p:spPr/>
        <p:txBody>
          <a:bodyPr/>
          <a:lstStyle/>
          <a:p>
            <a:endParaRPr lang="fi-FI"/>
          </a:p>
        </p:txBody>
      </p:sp>
      <p:sp>
        <p:nvSpPr>
          <p:cNvPr id="6" name="Tekstin paikkamerkki 5"/>
          <p:cNvSpPr>
            <a:spLocks noGrp="1"/>
          </p:cNvSpPr>
          <p:nvPr>
            <p:ph type="body" sz="quarter" idx="12"/>
          </p:nvPr>
        </p:nvSpPr>
        <p:spPr/>
        <p:txBody>
          <a:bodyPr/>
          <a:lstStyle/>
          <a:p>
            <a:endParaRPr lang="fi-FI"/>
          </a:p>
        </p:txBody>
      </p:sp>
      <p:graphicFrame>
        <p:nvGraphicFramePr>
          <p:cNvPr id="5" name="Sisällön paikkamerkki 4"/>
          <p:cNvGraphicFramePr>
            <a:graphicFrameLocks noGrp="1"/>
          </p:cNvGraphicFramePr>
          <p:nvPr>
            <p:ph idx="4294967295"/>
            <p:extLst/>
          </p:nvPr>
        </p:nvGraphicFramePr>
        <p:xfrm>
          <a:off x="2514600" y="1600200"/>
          <a:ext cx="8153400" cy="4205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uora nuoliyhdysviiva 8"/>
          <p:cNvCxnSpPr/>
          <p:nvPr/>
        </p:nvCxnSpPr>
        <p:spPr>
          <a:xfrm flipV="1">
            <a:off x="2495600" y="1988840"/>
            <a:ext cx="2952328" cy="30243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Päivämäärän paikkamerkki 1">
            <a:extLst>
              <a:ext uri="{FF2B5EF4-FFF2-40B4-BE49-F238E27FC236}">
                <a16:creationId xmlns:a16="http://schemas.microsoft.com/office/drawing/2014/main" id="{C4D4278C-F8FD-47E9-BE64-6D9A386C061B}"/>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7989259-0C82-4838-9698-016B0E1B39F4}" type="datetime1">
              <a:rPr kumimoji="0" lang="fi-FI"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5.3.2019</a:t>
            </a:fld>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7336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Oppilaan yksilölliset suunnitelmat</a:t>
            </a:r>
          </a:p>
        </p:txBody>
      </p:sp>
      <p:sp>
        <p:nvSpPr>
          <p:cNvPr id="3" name="Sisällön paikkamerkki 2"/>
          <p:cNvSpPr>
            <a:spLocks noGrp="1"/>
          </p:cNvSpPr>
          <p:nvPr>
            <p:ph type="body" sz="quarter" idx="12"/>
          </p:nvPr>
        </p:nvSpPr>
        <p:spPr/>
        <p:txBody>
          <a:bodyPr/>
          <a:lstStyle/>
          <a:p>
            <a:r>
              <a:rPr lang="fi-FI" dirty="0"/>
              <a:t>Oppimissuunnitelma</a:t>
            </a:r>
          </a:p>
          <a:p>
            <a:pPr lvl="1"/>
            <a:r>
              <a:rPr lang="fi-FI" dirty="0"/>
              <a:t> = Suunnitelma oppilaan oppimisen ja koulunkäynnin etenemisestä, opetusjärjestelyistä sekä oppilaan tarvitsemasta tuesta. </a:t>
            </a:r>
          </a:p>
          <a:p>
            <a:pPr lvl="1"/>
            <a:r>
              <a:rPr lang="fi-FI" dirty="0"/>
              <a:t>Perustuu voimassa olevaan opetussuunnitelmaan</a:t>
            </a:r>
          </a:p>
          <a:p>
            <a:pPr lvl="1"/>
            <a:r>
              <a:rPr lang="fi-FI" dirty="0"/>
              <a:t>Kirjallinen, pedagoginen asiakirja</a:t>
            </a:r>
          </a:p>
          <a:p>
            <a:pPr lvl="1"/>
            <a:r>
              <a:rPr lang="fi-FI" dirty="0"/>
              <a:t>Liittyy yleiseen (vapaaehtoinen) tai tehostettuun tukeen (laadittava) </a:t>
            </a:r>
          </a:p>
          <a:p>
            <a:pPr lvl="1"/>
            <a:r>
              <a:rPr lang="fi-FI" dirty="0"/>
              <a:t>Laaditaan yhteistyössä opettajan, oppilaan huoltajien ja oppilaan kanssa</a:t>
            </a:r>
          </a:p>
          <a:p>
            <a:pPr lvl="2"/>
            <a:r>
              <a:rPr lang="fi-FI" dirty="0"/>
              <a:t>Tarvittaessa myös muita asiantuntijoita</a:t>
            </a:r>
          </a:p>
        </p:txBody>
      </p:sp>
      <p:pic>
        <p:nvPicPr>
          <p:cNvPr id="6146" name="Picture 2" descr="C:\Users\irimuuri\AppData\Local\Microsoft\Windows\Temporary Internet Files\Content.IE5\70OW9RDE\MC90007873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4193" y="4077073"/>
            <a:ext cx="1368152" cy="1956537"/>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A1081F1E-102C-4856-8135-864806870638}"/>
              </a:ext>
            </a:extLst>
          </p:cNvPr>
          <p:cNvSpPr>
            <a:spLocks noGrp="1"/>
          </p:cNvSpPr>
          <p:nvPr>
            <p:ph type="dt" sz="half" idx="10"/>
          </p:nvPr>
        </p:nvSpPr>
        <p:spPr/>
        <p:txBody>
          <a:bodyPr/>
          <a:lstStyle/>
          <a:p>
            <a:pPr defTabSz="457200"/>
            <a:fld id="{92D5786C-8833-4DB9-92C0-C728B10E7AFA}"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0B93254E-F1BB-4736-A471-F422276BD783}"/>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150270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Henkilökohtainen opetuksen järjestämistä koskeva suunnitelma, HOJKS</a:t>
            </a:r>
          </a:p>
        </p:txBody>
      </p:sp>
      <p:sp>
        <p:nvSpPr>
          <p:cNvPr id="3" name="Sisällön paikkamerkki 2"/>
          <p:cNvSpPr>
            <a:spLocks noGrp="1"/>
          </p:cNvSpPr>
          <p:nvPr>
            <p:ph type="body" sz="quarter" idx="12"/>
          </p:nvPr>
        </p:nvSpPr>
        <p:spPr/>
        <p:txBody>
          <a:bodyPr/>
          <a:lstStyle/>
          <a:p>
            <a:r>
              <a:rPr lang="fi-FI" dirty="0"/>
              <a:t>Laaditaan kaikille erityisopetukseen otetuille tai siirretyille oppilaille</a:t>
            </a:r>
          </a:p>
          <a:p>
            <a:pPr lvl="1"/>
            <a:r>
              <a:rPr lang="fi-FI" dirty="0"/>
              <a:t>Erityistä tukea koskeva hallintopäätös </a:t>
            </a:r>
            <a:r>
              <a:rPr lang="fi-FI" dirty="0">
                <a:sym typeface="Wingdings" panose="05000000000000000000" pitchFamily="2" charset="2"/>
              </a:rPr>
              <a:t> HOJKS</a:t>
            </a:r>
          </a:p>
          <a:p>
            <a:r>
              <a:rPr lang="fi-FI" dirty="0">
                <a:sym typeface="Wingdings" panose="05000000000000000000" pitchFamily="2" charset="2"/>
              </a:rPr>
              <a:t>Laaditaan yhteistyössä huoltajien, oppilaan, opettajan ja </a:t>
            </a:r>
            <a:r>
              <a:rPr lang="fi-FI" dirty="0" err="1">
                <a:sym typeface="Wingdings" panose="05000000000000000000" pitchFamily="2" charset="2"/>
              </a:rPr>
              <a:t>moniammatillisen</a:t>
            </a:r>
            <a:r>
              <a:rPr lang="fi-FI" dirty="0">
                <a:sym typeface="Wingdings" panose="05000000000000000000" pitchFamily="2" charset="2"/>
              </a:rPr>
              <a:t> tiimin kesken</a:t>
            </a:r>
          </a:p>
          <a:p>
            <a:r>
              <a:rPr lang="fi-FI" dirty="0">
                <a:sym typeface="Wingdings" panose="05000000000000000000" pitchFamily="2" charset="2"/>
              </a:rPr>
              <a:t>Tarkistetaan tarvittaessa, vähintään kerran lukuvuodessa</a:t>
            </a:r>
          </a:p>
          <a:p>
            <a:endParaRPr lang="fi-FI" dirty="0"/>
          </a:p>
        </p:txBody>
      </p:sp>
      <p:pic>
        <p:nvPicPr>
          <p:cNvPr id="8194" name="Picture 2" descr="C:\Users\irimuuri\AppData\Local\Microsoft\Windows\Temporary Internet Files\Content.IE5\RD7736RB\MC90007882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5800" y="4371703"/>
            <a:ext cx="3528392" cy="2259607"/>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174923CE-E269-4028-B96F-4F99F97992F8}"/>
              </a:ext>
            </a:extLst>
          </p:cNvPr>
          <p:cNvSpPr>
            <a:spLocks noGrp="1"/>
          </p:cNvSpPr>
          <p:nvPr>
            <p:ph type="dt" sz="half" idx="10"/>
          </p:nvPr>
        </p:nvSpPr>
        <p:spPr/>
        <p:txBody>
          <a:bodyPr/>
          <a:lstStyle/>
          <a:p>
            <a:pPr defTabSz="457200"/>
            <a:fld id="{E7164F68-223A-415B-A0B3-42732E6228A7}"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9C5CB334-0A6A-4AC7-9A56-271AB88ED6BC}"/>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55064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Dokumentit</a:t>
            </a:r>
          </a:p>
        </p:txBody>
      </p:sp>
      <p:sp>
        <p:nvSpPr>
          <p:cNvPr id="3" name="Sisällön paikkamerkki 2"/>
          <p:cNvSpPr>
            <a:spLocks noGrp="1"/>
          </p:cNvSpPr>
          <p:nvPr>
            <p:ph type="body" sz="quarter" idx="12"/>
          </p:nvPr>
        </p:nvSpPr>
        <p:spPr/>
        <p:txBody>
          <a:bodyPr>
            <a:normAutofit/>
          </a:bodyPr>
          <a:lstStyle/>
          <a:p>
            <a:r>
              <a:rPr lang="fi-FI" dirty="0"/>
              <a:t>Tuen lomakkeet:</a:t>
            </a:r>
          </a:p>
          <a:p>
            <a:pPr lvl="1"/>
            <a:r>
              <a:rPr lang="fi-FI" dirty="0">
                <a:hlinkClick r:id="rId3"/>
              </a:rPr>
              <a:t>http://www.oph.fi/saadokset_ja_ohjeet/ohjeita_koulutuksen_jarjestamiseen/perusopetuksen_jarjestaminen/tietoa_tuen_jarjestamisesta/tuen_lomakkeet_ops_2016</a:t>
            </a:r>
            <a:endParaRPr lang="fi-FI" dirty="0"/>
          </a:p>
          <a:p>
            <a:pPr lvl="1"/>
            <a:endParaRPr lang="fi-FI" dirty="0"/>
          </a:p>
        </p:txBody>
      </p:sp>
      <p:sp>
        <p:nvSpPr>
          <p:cNvPr id="4" name="Päivämäärän paikkamerkki 3">
            <a:extLst>
              <a:ext uri="{FF2B5EF4-FFF2-40B4-BE49-F238E27FC236}">
                <a16:creationId xmlns:a16="http://schemas.microsoft.com/office/drawing/2014/main" id="{42640DE1-28FF-4284-AA3E-7E32BDB15178}"/>
              </a:ext>
            </a:extLst>
          </p:cNvPr>
          <p:cNvSpPr>
            <a:spLocks noGrp="1"/>
          </p:cNvSpPr>
          <p:nvPr>
            <p:ph type="dt" sz="half" idx="10"/>
          </p:nvPr>
        </p:nvSpPr>
        <p:spPr/>
        <p:txBody>
          <a:bodyPr/>
          <a:lstStyle/>
          <a:p>
            <a:pPr defTabSz="457200"/>
            <a:fld id="{7862A64E-30C4-44F8-9850-9B35C8605EC1}"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AF11A473-DD41-40C9-9E0F-A78ED2F1045A}"/>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83417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VARHAISKASVATUS</a:t>
            </a:r>
          </a:p>
        </p:txBody>
      </p:sp>
      <p:sp>
        <p:nvSpPr>
          <p:cNvPr id="4" name="Tekstin paikkamerkki 3"/>
          <p:cNvSpPr>
            <a:spLocks noGrp="1"/>
          </p:cNvSpPr>
          <p:nvPr>
            <p:ph type="body" sz="quarter" idx="12"/>
          </p:nvPr>
        </p:nvSpPr>
        <p:spPr/>
        <p:txBody>
          <a:bodyPr/>
          <a:lstStyle/>
          <a:p>
            <a:endParaRPr lang="fi-FI" dirty="0"/>
          </a:p>
        </p:txBody>
      </p:sp>
      <p:pic>
        <p:nvPicPr>
          <p:cNvPr id="5" name="Kuva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817" y="1956647"/>
            <a:ext cx="6714309" cy="4469212"/>
          </a:xfrm>
          <a:prstGeom prst="rect">
            <a:avLst/>
          </a:prstGeom>
        </p:spPr>
      </p:pic>
      <p:sp>
        <p:nvSpPr>
          <p:cNvPr id="3" name="Päivämäärän paikkamerkki 2">
            <a:extLst>
              <a:ext uri="{FF2B5EF4-FFF2-40B4-BE49-F238E27FC236}">
                <a16:creationId xmlns:a16="http://schemas.microsoft.com/office/drawing/2014/main" id="{DC368D86-52C5-4453-BFD7-BB07701728E4}"/>
              </a:ext>
            </a:extLst>
          </p:cNvPr>
          <p:cNvSpPr>
            <a:spLocks noGrp="1"/>
          </p:cNvSpPr>
          <p:nvPr>
            <p:ph type="dt" sz="half" idx="10"/>
          </p:nvPr>
        </p:nvSpPr>
        <p:spPr/>
        <p:txBody>
          <a:bodyPr/>
          <a:lstStyle/>
          <a:p>
            <a:pPr defTabSz="457200"/>
            <a:fld id="{917867DF-0FBA-4945-A81D-78A71859AF53}" type="datetime1">
              <a:rPr lang="fi-FI">
                <a:solidFill>
                  <a:prstClr val="black"/>
                </a:solidFill>
              </a:rPr>
              <a:pPr defTabSz="457200"/>
              <a:t>5.3.2019</a:t>
            </a:fld>
            <a:endParaRPr lang="en-US" dirty="0">
              <a:solidFill>
                <a:prstClr val="black"/>
              </a:solidFill>
            </a:endParaRPr>
          </a:p>
        </p:txBody>
      </p:sp>
      <p:sp>
        <p:nvSpPr>
          <p:cNvPr id="6" name="Alatunnisteen paikkamerkki 5">
            <a:extLst>
              <a:ext uri="{FF2B5EF4-FFF2-40B4-BE49-F238E27FC236}">
                <a16:creationId xmlns:a16="http://schemas.microsoft.com/office/drawing/2014/main" id="{9F5E0BD0-5DF5-4567-B6BB-E81074EBF8F5}"/>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47721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Varhaiskasvatus ja lasten tuen tarpeet</a:t>
            </a:r>
          </a:p>
        </p:txBody>
      </p:sp>
      <p:sp>
        <p:nvSpPr>
          <p:cNvPr id="3" name="Sisällön paikkamerkki 2"/>
          <p:cNvSpPr>
            <a:spLocks noGrp="1"/>
          </p:cNvSpPr>
          <p:nvPr>
            <p:ph type="body" sz="quarter" idx="12"/>
          </p:nvPr>
        </p:nvSpPr>
        <p:spPr/>
        <p:txBody>
          <a:bodyPr>
            <a:normAutofit/>
          </a:bodyPr>
          <a:lstStyle/>
          <a:p>
            <a:pPr marL="342900" lvl="1" indent="-342900"/>
            <a:r>
              <a:rPr lang="fi-FI" dirty="0"/>
              <a:t>Epäsuoran vaikuttamisen toimintamalli </a:t>
            </a:r>
            <a:r>
              <a:rPr lang="fi-FI" dirty="0">
                <a:sym typeface="Wingdings" pitchFamily="2" charset="2"/>
              </a:rPr>
              <a:t> perhekeskeinen tukeminen</a:t>
            </a:r>
          </a:p>
          <a:p>
            <a:pPr marL="742950" lvl="2" indent="-342900"/>
            <a:r>
              <a:rPr lang="fi-FI" dirty="0">
                <a:sym typeface="Wingdings" pitchFamily="2" charset="2"/>
              </a:rPr>
              <a:t>Lapsen ja perheen moninkertainen kietoutuminen yhteen</a:t>
            </a:r>
          </a:p>
          <a:p>
            <a:pPr marL="400050" lvl="2" indent="0">
              <a:buNone/>
            </a:pPr>
            <a:r>
              <a:rPr lang="fi-FI" dirty="0">
                <a:sym typeface="Wingdings" pitchFamily="2" charset="2"/>
              </a:rPr>
              <a:t> Tuki vaikuttaa molempiin</a:t>
            </a:r>
          </a:p>
          <a:p>
            <a:pPr marL="685800" lvl="2" indent="-285750">
              <a:buFont typeface="Wingdings"/>
              <a:buChar char="à"/>
            </a:pPr>
            <a:r>
              <a:rPr lang="fi-FI" dirty="0">
                <a:sym typeface="Wingdings" pitchFamily="2" charset="2"/>
              </a:rPr>
              <a:t>Perhe tehostaa tuen vaikutusta lapseen</a:t>
            </a:r>
          </a:p>
          <a:p>
            <a:pPr marL="400050" lvl="2" indent="0">
              <a:buNone/>
            </a:pPr>
            <a:endParaRPr lang="fi-FI" dirty="0">
              <a:sym typeface="Wingdings" pitchFamily="2" charset="2"/>
            </a:endParaRPr>
          </a:p>
          <a:p>
            <a:r>
              <a:rPr lang="fi-FI" dirty="0"/>
              <a:t>Lähtökohtana vuorovaikutus</a:t>
            </a:r>
          </a:p>
          <a:p>
            <a:endParaRPr lang="fi-FI" dirty="0"/>
          </a:p>
          <a:p>
            <a:pPr marL="457200" lvl="1" indent="0">
              <a:buNone/>
            </a:pPr>
            <a:endParaRPr lang="fi-FI" dirty="0"/>
          </a:p>
          <a:p>
            <a:pPr lvl="1"/>
            <a:r>
              <a:rPr lang="fi-FI" dirty="0"/>
              <a:t>Lähipäiväkoti ensisijainen</a:t>
            </a:r>
          </a:p>
          <a:p>
            <a:pPr lvl="2"/>
            <a:r>
              <a:rPr lang="fi-FI" dirty="0"/>
              <a:t>Kaikissa kunnissa ei kaikkea tarjontaa</a:t>
            </a:r>
          </a:p>
          <a:p>
            <a:endParaRPr lang="fi-FI" dirty="0"/>
          </a:p>
          <a:p>
            <a:endParaRPr lang="fi-FI" dirty="0"/>
          </a:p>
        </p:txBody>
      </p:sp>
      <p:sp>
        <p:nvSpPr>
          <p:cNvPr id="4" name="Päivämäärän paikkamerkki 3">
            <a:extLst>
              <a:ext uri="{FF2B5EF4-FFF2-40B4-BE49-F238E27FC236}">
                <a16:creationId xmlns:a16="http://schemas.microsoft.com/office/drawing/2014/main" id="{9494A4D5-E500-4273-ADC1-EFD974889C13}"/>
              </a:ext>
            </a:extLst>
          </p:cNvPr>
          <p:cNvSpPr>
            <a:spLocks noGrp="1"/>
          </p:cNvSpPr>
          <p:nvPr>
            <p:ph type="dt" sz="half" idx="10"/>
          </p:nvPr>
        </p:nvSpPr>
        <p:spPr/>
        <p:txBody>
          <a:bodyPr/>
          <a:lstStyle/>
          <a:p>
            <a:pPr defTabSz="457200"/>
            <a:fld id="{917461A3-8FB2-4BBC-8E33-A2ADA0BB6846}"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BC9709D9-9871-4C97-B591-5CD4781919D9}"/>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345432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Käsitteiden muuttuminen</a:t>
            </a:r>
          </a:p>
        </p:txBody>
      </p:sp>
      <p:sp>
        <p:nvSpPr>
          <p:cNvPr id="3" name="Sisällön paikkamerkki 2"/>
          <p:cNvSpPr>
            <a:spLocks noGrp="1"/>
          </p:cNvSpPr>
          <p:nvPr>
            <p:ph type="body" sz="quarter" idx="12"/>
          </p:nvPr>
        </p:nvSpPr>
        <p:spPr/>
        <p:txBody>
          <a:bodyPr>
            <a:normAutofit/>
          </a:bodyPr>
          <a:lstStyle/>
          <a:p>
            <a:r>
              <a:rPr lang="fi-FI" sz="3200" dirty="0">
                <a:solidFill>
                  <a:schemeClr val="bg1">
                    <a:lumMod val="75000"/>
                  </a:schemeClr>
                </a:solidFill>
              </a:rPr>
              <a:t>Erityispäivähoito</a:t>
            </a:r>
            <a:r>
              <a:rPr lang="fi-FI" sz="3200" dirty="0"/>
              <a:t> </a:t>
            </a:r>
            <a:r>
              <a:rPr lang="fi-FI" sz="3200" dirty="0">
                <a:sym typeface="Wingdings" panose="05000000000000000000" pitchFamily="2" charset="2"/>
              </a:rPr>
              <a:t> </a:t>
            </a:r>
            <a:r>
              <a:rPr lang="fi-FI" sz="3200" dirty="0"/>
              <a:t> kehityksen ja oppimisen tuki</a:t>
            </a:r>
          </a:p>
          <a:p>
            <a:pPr marL="0" indent="0">
              <a:buNone/>
            </a:pPr>
            <a:endParaRPr lang="fi-FI" sz="3200" dirty="0"/>
          </a:p>
          <a:p>
            <a:r>
              <a:rPr lang="fi-FI" sz="3200" dirty="0">
                <a:solidFill>
                  <a:schemeClr val="bg1">
                    <a:lumMod val="75000"/>
                  </a:schemeClr>
                </a:solidFill>
              </a:rPr>
              <a:t>Erityistä tukea tarvitseva lapsi </a:t>
            </a:r>
            <a:r>
              <a:rPr lang="fi-FI" sz="3200" dirty="0">
                <a:sym typeface="Wingdings" panose="05000000000000000000" pitchFamily="2" charset="2"/>
              </a:rPr>
              <a:t></a:t>
            </a:r>
            <a:endParaRPr lang="fi-FI" sz="3200" dirty="0"/>
          </a:p>
          <a:p>
            <a:pPr marL="0" indent="0">
              <a:buNone/>
            </a:pPr>
            <a:r>
              <a:rPr lang="fi-FI" sz="3200" dirty="0"/>
              <a:t>   tukea tarvitseva lapsi</a:t>
            </a:r>
          </a:p>
        </p:txBody>
      </p:sp>
      <p:sp>
        <p:nvSpPr>
          <p:cNvPr id="4" name="Päivämäärän paikkamerkki 3">
            <a:extLst>
              <a:ext uri="{FF2B5EF4-FFF2-40B4-BE49-F238E27FC236}">
                <a16:creationId xmlns:a16="http://schemas.microsoft.com/office/drawing/2014/main" id="{28B33C0B-A8FA-4933-BA34-22DE0F6854F2}"/>
              </a:ext>
            </a:extLst>
          </p:cNvPr>
          <p:cNvSpPr>
            <a:spLocks noGrp="1"/>
          </p:cNvSpPr>
          <p:nvPr>
            <p:ph type="dt" sz="half" idx="10"/>
          </p:nvPr>
        </p:nvSpPr>
        <p:spPr/>
        <p:txBody>
          <a:bodyPr/>
          <a:lstStyle/>
          <a:p>
            <a:pPr defTabSz="457200"/>
            <a:fld id="{7B2E9584-5277-4E21-A22D-8098F89B4810}"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BCB742D2-FADF-4DB7-87A4-B92D21E4E0C3}"/>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51879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0710CE6D-8316-45D2-84B0-520E321EF094}"/>
              </a:ext>
            </a:extLst>
          </p:cNvPr>
          <p:cNvSpPr>
            <a:spLocks noGrp="1"/>
          </p:cNvSpPr>
          <p:nvPr>
            <p:ph type="dt" sz="half" idx="10"/>
          </p:nvPr>
        </p:nvSpPr>
        <p:spPr/>
        <p:txBody>
          <a:bodyPr/>
          <a:lstStyle/>
          <a:p>
            <a:pPr defTabSz="457200"/>
            <a:fld id="{053F1D63-DF52-40E8-B212-AD3205F8458E}" type="datetime1">
              <a:rPr lang="fi-FI">
                <a:solidFill>
                  <a:prstClr val="black"/>
                </a:solidFill>
              </a:rPr>
              <a:pPr defTabSz="457200"/>
              <a:t>5.3.2019</a:t>
            </a:fld>
            <a:endParaRPr lang="en-US" dirty="0">
              <a:solidFill>
                <a:prstClr val="black"/>
              </a:solidFill>
            </a:endParaRPr>
          </a:p>
        </p:txBody>
      </p:sp>
      <p:sp>
        <p:nvSpPr>
          <p:cNvPr id="3" name="Alatunnisteen paikkamerkki 2">
            <a:extLst>
              <a:ext uri="{FF2B5EF4-FFF2-40B4-BE49-F238E27FC236}">
                <a16:creationId xmlns:a16="http://schemas.microsoft.com/office/drawing/2014/main" id="{0710864B-FFC9-4735-AAD4-0530D01070C9}"/>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
        <p:nvSpPr>
          <p:cNvPr id="4" name="Otsikko 3">
            <a:extLst>
              <a:ext uri="{FF2B5EF4-FFF2-40B4-BE49-F238E27FC236}">
                <a16:creationId xmlns:a16="http://schemas.microsoft.com/office/drawing/2014/main" id="{F7A81C67-BC79-44F3-B16B-64BCE47A37E0}"/>
              </a:ext>
            </a:extLst>
          </p:cNvPr>
          <p:cNvSpPr>
            <a:spLocks noGrp="1"/>
          </p:cNvSpPr>
          <p:nvPr>
            <p:ph type="title"/>
          </p:nvPr>
        </p:nvSpPr>
        <p:spPr/>
        <p:txBody>
          <a:bodyPr/>
          <a:lstStyle/>
          <a:p>
            <a:r>
              <a:rPr lang="fi-FI" dirty="0"/>
              <a:t>Inkluusio varhaiskasvatuksessa</a:t>
            </a:r>
          </a:p>
        </p:txBody>
      </p:sp>
      <p:sp>
        <p:nvSpPr>
          <p:cNvPr id="5" name="Tekstin paikkamerkki 4">
            <a:extLst>
              <a:ext uri="{FF2B5EF4-FFF2-40B4-BE49-F238E27FC236}">
                <a16:creationId xmlns:a16="http://schemas.microsoft.com/office/drawing/2014/main" id="{B4E0B784-FA51-4C04-8054-E3B2BCE5D0F9}"/>
              </a:ext>
            </a:extLst>
          </p:cNvPr>
          <p:cNvSpPr>
            <a:spLocks noGrp="1"/>
          </p:cNvSpPr>
          <p:nvPr>
            <p:ph type="body" sz="quarter" idx="12"/>
          </p:nvPr>
        </p:nvSpPr>
        <p:spPr/>
        <p:txBody>
          <a:bodyPr/>
          <a:lstStyle/>
          <a:p>
            <a:r>
              <a:rPr lang="fi-FI" dirty="0"/>
              <a:t>”Inklusiivisessa varhaiskasvatuksessa osana ryhmää toimiminen ei edellytä, että kaikki lapset osaavat toimia samalla tavalla tai että kaikille lapsille riittää tismalleen sama määrä aikuisen tukea. Aidosti erilaisuuden hyväksyvässä yhteisössä kukin lapsi saa tukea omia tarpeitaan vastaavalla tavalla.” (Liisa Ahonen)</a:t>
            </a:r>
          </a:p>
          <a:p>
            <a:endParaRPr lang="fi-FI" dirty="0"/>
          </a:p>
        </p:txBody>
      </p:sp>
    </p:spTree>
    <p:extLst>
      <p:ext uri="{BB962C8B-B14F-4D97-AF65-F5344CB8AC3E}">
        <p14:creationId xmlns:p14="http://schemas.microsoft.com/office/powerpoint/2010/main" val="241781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Tuen järjestäminen ja kirjaaminen </a:t>
            </a:r>
          </a:p>
        </p:txBody>
      </p:sp>
      <p:sp>
        <p:nvSpPr>
          <p:cNvPr id="3" name="Sisällön paikkamerkki 2"/>
          <p:cNvSpPr>
            <a:spLocks noGrp="1"/>
          </p:cNvSpPr>
          <p:nvPr>
            <p:ph type="body" sz="quarter" idx="12"/>
          </p:nvPr>
        </p:nvSpPr>
        <p:spPr/>
        <p:txBody>
          <a:bodyPr/>
          <a:lstStyle/>
          <a:p>
            <a:pPr marL="0" indent="0">
              <a:buNone/>
            </a:pPr>
            <a:endParaRPr lang="fi-FI" dirty="0"/>
          </a:p>
          <a:p>
            <a:r>
              <a:rPr lang="fi-FI" sz="1600" dirty="0"/>
              <a:t>Varhaiskasvatuksessa tunnistetaan lapsen tuen tarve ja järjestetään tarkoituksenmukaista tukea tarpeen ilmettyä </a:t>
            </a:r>
          </a:p>
          <a:p>
            <a:r>
              <a:rPr lang="fi-FI" sz="1600" dirty="0"/>
              <a:t>Lapsen tarvitsema tuki kirjataan lapsen varhaiskasvatussuunnitelmaan. Siihen kirjataan lapsen kehityksen ja oppimisen tukeen liittyvät vastuut ja työnjako, tukitoimenpiteet sekä niiden toteuttamistapa ja arviointi.</a:t>
            </a:r>
          </a:p>
          <a:p>
            <a:r>
              <a:rPr lang="fi-FI" sz="1600" dirty="0"/>
              <a:t>Lapsen kehityksen ja oppimisen tuki järjestetään osana varhaiskasvatuksen päivittäistä toimintaa: ensisijaisesti lapsen omassa päiväkotiryhmässä ja tarvittaessa osittain tai kokonaan erityisryhmässä</a:t>
            </a:r>
          </a:p>
        </p:txBody>
      </p:sp>
      <p:pic>
        <p:nvPicPr>
          <p:cNvPr id="7170" name="Picture 2" descr="C:\Users\irimuuri\AppData\Local\Microsoft\Windows\Temporary Internet Files\Content.IE5\HN04MWJ5\MC90019976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0640" y="4646916"/>
            <a:ext cx="1788566" cy="1324051"/>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E06BA5BB-97A0-425B-9C55-AD6B180A5D25}"/>
              </a:ext>
            </a:extLst>
          </p:cNvPr>
          <p:cNvSpPr>
            <a:spLocks noGrp="1"/>
          </p:cNvSpPr>
          <p:nvPr>
            <p:ph type="dt" sz="half" idx="10"/>
          </p:nvPr>
        </p:nvSpPr>
        <p:spPr/>
        <p:txBody>
          <a:bodyPr/>
          <a:lstStyle/>
          <a:p>
            <a:pPr defTabSz="457200"/>
            <a:fld id="{1BFD2705-5BA3-4979-847A-4FDEABDB8177}"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C5D2FA24-DEEA-4BC5-ADEA-44F9AFE2E877}"/>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56439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Varhaiskasvatuksen tuen tavoitteita</a:t>
            </a:r>
          </a:p>
        </p:txBody>
      </p:sp>
      <p:sp>
        <p:nvSpPr>
          <p:cNvPr id="3" name="Sisällön paikkamerkki 2"/>
          <p:cNvSpPr>
            <a:spLocks noGrp="1"/>
          </p:cNvSpPr>
          <p:nvPr>
            <p:ph type="body" sz="quarter" idx="12"/>
          </p:nvPr>
        </p:nvSpPr>
        <p:spPr/>
        <p:txBody>
          <a:bodyPr>
            <a:normAutofit/>
          </a:bodyPr>
          <a:lstStyle/>
          <a:p>
            <a:pPr lvl="2"/>
            <a:r>
              <a:rPr lang="fi-FI" dirty="0"/>
              <a:t>Tukea perhettä</a:t>
            </a:r>
          </a:p>
          <a:p>
            <a:pPr lvl="2"/>
            <a:r>
              <a:rPr lang="fi-FI" dirty="0"/>
              <a:t>Lapsen itseluottamuksen tukeminen</a:t>
            </a:r>
          </a:p>
          <a:p>
            <a:pPr lvl="2"/>
            <a:r>
              <a:rPr lang="fi-FI" dirty="0"/>
              <a:t>Omatoimisuuden kehittäminen</a:t>
            </a:r>
          </a:p>
          <a:p>
            <a:pPr lvl="2"/>
            <a:r>
              <a:rPr lang="fi-FI" dirty="0"/>
              <a:t>Ennaltaehkäisy</a:t>
            </a:r>
          </a:p>
          <a:p>
            <a:pPr lvl="2"/>
            <a:r>
              <a:rPr lang="fi-FI" dirty="0"/>
              <a:t>Tämänhetkisen elämänvaiheen arvokkuuden tunnustaminen!</a:t>
            </a:r>
          </a:p>
          <a:p>
            <a:pPr lvl="2"/>
            <a:r>
              <a:rPr lang="fi-FI" dirty="0"/>
              <a:t>Lasten näkökulma</a:t>
            </a:r>
          </a:p>
          <a:p>
            <a:pPr lvl="2"/>
            <a:r>
              <a:rPr lang="fi-FI" dirty="0"/>
              <a:t>Lapsi voi osallistua kaikkeen toimintaan</a:t>
            </a:r>
          </a:p>
          <a:p>
            <a:pPr lvl="2"/>
            <a:r>
              <a:rPr lang="fi-FI" dirty="0"/>
              <a:t>Leikinomaisuus</a:t>
            </a:r>
          </a:p>
          <a:p>
            <a:pPr marL="0" indent="0">
              <a:buNone/>
            </a:pPr>
            <a:endParaRPr lang="fi-FI" dirty="0"/>
          </a:p>
        </p:txBody>
      </p:sp>
      <p:sp>
        <p:nvSpPr>
          <p:cNvPr id="5" name="Päivämäärän paikkamerkki 4">
            <a:extLst>
              <a:ext uri="{FF2B5EF4-FFF2-40B4-BE49-F238E27FC236}">
                <a16:creationId xmlns:a16="http://schemas.microsoft.com/office/drawing/2014/main" id="{EE5293EC-E3F3-4187-89D5-5005F98BB692}"/>
              </a:ext>
            </a:extLst>
          </p:cNvPr>
          <p:cNvSpPr>
            <a:spLocks noGrp="1"/>
          </p:cNvSpPr>
          <p:nvPr>
            <p:ph type="dt" sz="half" idx="10"/>
          </p:nvPr>
        </p:nvSpPr>
        <p:spPr/>
        <p:txBody>
          <a:bodyPr/>
          <a:lstStyle/>
          <a:p>
            <a:pPr defTabSz="457200"/>
            <a:fld id="{70B55AE1-1076-43AB-8563-590159C01185}"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1120407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Yleisimpiä pulmia</a:t>
            </a:r>
          </a:p>
        </p:txBody>
      </p:sp>
      <p:sp>
        <p:nvSpPr>
          <p:cNvPr id="3" name="Sisällön paikkamerkki 2"/>
          <p:cNvSpPr>
            <a:spLocks noGrp="1"/>
          </p:cNvSpPr>
          <p:nvPr>
            <p:ph type="body" sz="quarter" idx="12"/>
          </p:nvPr>
        </p:nvSpPr>
        <p:spPr/>
        <p:txBody>
          <a:bodyPr/>
          <a:lstStyle/>
          <a:p>
            <a:r>
              <a:rPr lang="fi-FI" dirty="0"/>
              <a:t>Kielen kehityksen vaikeudet</a:t>
            </a:r>
          </a:p>
          <a:p>
            <a:r>
              <a:rPr lang="fi-FI" dirty="0"/>
              <a:t>Sosio-emotionaaliset vaikeudet</a:t>
            </a:r>
          </a:p>
          <a:p>
            <a:r>
              <a:rPr lang="fi-FI" dirty="0"/>
              <a:t>Yleinen kehityksen viive</a:t>
            </a:r>
          </a:p>
          <a:p>
            <a:r>
              <a:rPr lang="fi-FI" dirty="0"/>
              <a:t>Krooniset sairaudet ja allergiat</a:t>
            </a:r>
          </a:p>
        </p:txBody>
      </p:sp>
      <p:sp>
        <p:nvSpPr>
          <p:cNvPr id="5" name="Päivämäärän paikkamerkki 4">
            <a:extLst>
              <a:ext uri="{FF2B5EF4-FFF2-40B4-BE49-F238E27FC236}">
                <a16:creationId xmlns:a16="http://schemas.microsoft.com/office/drawing/2014/main" id="{49BD3037-7E25-4A57-9AED-DD2934A9BF20}"/>
              </a:ext>
            </a:extLst>
          </p:cNvPr>
          <p:cNvSpPr>
            <a:spLocks noGrp="1"/>
          </p:cNvSpPr>
          <p:nvPr>
            <p:ph type="dt" sz="half" idx="10"/>
          </p:nvPr>
        </p:nvSpPr>
        <p:spPr/>
        <p:txBody>
          <a:bodyPr/>
          <a:lstStyle/>
          <a:p>
            <a:pPr defTabSz="457200"/>
            <a:fld id="{1B09DF0B-D3B1-4972-A960-B0EF8D433784}"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327081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Varhainen tuki</a:t>
            </a:r>
          </a:p>
        </p:txBody>
      </p:sp>
      <p:sp>
        <p:nvSpPr>
          <p:cNvPr id="3" name="Sisällön paikkamerkki 2"/>
          <p:cNvSpPr>
            <a:spLocks noGrp="1"/>
          </p:cNvSpPr>
          <p:nvPr>
            <p:ph type="body" sz="quarter" idx="12"/>
          </p:nvPr>
        </p:nvSpPr>
        <p:spPr/>
        <p:txBody>
          <a:bodyPr/>
          <a:lstStyle/>
          <a:p>
            <a:r>
              <a:rPr lang="fi-FI" dirty="0"/>
              <a:t>Tuki aloitetaan mahdollisimman varhain</a:t>
            </a:r>
          </a:p>
          <a:p>
            <a:endParaRPr lang="fi-FI" dirty="0"/>
          </a:p>
          <a:p>
            <a:r>
              <a:rPr lang="fi-FI" dirty="0"/>
              <a:t>Ennaltaehkäisyn näkökulma</a:t>
            </a:r>
          </a:p>
          <a:p>
            <a:r>
              <a:rPr lang="fi-FI" dirty="0"/>
              <a:t>Estetään ongelmien kasautuminen</a:t>
            </a:r>
          </a:p>
          <a:p>
            <a:r>
              <a:rPr lang="fi-FI" dirty="0"/>
              <a:t>Säästää kustannuksia ja palvelujen tarvetta</a:t>
            </a:r>
          </a:p>
        </p:txBody>
      </p:sp>
      <p:sp>
        <p:nvSpPr>
          <p:cNvPr id="5" name="Päivämäärän paikkamerkki 4">
            <a:extLst>
              <a:ext uri="{FF2B5EF4-FFF2-40B4-BE49-F238E27FC236}">
                <a16:creationId xmlns:a16="http://schemas.microsoft.com/office/drawing/2014/main" id="{D3B618A5-8BF3-4C30-B147-31B03F6254D9}"/>
              </a:ext>
            </a:extLst>
          </p:cNvPr>
          <p:cNvSpPr>
            <a:spLocks noGrp="1"/>
          </p:cNvSpPr>
          <p:nvPr>
            <p:ph type="dt" sz="half" idx="10"/>
          </p:nvPr>
        </p:nvSpPr>
        <p:spPr/>
        <p:txBody>
          <a:bodyPr/>
          <a:lstStyle/>
          <a:p>
            <a:pPr defTabSz="457200"/>
            <a:fld id="{3305BF89-7F62-4522-A341-04A825E9632C}"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271730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2" name="Otsikko 1"/>
          <p:cNvSpPr>
            <a:spLocks noGrp="1"/>
          </p:cNvSpPr>
          <p:nvPr>
            <p:ph type="title"/>
          </p:nvPr>
        </p:nvSpPr>
        <p:spPr/>
        <p:txBody>
          <a:bodyPr/>
          <a:lstStyle/>
          <a:p>
            <a:r>
              <a:rPr lang="fi-FI" dirty="0"/>
              <a:t>Erilaisia tukitoimia varhaiskasvatuksessa</a:t>
            </a:r>
          </a:p>
        </p:txBody>
      </p:sp>
      <p:sp>
        <p:nvSpPr>
          <p:cNvPr id="3" name="Sisällön paikkamerkki 2"/>
          <p:cNvSpPr>
            <a:spLocks noGrp="1"/>
          </p:cNvSpPr>
          <p:nvPr>
            <p:ph type="body" sz="quarter" idx="12"/>
          </p:nvPr>
        </p:nvSpPr>
        <p:spPr/>
        <p:txBody>
          <a:bodyPr>
            <a:normAutofit/>
          </a:bodyPr>
          <a:lstStyle/>
          <a:p>
            <a:r>
              <a:rPr lang="fi-FI" sz="1600" dirty="0"/>
              <a:t>Kasvatukselliset/ Pedagogiset:</a:t>
            </a:r>
          </a:p>
          <a:p>
            <a:pPr lvl="1"/>
            <a:r>
              <a:rPr lang="fi-FI" sz="1600" dirty="0"/>
              <a:t>Koko lapsiryhmä hyötyy</a:t>
            </a:r>
          </a:p>
          <a:p>
            <a:pPr lvl="1"/>
            <a:r>
              <a:rPr lang="fi-FI" sz="1600" dirty="0"/>
              <a:t>Ei rahallisia kustannuksia</a:t>
            </a:r>
          </a:p>
          <a:p>
            <a:pPr>
              <a:buFontTx/>
              <a:buChar char="-"/>
            </a:pPr>
            <a:r>
              <a:rPr lang="fi-FI" sz="1600" dirty="0"/>
              <a:t>Esimerkiksi: </a:t>
            </a:r>
          </a:p>
          <a:p>
            <a:pPr lvl="1">
              <a:buFontTx/>
              <a:buChar char="-"/>
            </a:pPr>
            <a:r>
              <a:rPr lang="fi-FI" sz="1600" dirty="0"/>
              <a:t>erityislastentarhanopettajan konsultoiva tai jaksottainen tuki</a:t>
            </a:r>
          </a:p>
          <a:p>
            <a:pPr lvl="1">
              <a:buFontTx/>
              <a:buChar char="-"/>
            </a:pPr>
            <a:r>
              <a:rPr lang="fi-FI" sz="1600" dirty="0"/>
              <a:t>lapsikohtainen ohjaaminen, </a:t>
            </a:r>
          </a:p>
          <a:p>
            <a:pPr lvl="1">
              <a:buFontTx/>
              <a:buChar char="-"/>
            </a:pPr>
            <a:r>
              <a:rPr lang="fi-FI" sz="1600" dirty="0"/>
              <a:t>tulkitsemis- ja avustamispalvelut</a:t>
            </a:r>
          </a:p>
          <a:p>
            <a:pPr lvl="1">
              <a:buFontTx/>
              <a:buChar char="-"/>
            </a:pPr>
            <a:r>
              <a:rPr lang="fi-FI" sz="1600" dirty="0"/>
              <a:t>apuvälineet ja teknologia</a:t>
            </a:r>
          </a:p>
          <a:p>
            <a:pPr lvl="1">
              <a:buFontTx/>
              <a:buChar char="-"/>
            </a:pPr>
            <a:r>
              <a:rPr lang="fi-FI" sz="1600" dirty="0"/>
              <a:t>viittomat, kuvat yms. </a:t>
            </a:r>
          </a:p>
          <a:p>
            <a:pPr lvl="1">
              <a:buFontTx/>
              <a:buChar char="-"/>
            </a:pPr>
            <a:r>
              <a:rPr lang="fi-FI" dirty="0"/>
              <a:t> </a:t>
            </a:r>
            <a:endParaRPr lang="fi-FI" sz="1600" dirty="0"/>
          </a:p>
        </p:txBody>
      </p:sp>
      <p:pic>
        <p:nvPicPr>
          <p:cNvPr id="5122" name="Picture 2" descr="C:\Users\irimuuri\AppData\Local\Microsoft\Windows\Temporary Internet Files\Content.IE5\8M1JAK0E\MC90042446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0694" y="834190"/>
            <a:ext cx="1974850" cy="1698625"/>
          </a:xfrm>
          <a:prstGeom prst="rect">
            <a:avLst/>
          </a:prstGeom>
          <a:noFill/>
          <a:extLst>
            <a:ext uri="{909E8E84-426E-40DD-AFC4-6F175D3DCCD1}">
              <a14:hiddenFill xmlns:a14="http://schemas.microsoft.com/office/drawing/2010/main">
                <a:solidFill>
                  <a:srgbClr val="FFFFFF"/>
                </a:solidFill>
              </a14:hiddenFill>
            </a:ext>
          </a:extLst>
        </p:spPr>
      </p:pic>
      <p:sp>
        <p:nvSpPr>
          <p:cNvPr id="5" name="Päivämäärän paikkamerkki 4">
            <a:extLst>
              <a:ext uri="{FF2B5EF4-FFF2-40B4-BE49-F238E27FC236}">
                <a16:creationId xmlns:a16="http://schemas.microsoft.com/office/drawing/2014/main" id="{7A6FA79A-DCA3-4D1B-821B-9A59ACDDD57D}"/>
              </a:ext>
            </a:extLst>
          </p:cNvPr>
          <p:cNvSpPr>
            <a:spLocks noGrp="1"/>
          </p:cNvSpPr>
          <p:nvPr>
            <p:ph type="dt" sz="half" idx="10"/>
          </p:nvPr>
        </p:nvSpPr>
        <p:spPr/>
        <p:txBody>
          <a:bodyPr/>
          <a:lstStyle/>
          <a:p>
            <a:pPr defTabSz="457200"/>
            <a:fld id="{47F9AD36-91E9-46E0-9C76-29A9452A7A13}"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3368624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3"/>
          </p:nvPr>
        </p:nvSpPr>
        <p:spPr/>
        <p:txBody>
          <a:bodyPr/>
          <a:lstStyle/>
          <a:p>
            <a:pPr defTabSz="457200"/>
            <a:r>
              <a:rPr lang="fi-FI">
                <a:solidFill>
                  <a:prstClr val="black">
                    <a:tint val="75000"/>
                  </a:prstClr>
                </a:solidFill>
              </a:rPr>
              <a:t>Irina Muuri  </a:t>
            </a:r>
          </a:p>
        </p:txBody>
      </p:sp>
      <p:sp>
        <p:nvSpPr>
          <p:cNvPr id="5" name="Otsikko 4"/>
          <p:cNvSpPr>
            <a:spLocks noGrp="1"/>
          </p:cNvSpPr>
          <p:nvPr>
            <p:ph type="title"/>
          </p:nvPr>
        </p:nvSpPr>
        <p:spPr/>
        <p:txBody>
          <a:bodyPr/>
          <a:lstStyle/>
          <a:p>
            <a:endParaRPr lang="fi-FI"/>
          </a:p>
        </p:txBody>
      </p:sp>
      <p:sp>
        <p:nvSpPr>
          <p:cNvPr id="3" name="Sisällön paikkamerkki 2"/>
          <p:cNvSpPr>
            <a:spLocks noGrp="1"/>
          </p:cNvSpPr>
          <p:nvPr>
            <p:ph type="body" sz="quarter" idx="12"/>
          </p:nvPr>
        </p:nvSpPr>
        <p:spPr/>
        <p:txBody>
          <a:bodyPr>
            <a:normAutofit fontScale="47500" lnSpcReduction="20000"/>
          </a:bodyPr>
          <a:lstStyle/>
          <a:p>
            <a:r>
              <a:rPr lang="fi-FI" sz="3400" dirty="0"/>
              <a:t>Rakenteelliset</a:t>
            </a:r>
          </a:p>
          <a:p>
            <a:pPr lvl="1"/>
            <a:r>
              <a:rPr lang="fi-FI" dirty="0"/>
              <a:t>Pienennetyt ryhmät</a:t>
            </a:r>
          </a:p>
          <a:p>
            <a:pPr lvl="2"/>
            <a:r>
              <a:rPr lang="fi-FI" dirty="0"/>
              <a:t>Ryhmäkoko pienempi</a:t>
            </a:r>
          </a:p>
          <a:p>
            <a:pPr lvl="2"/>
            <a:r>
              <a:rPr lang="fi-FI" dirty="0"/>
              <a:t>Koulutustaso korkeampi</a:t>
            </a:r>
          </a:p>
          <a:p>
            <a:pPr lvl="2"/>
            <a:r>
              <a:rPr lang="fi-FI" dirty="0"/>
              <a:t>Esim. 15 lasta joista 5 tehostettua tukea saavaa lasta</a:t>
            </a:r>
          </a:p>
          <a:p>
            <a:pPr lvl="3"/>
            <a:r>
              <a:rPr lang="fi-FI" dirty="0"/>
              <a:t>Yleensä yli 3-vuotiaita</a:t>
            </a:r>
          </a:p>
          <a:p>
            <a:pPr lvl="2"/>
            <a:r>
              <a:rPr lang="fi-FI" dirty="0"/>
              <a:t>Esim. 2 lastentarhanopettajaa ja lastenhoitaja</a:t>
            </a:r>
          </a:p>
          <a:p>
            <a:pPr lvl="2"/>
            <a:r>
              <a:rPr lang="fi-FI" dirty="0"/>
              <a:t>Yksilöllisempi huomiointi</a:t>
            </a:r>
          </a:p>
          <a:p>
            <a:pPr lvl="1"/>
            <a:r>
              <a:rPr lang="fi-FI" dirty="0"/>
              <a:t>”</a:t>
            </a:r>
            <a:r>
              <a:rPr lang="fi-FI" dirty="0" err="1"/>
              <a:t>Relto</a:t>
            </a:r>
            <a:r>
              <a:rPr lang="fi-FI" dirty="0"/>
              <a:t>-malli”: resurssi-erityislastentarhanopettaja tukee ryhmien toimintaa</a:t>
            </a:r>
          </a:p>
          <a:p>
            <a:pPr lvl="1"/>
            <a:r>
              <a:rPr lang="fi-FI" dirty="0"/>
              <a:t>Integroidut ryhmät</a:t>
            </a:r>
          </a:p>
          <a:p>
            <a:pPr lvl="2"/>
            <a:r>
              <a:rPr lang="fi-FI" dirty="0"/>
              <a:t>Esim. 12 lasta, joista 5 tehostettua tai erityistä tukea tarvitsevaa</a:t>
            </a:r>
          </a:p>
          <a:p>
            <a:pPr lvl="2"/>
            <a:r>
              <a:rPr lang="fi-FI" dirty="0"/>
              <a:t>Erityislastentarhanopettaja, lastentarhanopettaja, lastenhoitaja, mahd. avustaja</a:t>
            </a:r>
          </a:p>
          <a:p>
            <a:pPr lvl="1"/>
            <a:r>
              <a:rPr lang="fi-FI" dirty="0"/>
              <a:t>Erityisryhmät</a:t>
            </a:r>
          </a:p>
          <a:p>
            <a:pPr lvl="2"/>
            <a:r>
              <a:rPr lang="fi-FI" dirty="0"/>
              <a:t>Yleensä 8 tehostettua tai erityistä tukea tarvitsevaa lasta</a:t>
            </a:r>
          </a:p>
          <a:p>
            <a:pPr lvl="2"/>
            <a:r>
              <a:rPr lang="fi-FI" dirty="0"/>
              <a:t>2 erityislastentarhanopettajaa, lastenhoitaja ja mahd. avustaja</a:t>
            </a:r>
          </a:p>
          <a:p>
            <a:pPr lvl="2"/>
            <a:r>
              <a:rPr lang="fi-FI" dirty="0"/>
              <a:t>Vahva tuen tarve, esim. autistiset lapset, sosiaalista ja tunne-elämän tukea tarvitsevat lapset</a:t>
            </a:r>
          </a:p>
          <a:p>
            <a:pPr lvl="1"/>
            <a:r>
              <a:rPr lang="fi-FI" dirty="0"/>
              <a:t>Suhdeluvun väljentäminen</a:t>
            </a:r>
          </a:p>
          <a:p>
            <a:pPr lvl="2"/>
            <a:r>
              <a:rPr lang="fi-FI" dirty="0"/>
              <a:t>Käytössä harvemmin (hyötysuhde?)</a:t>
            </a:r>
          </a:p>
          <a:p>
            <a:pPr lvl="1"/>
            <a:r>
              <a:rPr lang="fi-FI" dirty="0"/>
              <a:t>Lisähenkilökunta, esimerkiksi avustajat</a:t>
            </a:r>
          </a:p>
          <a:p>
            <a:endParaRPr lang="fi-FI" dirty="0"/>
          </a:p>
        </p:txBody>
      </p:sp>
      <p:pic>
        <p:nvPicPr>
          <p:cNvPr id="6146" name="Picture 2" descr="C:\Users\irimuuri\AppData\Local\Microsoft\Windows\Temporary Internet Files\Content.IE5\70OW9RDE\MC90044128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636" y="1484527"/>
            <a:ext cx="2448272"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Päivämäärän paikkamerkki 1">
            <a:extLst>
              <a:ext uri="{FF2B5EF4-FFF2-40B4-BE49-F238E27FC236}">
                <a16:creationId xmlns:a16="http://schemas.microsoft.com/office/drawing/2014/main" id="{559B9179-751F-412E-9D12-E18D1BEDBDB5}"/>
              </a:ext>
            </a:extLst>
          </p:cNvPr>
          <p:cNvSpPr>
            <a:spLocks noGrp="1"/>
          </p:cNvSpPr>
          <p:nvPr>
            <p:ph type="dt" sz="half" idx="10"/>
          </p:nvPr>
        </p:nvSpPr>
        <p:spPr/>
        <p:txBody>
          <a:bodyPr/>
          <a:lstStyle/>
          <a:p>
            <a:pPr defTabSz="457200"/>
            <a:fld id="{C43D20C4-6D79-4E14-8321-B41177BCA22A}" type="datetime1">
              <a:rPr lang="fi-FI">
                <a:solidFill>
                  <a:prstClr val="black"/>
                </a:solidFill>
              </a:rPr>
              <a:pPr defTabSz="457200"/>
              <a:t>5.3.2019</a:t>
            </a:fld>
            <a:endParaRPr lang="en-US" dirty="0">
              <a:solidFill>
                <a:prstClr val="black"/>
              </a:solidFill>
            </a:endParaRPr>
          </a:p>
        </p:txBody>
      </p:sp>
    </p:spTree>
    <p:extLst>
      <p:ext uri="{BB962C8B-B14F-4D97-AF65-F5344CB8AC3E}">
        <p14:creationId xmlns:p14="http://schemas.microsoft.com/office/powerpoint/2010/main" val="201944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Yhteistyö</a:t>
            </a:r>
          </a:p>
        </p:txBody>
      </p:sp>
      <p:sp>
        <p:nvSpPr>
          <p:cNvPr id="3" name="Sisällön paikkamerkki 2"/>
          <p:cNvSpPr>
            <a:spLocks noGrp="1"/>
          </p:cNvSpPr>
          <p:nvPr>
            <p:ph type="body" sz="quarter" idx="12"/>
          </p:nvPr>
        </p:nvSpPr>
        <p:spPr/>
        <p:txBody>
          <a:bodyPr>
            <a:normAutofit fontScale="70000" lnSpcReduction="20000"/>
          </a:bodyPr>
          <a:lstStyle/>
          <a:p>
            <a:r>
              <a:rPr lang="fi-FI" dirty="0"/>
              <a:t>Konsultoivat erityislastentarhanopettajat</a:t>
            </a:r>
          </a:p>
          <a:p>
            <a:pPr lvl="1"/>
            <a:r>
              <a:rPr lang="fi-FI" dirty="0"/>
              <a:t>Henkilökunnan ja vanhempien tukena</a:t>
            </a:r>
          </a:p>
          <a:p>
            <a:pPr lvl="1"/>
            <a:r>
              <a:rPr lang="fi-FI" dirty="0"/>
              <a:t>Tarvittaessa mukana lapsen suunnitelman laatimisessa</a:t>
            </a:r>
          </a:p>
          <a:p>
            <a:pPr lvl="1"/>
            <a:r>
              <a:rPr lang="fi-FI" dirty="0"/>
              <a:t>Ohjaavat, koordinoivat, kouluttavat</a:t>
            </a:r>
          </a:p>
          <a:p>
            <a:r>
              <a:rPr lang="fi-FI" dirty="0"/>
              <a:t>Neuvola</a:t>
            </a:r>
          </a:p>
          <a:p>
            <a:pPr lvl="1"/>
            <a:r>
              <a:rPr lang="fi-FI" dirty="0"/>
              <a:t>Uuden neuvola-asetuksen (2011) mukaisesti neuvolalla on aiempaa suurempi rooli lapsen hyvinvoinnin ja terveyden seurannassa</a:t>
            </a:r>
          </a:p>
          <a:p>
            <a:pPr lvl="1"/>
            <a:r>
              <a:rPr lang="fi-FI" dirty="0"/>
              <a:t>Tarkastuksia vuosittain</a:t>
            </a:r>
          </a:p>
          <a:p>
            <a:pPr lvl="1"/>
            <a:r>
              <a:rPr lang="fi-FI" dirty="0"/>
              <a:t>Lapsen neuvola-terveydenhoitajan konsultointi vanhempien luvalla</a:t>
            </a:r>
          </a:p>
          <a:p>
            <a:r>
              <a:rPr lang="fi-FI" dirty="0"/>
              <a:t>Lapsen kuntoutustyöryhmä, terapeutti, psykologi</a:t>
            </a:r>
          </a:p>
          <a:p>
            <a:r>
              <a:rPr lang="fi-FI" dirty="0"/>
              <a:t>Lastensuojelu</a:t>
            </a:r>
          </a:p>
          <a:p>
            <a:pPr lvl="1"/>
            <a:r>
              <a:rPr lang="fi-FI" dirty="0"/>
              <a:t>Varhaiskasvatus lastensuojelun tukitoimenpiteenä</a:t>
            </a:r>
          </a:p>
          <a:p>
            <a:r>
              <a:rPr lang="fi-FI" dirty="0"/>
              <a:t>Pitkäaikaissairauksien yhteydessä yhteistyö sairaanhoidon kanssa</a:t>
            </a:r>
          </a:p>
          <a:p>
            <a:r>
              <a:rPr lang="fi-FI" dirty="0"/>
              <a:t>Vammaispalvelut</a:t>
            </a:r>
          </a:p>
          <a:p>
            <a:r>
              <a:rPr lang="fi-FI" dirty="0"/>
              <a:t>Peruskoulu</a:t>
            </a:r>
          </a:p>
          <a:p>
            <a:pPr lvl="1"/>
            <a:r>
              <a:rPr lang="fi-FI" dirty="0"/>
              <a:t>Siirtymävaiheen suunnittelu</a:t>
            </a:r>
          </a:p>
        </p:txBody>
      </p:sp>
      <p:pic>
        <p:nvPicPr>
          <p:cNvPr id="9218" name="Picture 2" descr="C:\Users\irimuuri\AppData\Local\Microsoft\Windows\Temporary Internet Files\Content.IE5\8M1JAK0E\MC90044172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040" y="-243408"/>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60D0FB17-D4CC-4D51-9258-3850823C9CBA}"/>
              </a:ext>
            </a:extLst>
          </p:cNvPr>
          <p:cNvSpPr>
            <a:spLocks noGrp="1"/>
          </p:cNvSpPr>
          <p:nvPr>
            <p:ph type="dt" sz="half" idx="10"/>
          </p:nvPr>
        </p:nvSpPr>
        <p:spPr/>
        <p:txBody>
          <a:bodyPr/>
          <a:lstStyle/>
          <a:p>
            <a:pPr defTabSz="457200"/>
            <a:fld id="{936ECE20-26D7-4567-B89C-6D5D49756108}"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808DA4E5-E3D3-4D00-A613-595BF5808728}"/>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99004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Tukitoimien tulisi olla pienen lapsen kanssa:</a:t>
            </a:r>
          </a:p>
        </p:txBody>
      </p:sp>
      <p:sp>
        <p:nvSpPr>
          <p:cNvPr id="6" name="Sisällön paikkamerkki 5"/>
          <p:cNvSpPr>
            <a:spLocks noGrp="1"/>
          </p:cNvSpPr>
          <p:nvPr>
            <p:ph type="body" sz="quarter" idx="12"/>
          </p:nvPr>
        </p:nvSpPr>
        <p:spPr>
          <a:xfrm>
            <a:off x="3433231" y="1956647"/>
            <a:ext cx="5274201"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0" indent="0" algn="ctr">
              <a:buNone/>
            </a:pPr>
            <a:r>
              <a:rPr lang="fi-FI" sz="5400" b="1" dirty="0">
                <a:ln>
                  <a:prstDash val="solid"/>
                </a:ln>
                <a:solidFill>
                  <a:schemeClr val="accent2">
                    <a:lumMod val="50000"/>
                  </a:schemeClr>
                </a:solidFill>
                <a:effectLst>
                  <a:outerShdw blurRad="88000" dist="50800" dir="5040000" algn="tl">
                    <a:schemeClr val="accent4">
                      <a:tint val="80000"/>
                      <a:satMod val="250000"/>
                      <a:alpha val="45000"/>
                    </a:schemeClr>
                  </a:outerShdw>
                </a:effectLst>
              </a:rPr>
              <a:t>Leikinomaisia</a:t>
            </a:r>
          </a:p>
        </p:txBody>
      </p:sp>
      <p:sp>
        <p:nvSpPr>
          <p:cNvPr id="4" name="Suorakulmio 3"/>
          <p:cNvSpPr/>
          <p:nvPr/>
        </p:nvSpPr>
        <p:spPr>
          <a:xfrm rot="20701325">
            <a:off x="4279639" y="2967335"/>
            <a:ext cx="3632726"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457200"/>
            <a:r>
              <a:rPr lang="fi-FI"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Georgia"/>
              </a:rPr>
              <a:t>Hauskoja</a:t>
            </a:r>
          </a:p>
          <a:p>
            <a:pPr algn="ctr" defTabSz="457200"/>
            <a:endParaRPr lang="fi-FI"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Georgia"/>
            </a:endParaRPr>
          </a:p>
        </p:txBody>
      </p:sp>
      <p:sp>
        <p:nvSpPr>
          <p:cNvPr id="7" name="Suorakulmio 6"/>
          <p:cNvSpPr/>
          <p:nvPr/>
        </p:nvSpPr>
        <p:spPr>
          <a:xfrm>
            <a:off x="3116660" y="2967336"/>
            <a:ext cx="5958682" cy="258532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defTabSz="457200"/>
            <a:endParaRPr lang="fi-FI" sz="5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Georgia"/>
            </a:endParaRPr>
          </a:p>
          <a:p>
            <a:pPr algn="ctr" defTabSz="457200"/>
            <a:endParaRPr lang="fi-FI" sz="5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Georgia"/>
            </a:endParaRPr>
          </a:p>
          <a:p>
            <a:pPr algn="ctr" defTabSz="457200"/>
            <a:r>
              <a:rPr lang="fi-FI" sz="5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Georgia"/>
              </a:rPr>
              <a:t>Säännöllisiä</a:t>
            </a:r>
          </a:p>
        </p:txBody>
      </p:sp>
      <p:sp>
        <p:nvSpPr>
          <p:cNvPr id="3" name="Päivämäärän paikkamerkki 2">
            <a:extLst>
              <a:ext uri="{FF2B5EF4-FFF2-40B4-BE49-F238E27FC236}">
                <a16:creationId xmlns:a16="http://schemas.microsoft.com/office/drawing/2014/main" id="{4188B662-4F64-42D9-857B-ACAAF816286C}"/>
              </a:ext>
            </a:extLst>
          </p:cNvPr>
          <p:cNvSpPr>
            <a:spLocks noGrp="1"/>
          </p:cNvSpPr>
          <p:nvPr>
            <p:ph type="dt" sz="half" idx="10"/>
          </p:nvPr>
        </p:nvSpPr>
        <p:spPr/>
        <p:txBody>
          <a:bodyPr/>
          <a:lstStyle/>
          <a:p>
            <a:pPr defTabSz="457200"/>
            <a:fld id="{04F7D234-DDF1-4B20-8FF1-9DDEF2665C48}"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231976BD-0DB0-4AFA-A2EB-D16080675203}"/>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61792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Kaksi tapaa tukea</a:t>
            </a:r>
          </a:p>
        </p:txBody>
      </p:sp>
      <p:sp>
        <p:nvSpPr>
          <p:cNvPr id="3" name="Tekstin paikkamerkki 2"/>
          <p:cNvSpPr>
            <a:spLocks noGrp="1"/>
          </p:cNvSpPr>
          <p:nvPr>
            <p:ph type="body" sz="quarter" idx="12"/>
          </p:nvPr>
        </p:nvSpPr>
        <p:spPr/>
        <p:txBody>
          <a:bodyPr/>
          <a:lstStyle/>
          <a:p>
            <a:endParaRPr lang="fi-FI"/>
          </a:p>
        </p:txBody>
      </p:sp>
      <p:graphicFrame>
        <p:nvGraphicFramePr>
          <p:cNvPr id="4" name="Sisällön paikkamerkki 3"/>
          <p:cNvGraphicFramePr>
            <a:graphicFrameLocks noGrp="1"/>
          </p:cNvGraphicFramePr>
          <p:nvPr>
            <p:ph idx="4294967295"/>
            <p:extLst/>
          </p:nvPr>
        </p:nvGraphicFramePr>
        <p:xfrm>
          <a:off x="2514600" y="1600200"/>
          <a:ext cx="8153400" cy="4205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äivämäärän paikkamerkki 4">
            <a:extLst>
              <a:ext uri="{FF2B5EF4-FFF2-40B4-BE49-F238E27FC236}">
                <a16:creationId xmlns:a16="http://schemas.microsoft.com/office/drawing/2014/main" id="{6F4007C9-AEFA-422E-8308-B9081E91E35D}"/>
              </a:ext>
            </a:extLst>
          </p:cNvPr>
          <p:cNvSpPr>
            <a:spLocks noGrp="1"/>
          </p:cNvSpPr>
          <p:nvPr>
            <p:ph type="dt" sz="half" idx="10"/>
          </p:nvPr>
        </p:nvSpPr>
        <p:spPr/>
        <p:txBody>
          <a:bodyPr/>
          <a:lstStyle/>
          <a:p>
            <a:pPr defTabSz="457200"/>
            <a:fld id="{AE3B4A96-658A-4EE4-98AD-4715C115EF7F}" type="datetime1">
              <a:rPr lang="fi-FI">
                <a:solidFill>
                  <a:prstClr val="black"/>
                </a:solidFill>
              </a:rPr>
              <a:pPr defTabSz="457200"/>
              <a:t>5.3.2019</a:t>
            </a:fld>
            <a:endParaRPr lang="en-US" dirty="0">
              <a:solidFill>
                <a:prstClr val="black"/>
              </a:solidFill>
            </a:endParaRPr>
          </a:p>
        </p:txBody>
      </p:sp>
      <p:sp>
        <p:nvSpPr>
          <p:cNvPr id="6" name="Alatunnisteen paikkamerkki 5">
            <a:extLst>
              <a:ext uri="{FF2B5EF4-FFF2-40B4-BE49-F238E27FC236}">
                <a16:creationId xmlns:a16="http://schemas.microsoft.com/office/drawing/2014/main" id="{5C2E2FD0-1213-4499-B3F5-ED1EFBCDE695}"/>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45296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Tuen tarpeiden arviointi:</a:t>
            </a:r>
            <a:br>
              <a:rPr lang="fi-FI" dirty="0"/>
            </a:br>
            <a:r>
              <a:rPr lang="fi-FI" dirty="0"/>
              <a:t>Miksi arvioidaan?</a:t>
            </a:r>
          </a:p>
        </p:txBody>
      </p:sp>
      <p:sp>
        <p:nvSpPr>
          <p:cNvPr id="3" name="Sisällön paikkamerkki 2"/>
          <p:cNvSpPr>
            <a:spLocks noGrp="1"/>
          </p:cNvSpPr>
          <p:nvPr>
            <p:ph type="body" sz="quarter" idx="12"/>
          </p:nvPr>
        </p:nvSpPr>
        <p:spPr/>
        <p:txBody>
          <a:bodyPr>
            <a:normAutofit/>
          </a:bodyPr>
          <a:lstStyle/>
          <a:p>
            <a:r>
              <a:rPr lang="fi-FI" dirty="0"/>
              <a:t>Arvioinnin pohjalta pystytään laatimaan lapselle suunnitelma</a:t>
            </a:r>
          </a:p>
          <a:p>
            <a:pPr marL="457200" lvl="1" indent="0">
              <a:buNone/>
            </a:pPr>
            <a:endParaRPr lang="fi-FI" dirty="0"/>
          </a:p>
          <a:p>
            <a:pPr marL="0" indent="0">
              <a:buNone/>
            </a:pPr>
            <a:r>
              <a:rPr lang="fi-FI" dirty="0">
                <a:sym typeface="Wingdings" pitchFamily="2" charset="2"/>
              </a:rPr>
              <a:t>   </a:t>
            </a:r>
            <a:r>
              <a:rPr lang="fi-FI" b="1" dirty="0"/>
              <a:t>Tavoitteet</a:t>
            </a:r>
          </a:p>
          <a:p>
            <a:pPr lvl="2"/>
            <a:r>
              <a:rPr lang="fi-FI" dirty="0"/>
              <a:t>Oltava toiminnallisia</a:t>
            </a:r>
          </a:p>
          <a:p>
            <a:pPr lvl="2"/>
            <a:r>
              <a:rPr lang="fi-FI" dirty="0"/>
              <a:t>Oltava lapsen ja perheen kannalta mielekkäitä</a:t>
            </a:r>
          </a:p>
          <a:p>
            <a:pPr lvl="2"/>
            <a:r>
              <a:rPr lang="fi-FI" dirty="0"/>
              <a:t>Pystyttävä määrittelemään, milloin tavoite on saavutettu tai milloin lapsi on edistynyt</a:t>
            </a:r>
          </a:p>
          <a:p>
            <a:pPr lvl="2"/>
            <a:endParaRPr lang="fi-FI" dirty="0"/>
          </a:p>
          <a:p>
            <a:pPr lvl="2"/>
            <a:endParaRPr lang="fi-FI" dirty="0"/>
          </a:p>
        </p:txBody>
      </p:sp>
      <p:sp>
        <p:nvSpPr>
          <p:cNvPr id="4" name="Päivämäärän paikkamerkki 3">
            <a:extLst>
              <a:ext uri="{FF2B5EF4-FFF2-40B4-BE49-F238E27FC236}">
                <a16:creationId xmlns:a16="http://schemas.microsoft.com/office/drawing/2014/main" id="{DD8BE3D4-09A1-4799-8FEA-0160A439739D}"/>
              </a:ext>
            </a:extLst>
          </p:cNvPr>
          <p:cNvSpPr>
            <a:spLocks noGrp="1"/>
          </p:cNvSpPr>
          <p:nvPr>
            <p:ph type="dt" sz="half" idx="10"/>
          </p:nvPr>
        </p:nvSpPr>
        <p:spPr/>
        <p:txBody>
          <a:bodyPr/>
          <a:lstStyle/>
          <a:p>
            <a:pPr defTabSz="457200"/>
            <a:fld id="{082290F5-F67D-481A-99DE-5CEAB3EAC212}"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C3247D06-2024-4F74-8177-051E47ECA8C7}"/>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12468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br>
              <a:rPr lang="fi-FI" dirty="0"/>
            </a:br>
            <a:r>
              <a:rPr lang="fi-FI" dirty="0"/>
              <a:t>Mitä arvioidaan?</a:t>
            </a:r>
          </a:p>
        </p:txBody>
      </p:sp>
      <p:sp>
        <p:nvSpPr>
          <p:cNvPr id="3" name="Sisällön paikkamerkki 2"/>
          <p:cNvSpPr>
            <a:spLocks noGrp="1"/>
          </p:cNvSpPr>
          <p:nvPr>
            <p:ph type="body" sz="quarter" idx="12"/>
          </p:nvPr>
        </p:nvSpPr>
        <p:spPr/>
        <p:txBody>
          <a:bodyPr>
            <a:normAutofit fontScale="70000" lnSpcReduction="20000"/>
          </a:bodyPr>
          <a:lstStyle/>
          <a:p>
            <a:r>
              <a:rPr lang="fi-FI" dirty="0"/>
              <a:t>Vahvuudet</a:t>
            </a:r>
          </a:p>
          <a:p>
            <a:pPr marL="0" indent="0">
              <a:buNone/>
            </a:pPr>
            <a:endParaRPr lang="fi-FI" dirty="0"/>
          </a:p>
          <a:p>
            <a:r>
              <a:rPr lang="fi-FI" dirty="0"/>
              <a:t>Lapsen kokonaiskehityksen arviointi</a:t>
            </a:r>
          </a:p>
          <a:p>
            <a:pPr lvl="1"/>
            <a:r>
              <a:rPr lang="fi-FI" dirty="0"/>
              <a:t>Omatoimisuus?</a:t>
            </a:r>
          </a:p>
          <a:p>
            <a:pPr lvl="1"/>
            <a:r>
              <a:rPr lang="fi-FI" dirty="0"/>
              <a:t>Motoriikan kehitys: karkea- ja hienomotoriikka?</a:t>
            </a:r>
          </a:p>
          <a:p>
            <a:pPr lvl="1"/>
            <a:r>
              <a:rPr lang="fi-FI" dirty="0"/>
              <a:t>Sosioemotionaalinen kehitys?</a:t>
            </a:r>
          </a:p>
          <a:p>
            <a:pPr lvl="1"/>
            <a:r>
              <a:rPr lang="fi-FI" dirty="0"/>
              <a:t>Kognitiivinen kehitys?</a:t>
            </a:r>
          </a:p>
          <a:p>
            <a:pPr lvl="1"/>
            <a:r>
              <a:rPr lang="fi-FI" dirty="0"/>
              <a:t>Vuorovaikutustaidot ja kieli?</a:t>
            </a:r>
          </a:p>
          <a:p>
            <a:pPr lvl="1"/>
            <a:endParaRPr lang="fi-FI" dirty="0"/>
          </a:p>
          <a:p>
            <a:r>
              <a:rPr lang="fi-FI" dirty="0"/>
              <a:t>Toiminnallisten taitojen arviointi arjessa</a:t>
            </a:r>
          </a:p>
          <a:p>
            <a:pPr lvl="1"/>
            <a:r>
              <a:rPr lang="fi-FI" dirty="0"/>
              <a:t>Tärkeitä, koska ne ovat merkityksellisiä lapselle</a:t>
            </a:r>
          </a:p>
          <a:p>
            <a:pPr lvl="1"/>
            <a:endParaRPr lang="fi-FI" dirty="0"/>
          </a:p>
          <a:p>
            <a:r>
              <a:rPr lang="fi-FI" dirty="0"/>
              <a:t>Lapsen kasvuympäristön arviointi</a:t>
            </a:r>
          </a:p>
          <a:p>
            <a:pPr lvl="1"/>
            <a:r>
              <a:rPr lang="fi-FI" dirty="0"/>
              <a:t>Miten päivähoidossa toimitaan? Tukeeko se lapsen kasvua ja kehitystä?</a:t>
            </a:r>
          </a:p>
          <a:p>
            <a:pPr lvl="1"/>
            <a:r>
              <a:rPr lang="fi-FI" dirty="0"/>
              <a:t>Vuorovaikutus, fyysinen ympäristö jne.</a:t>
            </a:r>
          </a:p>
        </p:txBody>
      </p:sp>
      <p:sp>
        <p:nvSpPr>
          <p:cNvPr id="4" name="Päivämäärän paikkamerkki 3">
            <a:extLst>
              <a:ext uri="{FF2B5EF4-FFF2-40B4-BE49-F238E27FC236}">
                <a16:creationId xmlns:a16="http://schemas.microsoft.com/office/drawing/2014/main" id="{420D1167-D57D-4DC4-9D92-87B3E039DFD9}"/>
              </a:ext>
            </a:extLst>
          </p:cNvPr>
          <p:cNvSpPr>
            <a:spLocks noGrp="1"/>
          </p:cNvSpPr>
          <p:nvPr>
            <p:ph type="dt" sz="half" idx="10"/>
          </p:nvPr>
        </p:nvSpPr>
        <p:spPr/>
        <p:txBody>
          <a:bodyPr/>
          <a:lstStyle/>
          <a:p>
            <a:pPr defTabSz="457200"/>
            <a:fld id="{95441D98-164C-4D3E-B276-832B5D865DF4}"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50CB9F58-BD61-4284-B21E-C6B31CC00925}"/>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2428455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Miten arvioidaan?</a:t>
            </a:r>
          </a:p>
        </p:txBody>
      </p:sp>
      <p:sp>
        <p:nvSpPr>
          <p:cNvPr id="3" name="Sisällön paikkamerkki 2"/>
          <p:cNvSpPr>
            <a:spLocks noGrp="1"/>
          </p:cNvSpPr>
          <p:nvPr>
            <p:ph type="body" sz="quarter" idx="12"/>
          </p:nvPr>
        </p:nvSpPr>
        <p:spPr/>
        <p:txBody>
          <a:bodyPr>
            <a:normAutofit/>
          </a:bodyPr>
          <a:lstStyle/>
          <a:p>
            <a:r>
              <a:rPr lang="fi-FI" dirty="0"/>
              <a:t>Havainnointi</a:t>
            </a:r>
          </a:p>
          <a:p>
            <a:r>
              <a:rPr lang="fi-FI" dirty="0"/>
              <a:t>Valmiit arviointimenetelmät</a:t>
            </a:r>
          </a:p>
          <a:p>
            <a:pPr lvl="1"/>
            <a:r>
              <a:rPr lang="fi-FI" dirty="0"/>
              <a:t>Esim. </a:t>
            </a:r>
            <a:r>
              <a:rPr lang="fi-FI" dirty="0" err="1"/>
              <a:t>Varsu</a:t>
            </a:r>
            <a:r>
              <a:rPr lang="fi-FI" dirty="0"/>
              <a:t> tai </a:t>
            </a:r>
            <a:r>
              <a:rPr lang="fi-FI" dirty="0" err="1"/>
              <a:t>Päiväkoti-Portaat</a:t>
            </a:r>
            <a:endParaRPr lang="fi-FI" dirty="0"/>
          </a:p>
          <a:p>
            <a:r>
              <a:rPr lang="fi-FI" dirty="0"/>
              <a:t>Haastattelu</a:t>
            </a:r>
          </a:p>
          <a:p>
            <a:pPr lvl="1"/>
            <a:r>
              <a:rPr lang="fi-FI" dirty="0"/>
              <a:t>Vanhempien</a:t>
            </a:r>
          </a:p>
          <a:p>
            <a:pPr lvl="1"/>
            <a:r>
              <a:rPr lang="fi-FI" dirty="0"/>
              <a:t>Erityistyöntekijöiden, esim. puheterapeutti</a:t>
            </a:r>
          </a:p>
          <a:p>
            <a:pPr lvl="1"/>
            <a:r>
              <a:rPr lang="fi-FI" dirty="0"/>
              <a:t>Lapsen</a:t>
            </a:r>
          </a:p>
          <a:p>
            <a:pPr lvl="1"/>
            <a:endParaRPr lang="fi-FI" dirty="0"/>
          </a:p>
          <a:p>
            <a:endParaRPr lang="fi-FI" dirty="0"/>
          </a:p>
        </p:txBody>
      </p:sp>
      <p:sp>
        <p:nvSpPr>
          <p:cNvPr id="4" name="Päivämäärän paikkamerkki 3">
            <a:extLst>
              <a:ext uri="{FF2B5EF4-FFF2-40B4-BE49-F238E27FC236}">
                <a16:creationId xmlns:a16="http://schemas.microsoft.com/office/drawing/2014/main" id="{CBD8CAB2-A7A6-494F-87F9-EC1B0EF12AE2}"/>
              </a:ext>
            </a:extLst>
          </p:cNvPr>
          <p:cNvSpPr>
            <a:spLocks noGrp="1"/>
          </p:cNvSpPr>
          <p:nvPr>
            <p:ph type="dt" sz="half" idx="10"/>
          </p:nvPr>
        </p:nvSpPr>
        <p:spPr/>
        <p:txBody>
          <a:bodyPr/>
          <a:lstStyle/>
          <a:p>
            <a:pPr defTabSz="457200"/>
            <a:fld id="{C74021D5-73B3-41CC-ADFF-59AD4898BE59}"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F6A76CFD-278D-4B9E-992B-79B9BFC65A65}"/>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78464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Missä ja kuinka usein arvioidaan?</a:t>
            </a:r>
          </a:p>
        </p:txBody>
      </p:sp>
      <p:sp>
        <p:nvSpPr>
          <p:cNvPr id="3" name="Sisällön paikkamerkki 2"/>
          <p:cNvSpPr>
            <a:spLocks noGrp="1"/>
          </p:cNvSpPr>
          <p:nvPr>
            <p:ph type="body" sz="quarter" idx="12"/>
          </p:nvPr>
        </p:nvSpPr>
        <p:spPr/>
        <p:txBody>
          <a:bodyPr/>
          <a:lstStyle/>
          <a:p>
            <a:r>
              <a:rPr lang="fi-FI" dirty="0"/>
              <a:t>Mieluiten lapsen luonnollisessa ympäristössä</a:t>
            </a:r>
          </a:p>
          <a:p>
            <a:pPr lvl="1"/>
            <a:r>
              <a:rPr lang="fi-FI" dirty="0"/>
              <a:t>Ei stressiä</a:t>
            </a:r>
          </a:p>
          <a:p>
            <a:pPr lvl="1"/>
            <a:r>
              <a:rPr lang="fi-FI" dirty="0"/>
              <a:t>Lapsi käyttäytyy tavalliseen tapaan</a:t>
            </a:r>
          </a:p>
          <a:p>
            <a:pPr lvl="1"/>
            <a:endParaRPr lang="fi-FI" dirty="0"/>
          </a:p>
          <a:p>
            <a:r>
              <a:rPr lang="fi-FI" dirty="0"/>
              <a:t>Ainakin neljä kertaa vuodessa</a:t>
            </a:r>
          </a:p>
          <a:p>
            <a:endParaRPr lang="fi-FI" dirty="0"/>
          </a:p>
          <a:p>
            <a:r>
              <a:rPr lang="fi-FI" dirty="0"/>
              <a:t>Mahdollisimman moni arvioi</a:t>
            </a:r>
          </a:p>
          <a:p>
            <a:pPr lvl="1"/>
            <a:r>
              <a:rPr lang="fi-FI" dirty="0"/>
              <a:t>Ainakin perhe mukaan</a:t>
            </a:r>
          </a:p>
          <a:p>
            <a:pPr lvl="1"/>
            <a:r>
              <a:rPr lang="fi-FI" dirty="0"/>
              <a:t>Tietoa eri ympäristöistä</a:t>
            </a:r>
          </a:p>
        </p:txBody>
      </p:sp>
      <p:sp>
        <p:nvSpPr>
          <p:cNvPr id="4" name="Päivämäärän paikkamerkki 3">
            <a:extLst>
              <a:ext uri="{FF2B5EF4-FFF2-40B4-BE49-F238E27FC236}">
                <a16:creationId xmlns:a16="http://schemas.microsoft.com/office/drawing/2014/main" id="{EF796136-2807-4C7C-8E33-0FA478163832}"/>
              </a:ext>
            </a:extLst>
          </p:cNvPr>
          <p:cNvSpPr>
            <a:spLocks noGrp="1"/>
          </p:cNvSpPr>
          <p:nvPr>
            <p:ph type="dt" sz="half" idx="10"/>
          </p:nvPr>
        </p:nvSpPr>
        <p:spPr/>
        <p:txBody>
          <a:bodyPr/>
          <a:lstStyle/>
          <a:p>
            <a:pPr defTabSz="457200"/>
            <a:fld id="{AF4B7714-8271-4BAD-9918-9C834ED21C74}" type="datetime1">
              <a:rPr lang="fi-FI">
                <a:solidFill>
                  <a:prstClr val="black"/>
                </a:solidFill>
              </a:rPr>
              <a:pPr defTabSz="457200"/>
              <a:t>5.3.2019</a:t>
            </a:fld>
            <a:endParaRPr lang="en-US" dirty="0">
              <a:solidFill>
                <a:prstClr val="black"/>
              </a:solidFill>
            </a:endParaRPr>
          </a:p>
        </p:txBody>
      </p:sp>
      <p:sp>
        <p:nvSpPr>
          <p:cNvPr id="5" name="Alatunnisteen paikkamerkki 4">
            <a:extLst>
              <a:ext uri="{FF2B5EF4-FFF2-40B4-BE49-F238E27FC236}">
                <a16:creationId xmlns:a16="http://schemas.microsoft.com/office/drawing/2014/main" id="{71A09A29-9374-4722-85F8-B8D93824C4AA}"/>
              </a:ext>
            </a:extLst>
          </p:cNvPr>
          <p:cNvSpPr>
            <a:spLocks noGrp="1"/>
          </p:cNvSpPr>
          <p:nvPr>
            <p:ph type="ftr" sz="quarter" idx="3"/>
          </p:nvPr>
        </p:nvSpPr>
        <p:spPr/>
        <p:txBody>
          <a:bodyPr/>
          <a:lstStyle/>
          <a:p>
            <a:pPr defTabSz="457200"/>
            <a:r>
              <a:rPr lang="fi-FI">
                <a:solidFill>
                  <a:prstClr val="black"/>
                </a:solidFill>
              </a:rPr>
              <a:t>Irina Muuri  </a:t>
            </a:r>
            <a:endParaRPr lang="fi-FI" dirty="0">
              <a:solidFill>
                <a:prstClr val="black"/>
              </a:solidFill>
            </a:endParaRPr>
          </a:p>
        </p:txBody>
      </p:sp>
    </p:spTree>
    <p:extLst>
      <p:ext uri="{BB962C8B-B14F-4D97-AF65-F5344CB8AC3E}">
        <p14:creationId xmlns:p14="http://schemas.microsoft.com/office/powerpoint/2010/main" val="3948789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PPT_pohja_Omnia">
  <a:themeElements>
    <a:clrScheme name="Custom 1">
      <a:dk1>
        <a:sysClr val="windowText" lastClr="000000"/>
      </a:dk1>
      <a:lt1>
        <a:sysClr val="window" lastClr="FFFFFF"/>
      </a:lt1>
      <a:dk2>
        <a:srgbClr val="000000"/>
      </a:dk2>
      <a:lt2>
        <a:srgbClr val="FFFFFF"/>
      </a:lt2>
      <a:accent1>
        <a:srgbClr val="E84E0F"/>
      </a:accent1>
      <a:accent2>
        <a:srgbClr val="B2DCD6"/>
      </a:accent2>
      <a:accent3>
        <a:srgbClr val="F3C300"/>
      </a:accent3>
      <a:accent4>
        <a:srgbClr val="DFDFDE"/>
      </a:accent4>
      <a:accent5>
        <a:srgbClr val="B2DCD6"/>
      </a:accent5>
      <a:accent6>
        <a:srgbClr val="F3C300"/>
      </a:accent6>
      <a:hlink>
        <a:srgbClr val="E84E0F"/>
      </a:hlink>
      <a:folHlink>
        <a:srgbClr val="F3C300"/>
      </a:folHlink>
    </a:clrScheme>
    <a:fontScheme name="Omnia Arial/Georgia">
      <a:majorFont>
        <a:latin typeface="Arial Black"/>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_pohja_Omnia" id="{B9F0C88A-4C56-4661-BCEA-ED0258212F92}" vid="{71C85619-7740-4493-AA22-F4C5575E06AD}"/>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1317</Words>
  <Application>Microsoft Office PowerPoint</Application>
  <PresentationFormat>Laajakuva</PresentationFormat>
  <Paragraphs>328</Paragraphs>
  <Slides>32</Slides>
  <Notes>26</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32</vt:i4>
      </vt:variant>
    </vt:vector>
  </HeadingPairs>
  <TitlesOfParts>
    <vt:vector size="39" baseType="lpstr">
      <vt:lpstr>Arial</vt:lpstr>
      <vt:lpstr>Arial Black</vt:lpstr>
      <vt:lpstr>Calibri</vt:lpstr>
      <vt:lpstr>Century Schoolbook</vt:lpstr>
      <vt:lpstr>Georgia</vt:lpstr>
      <vt:lpstr>Wingdings</vt:lpstr>
      <vt:lpstr>PPT_pohja_Omnia</vt:lpstr>
      <vt:lpstr>Lasten ja nuorten tuen tarpeet</vt:lpstr>
      <vt:lpstr>Tuki esi- ja erityisopetuksessa</vt:lpstr>
      <vt:lpstr>Lapsen/ nuoren tuen tarve voi olla…</vt:lpstr>
      <vt:lpstr>Tausta</vt:lpstr>
      <vt:lpstr>Inklusiivisesti</vt:lpstr>
      <vt:lpstr>Håltimmen: specialpedagogik - down’s syndrom</vt:lpstr>
      <vt:lpstr>Kolmiportainen tuen malli  www.lukimat.fi  </vt:lpstr>
      <vt:lpstr>Yleinen tuki</vt:lpstr>
      <vt:lpstr>Tehostettu tuki</vt:lpstr>
      <vt:lpstr>Erityinen tuki</vt:lpstr>
      <vt:lpstr>PowerPoint-esitys</vt:lpstr>
      <vt:lpstr>PowerPoint-esitys</vt:lpstr>
      <vt:lpstr>Oppilaan yksilölliset suunnitelmat</vt:lpstr>
      <vt:lpstr>Henkilökohtainen opetuksen järjestämistä koskeva suunnitelma, HOJKS</vt:lpstr>
      <vt:lpstr>Dokumentit</vt:lpstr>
      <vt:lpstr>VARHAISKASVATUS</vt:lpstr>
      <vt:lpstr>Varhaiskasvatus ja lasten tuen tarpeet</vt:lpstr>
      <vt:lpstr>Käsitteiden muuttuminen</vt:lpstr>
      <vt:lpstr>Inkluusio varhaiskasvatuksessa</vt:lpstr>
      <vt:lpstr>Tuen järjestäminen ja kirjaaminen </vt:lpstr>
      <vt:lpstr>Varhaiskasvatuksen tuen tavoitteita</vt:lpstr>
      <vt:lpstr>Yleisimpiä pulmia</vt:lpstr>
      <vt:lpstr>Varhainen tuki</vt:lpstr>
      <vt:lpstr>Erilaisia tukitoimia varhaiskasvatuksessa</vt:lpstr>
      <vt:lpstr>PowerPoint-esitys</vt:lpstr>
      <vt:lpstr>Yhteistyö</vt:lpstr>
      <vt:lpstr>Tukitoimien tulisi olla pienen lapsen kanssa:</vt:lpstr>
      <vt:lpstr>Kaksi tapaa tukea</vt:lpstr>
      <vt:lpstr>Tuen tarpeiden arviointi: Miksi arvioidaan?</vt:lpstr>
      <vt:lpstr> Mitä arvioidaan?</vt:lpstr>
      <vt:lpstr>Miten arvioidaan?</vt:lpstr>
      <vt:lpstr>Missä ja kuinka usein arvioidaan?</vt:lpstr>
    </vt:vector>
  </TitlesOfParts>
  <Company>Espoon seudun koulutuskuntayhtymä Omnia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Lasten ja nuorten tuen tarpeet</dc:title>
  <dc:creator>Irina Muuri</dc:creator>
  <cp:lastModifiedBy>Irina Muuri</cp:lastModifiedBy>
  <cp:revision>2</cp:revision>
  <dcterms:created xsi:type="dcterms:W3CDTF">2018-10-23T12:32:13Z</dcterms:created>
  <dcterms:modified xsi:type="dcterms:W3CDTF">2019-03-05T11:38:15Z</dcterms:modified>
</cp:coreProperties>
</file>