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1" r:id="rId2"/>
  </p:sldMasterIdLst>
  <p:notesMasterIdLst>
    <p:notesMasterId r:id="rId37"/>
  </p:notesMasterIdLst>
  <p:handoutMasterIdLst>
    <p:handoutMasterId r:id="rId38"/>
  </p:handoutMasterIdLst>
  <p:sldIdLst>
    <p:sldId id="256" r:id="rId3"/>
    <p:sldId id="260" r:id="rId4"/>
    <p:sldId id="341" r:id="rId5"/>
    <p:sldId id="277" r:id="rId6"/>
    <p:sldId id="368" r:id="rId7"/>
    <p:sldId id="365" r:id="rId8"/>
    <p:sldId id="366" r:id="rId9"/>
    <p:sldId id="367" r:id="rId10"/>
    <p:sldId id="296"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373" r:id="rId25"/>
    <p:sldId id="298" r:id="rId26"/>
    <p:sldId id="299" r:id="rId27"/>
    <p:sldId id="302" r:id="rId28"/>
    <p:sldId id="303" r:id="rId29"/>
    <p:sldId id="301" r:id="rId30"/>
    <p:sldId id="304" r:id="rId31"/>
    <p:sldId id="305" r:id="rId32"/>
    <p:sldId id="306" r:id="rId33"/>
    <p:sldId id="307" r:id="rId34"/>
    <p:sldId id="308" r:id="rId35"/>
    <p:sldId id="31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8"/>
      </p:cViewPr>
      <p:guideLst>
        <p:guide orient="horz" pos="2160"/>
        <p:guide pos="3840"/>
      </p:guideLst>
    </p:cSldViewPr>
  </p:slideViewPr>
  <p:notesTextViewPr>
    <p:cViewPr>
      <p:scale>
        <a:sx n="1" d="1"/>
        <a:sy n="1" d="1"/>
      </p:scale>
      <p:origin x="0" y="0"/>
    </p:cViewPr>
  </p:notesTextViewPr>
  <p:notesViewPr>
    <p:cSldViewPr snapToGrid="0">
      <p:cViewPr varScale="1">
        <p:scale>
          <a:sx n="79" d="100"/>
          <a:sy n="79" d="100"/>
        </p:scale>
        <p:origin x="319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274AE5-8241-4FD5-B8CC-7288EDB3EBD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fi-FI"/>
        </a:p>
      </dgm:t>
    </dgm:pt>
    <dgm:pt modelId="{BFAC95D0-876A-4223-AF87-F99E63749D44}">
      <dgm:prSet phldrT="[Teksti]"/>
      <dgm:spPr>
        <a:solidFill>
          <a:srgbClr val="002060"/>
        </a:solidFill>
      </dgm:spPr>
      <dgm:t>
        <a:bodyPr/>
        <a:lstStyle/>
        <a:p>
          <a:r>
            <a:rPr lang="fi-FI" dirty="0"/>
            <a:t>Kunta</a:t>
          </a:r>
        </a:p>
      </dgm:t>
    </dgm:pt>
    <dgm:pt modelId="{23F19260-767B-41DF-A052-AE185774C3FB}" type="parTrans" cxnId="{06D9CB5D-420E-4528-8AC5-231B195B9A7F}">
      <dgm:prSet/>
      <dgm:spPr/>
      <dgm:t>
        <a:bodyPr/>
        <a:lstStyle/>
        <a:p>
          <a:endParaRPr lang="fi-FI"/>
        </a:p>
      </dgm:t>
    </dgm:pt>
    <dgm:pt modelId="{173EEA79-F7D0-4DE3-B456-10D6947A81EA}" type="sibTrans" cxnId="{06D9CB5D-420E-4528-8AC5-231B195B9A7F}">
      <dgm:prSet/>
      <dgm:spPr/>
      <dgm:t>
        <a:bodyPr/>
        <a:lstStyle/>
        <a:p>
          <a:endParaRPr lang="fi-FI"/>
        </a:p>
      </dgm:t>
    </dgm:pt>
    <dgm:pt modelId="{F36E1D2A-ED3C-44A1-BF24-3FF360FAA008}">
      <dgm:prSet phldrT="[Teksti]" custT="1"/>
      <dgm:spPr/>
      <dgm:t>
        <a:bodyPr/>
        <a:lstStyle/>
        <a:p>
          <a:r>
            <a:rPr lang="fi-FI" sz="1800" b="1" dirty="0"/>
            <a:t>Oppilashuollon ohjausryhmä</a:t>
          </a:r>
        </a:p>
      </dgm:t>
    </dgm:pt>
    <dgm:pt modelId="{9FA3D56F-3C4A-4863-BBEB-434AE69BD82D}" type="parTrans" cxnId="{E260E72C-0A35-4233-BED3-CC2474DA26D3}">
      <dgm:prSet/>
      <dgm:spPr/>
      <dgm:t>
        <a:bodyPr/>
        <a:lstStyle/>
        <a:p>
          <a:endParaRPr lang="fi-FI"/>
        </a:p>
      </dgm:t>
    </dgm:pt>
    <dgm:pt modelId="{02E889F5-8F04-4519-BC38-1DA766E267D5}" type="sibTrans" cxnId="{E260E72C-0A35-4233-BED3-CC2474DA26D3}">
      <dgm:prSet/>
      <dgm:spPr/>
      <dgm:t>
        <a:bodyPr/>
        <a:lstStyle/>
        <a:p>
          <a:endParaRPr lang="fi-FI"/>
        </a:p>
      </dgm:t>
    </dgm:pt>
    <dgm:pt modelId="{B5611CE2-6802-44BD-A186-03024150BECB}">
      <dgm:prSet phldrT="[Teksti]" custT="1"/>
      <dgm:spPr/>
      <dgm:t>
        <a:bodyPr/>
        <a:lstStyle/>
        <a:p>
          <a:r>
            <a:rPr lang="fi-FI" sz="1600" dirty="0"/>
            <a:t>Opetuksen järjestäjäkohtaisen oppilashuollon yleinen suunnittelu, </a:t>
          </a:r>
        </a:p>
      </dgm:t>
    </dgm:pt>
    <dgm:pt modelId="{6D7BA66B-359A-4295-A187-D3568E974582}" type="parTrans" cxnId="{F0339AAD-EE9B-4FD9-81AA-B0A22F25115A}">
      <dgm:prSet/>
      <dgm:spPr/>
      <dgm:t>
        <a:bodyPr/>
        <a:lstStyle/>
        <a:p>
          <a:endParaRPr lang="fi-FI"/>
        </a:p>
      </dgm:t>
    </dgm:pt>
    <dgm:pt modelId="{BAE3B48A-31A5-4D93-8AED-DF37F83610DC}" type="sibTrans" cxnId="{F0339AAD-EE9B-4FD9-81AA-B0A22F25115A}">
      <dgm:prSet/>
      <dgm:spPr/>
      <dgm:t>
        <a:bodyPr/>
        <a:lstStyle/>
        <a:p>
          <a:endParaRPr lang="fi-FI"/>
        </a:p>
      </dgm:t>
    </dgm:pt>
    <dgm:pt modelId="{E78679CA-C3AD-4336-BDD7-EEEDBA0BCB6C}">
      <dgm:prSet phldrT="[Teksti]"/>
      <dgm:spPr>
        <a:solidFill>
          <a:srgbClr val="00B0F0"/>
        </a:solidFill>
      </dgm:spPr>
      <dgm:t>
        <a:bodyPr/>
        <a:lstStyle/>
        <a:p>
          <a:r>
            <a:rPr lang="fi-FI" dirty="0"/>
            <a:t>Koulu</a:t>
          </a:r>
        </a:p>
      </dgm:t>
    </dgm:pt>
    <dgm:pt modelId="{3436651B-CDED-4E74-9E1D-EA83790B0DB9}" type="parTrans" cxnId="{ECD12BE0-8A59-4371-B148-554E5FC253FC}">
      <dgm:prSet/>
      <dgm:spPr/>
      <dgm:t>
        <a:bodyPr/>
        <a:lstStyle/>
        <a:p>
          <a:endParaRPr lang="fi-FI"/>
        </a:p>
      </dgm:t>
    </dgm:pt>
    <dgm:pt modelId="{B7224065-8443-4515-AF7E-F7AAB80A9558}" type="sibTrans" cxnId="{ECD12BE0-8A59-4371-B148-554E5FC253FC}">
      <dgm:prSet/>
      <dgm:spPr/>
      <dgm:t>
        <a:bodyPr/>
        <a:lstStyle/>
        <a:p>
          <a:endParaRPr lang="fi-FI"/>
        </a:p>
      </dgm:t>
    </dgm:pt>
    <dgm:pt modelId="{F67FA08B-4BBF-41AA-BAE3-660FD634DACC}">
      <dgm:prSet phldrT="[Teksti]" custT="1"/>
      <dgm:spPr/>
      <dgm:t>
        <a:bodyPr/>
        <a:lstStyle/>
        <a:p>
          <a:r>
            <a:rPr lang="fi-FI" sz="1800" b="1" dirty="0"/>
            <a:t>Koulukohtainen oppilashuoltoryhmä </a:t>
          </a:r>
        </a:p>
      </dgm:t>
    </dgm:pt>
    <dgm:pt modelId="{087448E6-5D17-4E2A-939A-94DE1CAC51B2}" type="parTrans" cxnId="{E6E343A5-B0B0-4793-8035-518E3783554E}">
      <dgm:prSet/>
      <dgm:spPr/>
      <dgm:t>
        <a:bodyPr/>
        <a:lstStyle/>
        <a:p>
          <a:endParaRPr lang="fi-FI"/>
        </a:p>
      </dgm:t>
    </dgm:pt>
    <dgm:pt modelId="{5D8AF490-6AC2-4D5F-B4FD-28AC9E7060E2}" type="sibTrans" cxnId="{E6E343A5-B0B0-4793-8035-518E3783554E}">
      <dgm:prSet/>
      <dgm:spPr/>
      <dgm:t>
        <a:bodyPr/>
        <a:lstStyle/>
        <a:p>
          <a:endParaRPr lang="fi-FI"/>
        </a:p>
      </dgm:t>
    </dgm:pt>
    <dgm:pt modelId="{1224BEB6-8566-4767-AB32-EFDFF0E6B90D}">
      <dgm:prSet phldrT="[Teksti]"/>
      <dgm:spPr>
        <a:solidFill>
          <a:srgbClr val="FF0000"/>
        </a:solidFill>
      </dgm:spPr>
      <dgm:t>
        <a:bodyPr/>
        <a:lstStyle/>
        <a:p>
          <a:r>
            <a:rPr lang="fi-FI" dirty="0"/>
            <a:t>Oppilas</a:t>
          </a:r>
        </a:p>
      </dgm:t>
    </dgm:pt>
    <dgm:pt modelId="{600E8333-8B4E-4EC3-AA18-4B56C82DC29D}" type="parTrans" cxnId="{1CB9A8A3-18A4-4920-A43E-4ECE0C06A28D}">
      <dgm:prSet/>
      <dgm:spPr/>
      <dgm:t>
        <a:bodyPr/>
        <a:lstStyle/>
        <a:p>
          <a:endParaRPr lang="fi-FI"/>
        </a:p>
      </dgm:t>
    </dgm:pt>
    <dgm:pt modelId="{9DC0651C-5032-4D1D-9E27-8284214272F1}" type="sibTrans" cxnId="{1CB9A8A3-18A4-4920-A43E-4ECE0C06A28D}">
      <dgm:prSet/>
      <dgm:spPr/>
      <dgm:t>
        <a:bodyPr/>
        <a:lstStyle/>
        <a:p>
          <a:endParaRPr lang="fi-FI"/>
        </a:p>
      </dgm:t>
    </dgm:pt>
    <dgm:pt modelId="{755E9373-3A0C-4FA5-AFEE-E361F01B8D04}">
      <dgm:prSet phldrT="[Teksti]" custT="1"/>
      <dgm:spPr/>
      <dgm:t>
        <a:bodyPr/>
        <a:lstStyle/>
        <a:p>
          <a:r>
            <a:rPr lang="fi-FI" sz="1800" b="1" baseline="0" dirty="0"/>
            <a:t> Asiantuntijaryhmä</a:t>
          </a:r>
        </a:p>
      </dgm:t>
    </dgm:pt>
    <dgm:pt modelId="{856988CB-A0E6-4F4E-B93E-CFA522ACA15E}" type="parTrans" cxnId="{C6017FED-A3CB-4E8A-ADF9-838C94EF0BCD}">
      <dgm:prSet/>
      <dgm:spPr/>
      <dgm:t>
        <a:bodyPr/>
        <a:lstStyle/>
        <a:p>
          <a:endParaRPr lang="fi-FI"/>
        </a:p>
      </dgm:t>
    </dgm:pt>
    <dgm:pt modelId="{2EC6B3B1-A44D-4554-8FE9-652C02B56314}" type="sibTrans" cxnId="{C6017FED-A3CB-4E8A-ADF9-838C94EF0BCD}">
      <dgm:prSet/>
      <dgm:spPr/>
      <dgm:t>
        <a:bodyPr/>
        <a:lstStyle/>
        <a:p>
          <a:endParaRPr lang="fi-FI"/>
        </a:p>
      </dgm:t>
    </dgm:pt>
    <dgm:pt modelId="{2031D954-EE8C-4350-AA6E-EFE78FFAA803}">
      <dgm:prSet custT="1"/>
      <dgm:spPr/>
      <dgm:t>
        <a:bodyPr/>
        <a:lstStyle/>
        <a:p>
          <a:r>
            <a:rPr lang="fi-FI" sz="1600" dirty="0"/>
            <a:t>kehittäminen, ohjaus ja arviointi</a:t>
          </a:r>
        </a:p>
      </dgm:t>
    </dgm:pt>
    <dgm:pt modelId="{7E91C6E7-761A-41E7-9E88-A7AEFE791BC6}" type="parTrans" cxnId="{9D350733-E17D-4ED1-BFF3-F312C98434CF}">
      <dgm:prSet/>
      <dgm:spPr/>
      <dgm:t>
        <a:bodyPr/>
        <a:lstStyle/>
        <a:p>
          <a:endParaRPr lang="fi-FI"/>
        </a:p>
      </dgm:t>
    </dgm:pt>
    <dgm:pt modelId="{51DE1EA1-0DFA-4E42-9D41-A7A70E9AF1B5}" type="sibTrans" cxnId="{9D350733-E17D-4ED1-BFF3-F312C98434CF}">
      <dgm:prSet/>
      <dgm:spPr/>
      <dgm:t>
        <a:bodyPr/>
        <a:lstStyle/>
        <a:p>
          <a:endParaRPr lang="fi-FI"/>
        </a:p>
      </dgm:t>
    </dgm:pt>
    <dgm:pt modelId="{AF06CCBF-A316-42AF-8EC5-008E0A1DD0DB}">
      <dgm:prSet custT="1"/>
      <dgm:spPr/>
      <dgm:t>
        <a:bodyPr/>
        <a:lstStyle/>
        <a:p>
          <a:r>
            <a:rPr lang="fi-FI" sz="1600" dirty="0"/>
            <a:t>Voi olla kahden tai useamman opetuksen järjestäjän / koulutusmuodon yhteinen</a:t>
          </a:r>
        </a:p>
      </dgm:t>
    </dgm:pt>
    <dgm:pt modelId="{568EAF66-A481-4B15-9BE4-EA25804299C3}" type="parTrans" cxnId="{4EE1834E-CC38-40DF-8082-AF1E7B6905F7}">
      <dgm:prSet/>
      <dgm:spPr/>
      <dgm:t>
        <a:bodyPr/>
        <a:lstStyle/>
        <a:p>
          <a:endParaRPr lang="fi-FI"/>
        </a:p>
      </dgm:t>
    </dgm:pt>
    <dgm:pt modelId="{F23A4D07-FD53-4D80-BAB4-CB1991AF699A}" type="sibTrans" cxnId="{4EE1834E-CC38-40DF-8082-AF1E7B6905F7}">
      <dgm:prSet/>
      <dgm:spPr/>
      <dgm:t>
        <a:bodyPr/>
        <a:lstStyle/>
        <a:p>
          <a:endParaRPr lang="fi-FI"/>
        </a:p>
      </dgm:t>
    </dgm:pt>
    <dgm:pt modelId="{9C89F359-BAEB-4740-A17F-897C7E796EA2}">
      <dgm:prSet custT="1"/>
      <dgm:spPr/>
      <dgm:t>
        <a:bodyPr/>
        <a:lstStyle/>
        <a:p>
          <a:r>
            <a:rPr lang="fi-FI" sz="1800" dirty="0"/>
            <a:t> </a:t>
          </a:r>
          <a:r>
            <a:rPr lang="fi-FI" sz="1600" dirty="0"/>
            <a:t>Koulun oppilashuollon suunnittelu, kehittäminen, toteuttaminen ja arviointi</a:t>
          </a:r>
        </a:p>
      </dgm:t>
    </dgm:pt>
    <dgm:pt modelId="{20287378-52DD-4B44-96A7-0CC473B8F804}" type="parTrans" cxnId="{91903CAB-ED44-4CDF-884E-33B8BC7A13D6}">
      <dgm:prSet/>
      <dgm:spPr/>
      <dgm:t>
        <a:bodyPr/>
        <a:lstStyle/>
        <a:p>
          <a:endParaRPr lang="fi-FI"/>
        </a:p>
      </dgm:t>
    </dgm:pt>
    <dgm:pt modelId="{7C264608-CFCB-4E05-92E4-6355FE22126A}" type="sibTrans" cxnId="{91903CAB-ED44-4CDF-884E-33B8BC7A13D6}">
      <dgm:prSet/>
      <dgm:spPr/>
      <dgm:t>
        <a:bodyPr/>
        <a:lstStyle/>
        <a:p>
          <a:endParaRPr lang="fi-FI"/>
        </a:p>
      </dgm:t>
    </dgm:pt>
    <dgm:pt modelId="{1F996E33-6033-4225-85FA-EFCE3F678CE8}">
      <dgm:prSet custT="1"/>
      <dgm:spPr/>
      <dgm:t>
        <a:bodyPr/>
        <a:lstStyle/>
        <a:p>
          <a:r>
            <a:rPr lang="fi-FI" sz="1600" dirty="0"/>
            <a:t>Johtaa opetuksen järjestäjän nimeämä edustaja</a:t>
          </a:r>
        </a:p>
      </dgm:t>
    </dgm:pt>
    <dgm:pt modelId="{2882575E-B602-4E7C-8014-C7008DD33B51}" type="parTrans" cxnId="{4DA06787-9CF2-4CDE-B239-B25C8CB7799D}">
      <dgm:prSet/>
      <dgm:spPr/>
      <dgm:t>
        <a:bodyPr/>
        <a:lstStyle/>
        <a:p>
          <a:endParaRPr lang="fi-FI"/>
        </a:p>
      </dgm:t>
    </dgm:pt>
    <dgm:pt modelId="{C7D1448B-6672-4C80-9A0F-1B68F22443F1}" type="sibTrans" cxnId="{4DA06787-9CF2-4CDE-B239-B25C8CB7799D}">
      <dgm:prSet/>
      <dgm:spPr/>
      <dgm:t>
        <a:bodyPr/>
        <a:lstStyle/>
        <a:p>
          <a:endParaRPr lang="fi-FI"/>
        </a:p>
      </dgm:t>
    </dgm:pt>
    <dgm:pt modelId="{EE230E86-DF20-4B45-B28B-A993D3053898}">
      <dgm:prSet custT="1"/>
      <dgm:spPr/>
      <dgm:t>
        <a:bodyPr/>
        <a:lstStyle/>
        <a:p>
          <a:r>
            <a:rPr lang="fi-FI" sz="1600" dirty="0"/>
            <a:t>Kootaan tapauskohtaisesti yksittäisen oppilaan / ryhmän tuen </a:t>
          </a:r>
        </a:p>
      </dgm:t>
    </dgm:pt>
    <dgm:pt modelId="{DF8113B9-4AB2-43E4-9FE6-70EA4AE1C0C5}" type="parTrans" cxnId="{97148EA7-25FA-4E81-9630-A01D8CC9397A}">
      <dgm:prSet/>
      <dgm:spPr/>
      <dgm:t>
        <a:bodyPr/>
        <a:lstStyle/>
        <a:p>
          <a:endParaRPr lang="fi-FI"/>
        </a:p>
      </dgm:t>
    </dgm:pt>
    <dgm:pt modelId="{E2C5BE6E-7455-47F5-9450-F0A82796633D}" type="sibTrans" cxnId="{97148EA7-25FA-4E81-9630-A01D8CC9397A}">
      <dgm:prSet/>
      <dgm:spPr/>
      <dgm:t>
        <a:bodyPr/>
        <a:lstStyle/>
        <a:p>
          <a:endParaRPr lang="fi-FI"/>
        </a:p>
      </dgm:t>
    </dgm:pt>
    <dgm:pt modelId="{A0D7B642-C6E8-4157-B2C6-A78D497D26C2}">
      <dgm:prSet custT="1"/>
      <dgm:spPr/>
      <dgm:t>
        <a:bodyPr/>
        <a:lstStyle/>
        <a:p>
          <a:r>
            <a:rPr lang="fi-FI" sz="1600" dirty="0"/>
            <a:t>tarpeen selvittämiseksi ja oppilashuollon palvelujen järjestämiseksi</a:t>
          </a:r>
        </a:p>
      </dgm:t>
    </dgm:pt>
    <dgm:pt modelId="{6F1C2652-33A3-4333-B112-FA38A1D0C53F}" type="parTrans" cxnId="{A1775F8F-0FF4-47DD-B7B9-16C371F2C122}">
      <dgm:prSet/>
      <dgm:spPr/>
      <dgm:t>
        <a:bodyPr/>
        <a:lstStyle/>
        <a:p>
          <a:endParaRPr lang="fi-FI"/>
        </a:p>
      </dgm:t>
    </dgm:pt>
    <dgm:pt modelId="{7AF8A663-0AC8-40A0-85D4-6068BAF7F41B}" type="sibTrans" cxnId="{A1775F8F-0FF4-47DD-B7B9-16C371F2C122}">
      <dgm:prSet/>
      <dgm:spPr/>
      <dgm:t>
        <a:bodyPr/>
        <a:lstStyle/>
        <a:p>
          <a:endParaRPr lang="fi-FI"/>
        </a:p>
      </dgm:t>
    </dgm:pt>
    <dgm:pt modelId="{1617C626-EA00-4ADA-82F3-2C8E40936554}">
      <dgm:prSet custT="1"/>
      <dgm:spPr/>
      <dgm:t>
        <a:bodyPr/>
        <a:lstStyle/>
        <a:p>
          <a:r>
            <a:rPr lang="fi-FI" sz="1600" dirty="0"/>
            <a:t>Ryhmän kokoaa se opetushenkilöstön tai oppilashuollon palveluiden </a:t>
          </a:r>
        </a:p>
      </dgm:t>
    </dgm:pt>
    <dgm:pt modelId="{3A28ECCA-03D1-4B26-B456-AD88362694C6}" type="parTrans" cxnId="{FF840588-FC42-43EE-83F0-DE7C871A0432}">
      <dgm:prSet/>
      <dgm:spPr/>
      <dgm:t>
        <a:bodyPr/>
        <a:lstStyle/>
        <a:p>
          <a:endParaRPr lang="fi-FI"/>
        </a:p>
      </dgm:t>
    </dgm:pt>
    <dgm:pt modelId="{83AA3831-9693-46CE-B283-89CB9A4C223C}" type="sibTrans" cxnId="{FF840588-FC42-43EE-83F0-DE7C871A0432}">
      <dgm:prSet/>
      <dgm:spPr/>
      <dgm:t>
        <a:bodyPr/>
        <a:lstStyle/>
        <a:p>
          <a:endParaRPr lang="fi-FI"/>
        </a:p>
      </dgm:t>
    </dgm:pt>
    <dgm:pt modelId="{E20DF9E0-4E85-4F91-8E56-7EFE09AE1EC6}">
      <dgm:prSet custT="1"/>
      <dgm:spPr/>
      <dgm:t>
        <a:bodyPr/>
        <a:lstStyle/>
        <a:p>
          <a:r>
            <a:rPr lang="fi-FI" sz="1600" dirty="0"/>
            <a:t>edustaja, jolle asia työtehtävien perusteella kuuluu</a:t>
          </a:r>
        </a:p>
      </dgm:t>
    </dgm:pt>
    <dgm:pt modelId="{4EC260CB-431E-4297-9D96-43F217434B91}" type="parTrans" cxnId="{7FDE6A00-D141-48F6-8845-6BB63BE0C985}">
      <dgm:prSet/>
      <dgm:spPr/>
      <dgm:t>
        <a:bodyPr/>
        <a:lstStyle/>
        <a:p>
          <a:endParaRPr lang="fi-FI"/>
        </a:p>
      </dgm:t>
    </dgm:pt>
    <dgm:pt modelId="{6562CE64-E464-4869-A757-1648E78CED65}" type="sibTrans" cxnId="{7FDE6A00-D141-48F6-8845-6BB63BE0C985}">
      <dgm:prSet/>
      <dgm:spPr/>
      <dgm:t>
        <a:bodyPr/>
        <a:lstStyle/>
        <a:p>
          <a:endParaRPr lang="fi-FI"/>
        </a:p>
      </dgm:t>
    </dgm:pt>
    <dgm:pt modelId="{57F49132-288E-4637-B2F0-03F00346968E}">
      <dgm:prSet custT="1"/>
      <dgm:spPr/>
      <dgm:t>
        <a:bodyPr/>
        <a:lstStyle/>
        <a:p>
          <a:r>
            <a:rPr lang="fi-FI" sz="1600" dirty="0"/>
            <a:t>Edellyttää oppilaan tai huoltajan suostumusta</a:t>
          </a:r>
        </a:p>
      </dgm:t>
    </dgm:pt>
    <dgm:pt modelId="{459A87AE-666C-4D1C-A302-42F61E5D0E02}" type="parTrans" cxnId="{8B3A4E3B-2BB6-4D21-A629-E14CD2FFC567}">
      <dgm:prSet/>
      <dgm:spPr/>
      <dgm:t>
        <a:bodyPr/>
        <a:lstStyle/>
        <a:p>
          <a:endParaRPr lang="fi-FI"/>
        </a:p>
      </dgm:t>
    </dgm:pt>
    <dgm:pt modelId="{699A67AF-1D05-48F8-BE43-C8DE713F8739}" type="sibTrans" cxnId="{8B3A4E3B-2BB6-4D21-A629-E14CD2FFC567}">
      <dgm:prSet/>
      <dgm:spPr/>
      <dgm:t>
        <a:bodyPr/>
        <a:lstStyle/>
        <a:p>
          <a:endParaRPr lang="fi-FI"/>
        </a:p>
      </dgm:t>
    </dgm:pt>
    <dgm:pt modelId="{D0707C2B-89EF-4D9C-8D75-74F9A76D0A1B}" type="pres">
      <dgm:prSet presAssocID="{40274AE5-8241-4FD5-B8CC-7288EDB3EBD4}" presName="linearFlow" presStyleCnt="0">
        <dgm:presLayoutVars>
          <dgm:dir/>
          <dgm:animLvl val="lvl"/>
          <dgm:resizeHandles val="exact"/>
        </dgm:presLayoutVars>
      </dgm:prSet>
      <dgm:spPr/>
    </dgm:pt>
    <dgm:pt modelId="{295D888A-9343-4732-A773-297E9B55F500}" type="pres">
      <dgm:prSet presAssocID="{BFAC95D0-876A-4223-AF87-F99E63749D44}" presName="composite" presStyleCnt="0"/>
      <dgm:spPr/>
    </dgm:pt>
    <dgm:pt modelId="{0241BDAA-567D-490B-892A-9DCB8B206212}" type="pres">
      <dgm:prSet presAssocID="{BFAC95D0-876A-4223-AF87-F99E63749D44}" presName="parentText" presStyleLbl="alignNode1" presStyleIdx="0" presStyleCnt="3" custScaleY="128877">
        <dgm:presLayoutVars>
          <dgm:chMax val="1"/>
          <dgm:bulletEnabled val="1"/>
        </dgm:presLayoutVars>
      </dgm:prSet>
      <dgm:spPr/>
    </dgm:pt>
    <dgm:pt modelId="{C162B5DA-FE7D-48B8-A1DF-320F6FA24BE3}" type="pres">
      <dgm:prSet presAssocID="{BFAC95D0-876A-4223-AF87-F99E63749D44}" presName="descendantText" presStyleLbl="alignAcc1" presStyleIdx="0" presStyleCnt="3" custScaleX="98456" custScaleY="127719">
        <dgm:presLayoutVars>
          <dgm:bulletEnabled val="1"/>
        </dgm:presLayoutVars>
      </dgm:prSet>
      <dgm:spPr/>
    </dgm:pt>
    <dgm:pt modelId="{7B75ECCF-7866-4484-B5DB-C8612BF4720E}" type="pres">
      <dgm:prSet presAssocID="{173EEA79-F7D0-4DE3-B456-10D6947A81EA}" presName="sp" presStyleCnt="0"/>
      <dgm:spPr/>
    </dgm:pt>
    <dgm:pt modelId="{2963D270-1D74-43B9-AFA6-1F4238029168}" type="pres">
      <dgm:prSet presAssocID="{E78679CA-C3AD-4336-BDD7-EEEDBA0BCB6C}" presName="composite" presStyleCnt="0"/>
      <dgm:spPr/>
    </dgm:pt>
    <dgm:pt modelId="{98332EA1-00EB-4D85-9B1B-4DCD068E3B45}" type="pres">
      <dgm:prSet presAssocID="{E78679CA-C3AD-4336-BDD7-EEEDBA0BCB6C}" presName="parentText" presStyleLbl="alignNode1" presStyleIdx="1" presStyleCnt="3" custScaleY="125630">
        <dgm:presLayoutVars>
          <dgm:chMax val="1"/>
          <dgm:bulletEnabled val="1"/>
        </dgm:presLayoutVars>
      </dgm:prSet>
      <dgm:spPr/>
    </dgm:pt>
    <dgm:pt modelId="{4F359018-7BDB-44A7-B289-F3C4354A8F68}" type="pres">
      <dgm:prSet presAssocID="{E78679CA-C3AD-4336-BDD7-EEEDBA0BCB6C}" presName="descendantText" presStyleLbl="alignAcc1" presStyleIdx="1" presStyleCnt="3">
        <dgm:presLayoutVars>
          <dgm:bulletEnabled val="1"/>
        </dgm:presLayoutVars>
      </dgm:prSet>
      <dgm:spPr/>
    </dgm:pt>
    <dgm:pt modelId="{921AADE7-EB65-4F93-B934-ADAD465A94DB}" type="pres">
      <dgm:prSet presAssocID="{B7224065-8443-4515-AF7E-F7AAB80A9558}" presName="sp" presStyleCnt="0"/>
      <dgm:spPr/>
    </dgm:pt>
    <dgm:pt modelId="{049A2452-F211-49E4-B31C-A0B4246AB9DB}" type="pres">
      <dgm:prSet presAssocID="{1224BEB6-8566-4767-AB32-EFDFF0E6B90D}" presName="composite" presStyleCnt="0"/>
      <dgm:spPr/>
    </dgm:pt>
    <dgm:pt modelId="{62F9D042-F9BD-499F-BAA6-F857D6755495}" type="pres">
      <dgm:prSet presAssocID="{1224BEB6-8566-4767-AB32-EFDFF0E6B90D}" presName="parentText" presStyleLbl="alignNode1" presStyleIdx="2" presStyleCnt="3" custScaleY="135910" custLinFactNeighborX="0" custLinFactNeighborY="-4190">
        <dgm:presLayoutVars>
          <dgm:chMax val="1"/>
          <dgm:bulletEnabled val="1"/>
        </dgm:presLayoutVars>
      </dgm:prSet>
      <dgm:spPr/>
    </dgm:pt>
    <dgm:pt modelId="{4F38697C-1F30-4383-A8D1-8F468DCE25D9}" type="pres">
      <dgm:prSet presAssocID="{1224BEB6-8566-4767-AB32-EFDFF0E6B90D}" presName="descendantText" presStyleLbl="alignAcc1" presStyleIdx="2" presStyleCnt="3" custScaleX="99690" custScaleY="169733">
        <dgm:presLayoutVars>
          <dgm:bulletEnabled val="1"/>
        </dgm:presLayoutVars>
      </dgm:prSet>
      <dgm:spPr/>
    </dgm:pt>
  </dgm:ptLst>
  <dgm:cxnLst>
    <dgm:cxn modelId="{7FDE6A00-D141-48F6-8845-6BB63BE0C985}" srcId="{755E9373-3A0C-4FA5-AFEE-E361F01B8D04}" destId="{E20DF9E0-4E85-4F91-8E56-7EFE09AE1EC6}" srcOrd="3" destOrd="0" parTransId="{4EC260CB-431E-4297-9D96-43F217434B91}" sibTransId="{6562CE64-E464-4869-A757-1648E78CED65}"/>
    <dgm:cxn modelId="{EC34AA02-AA6B-4D89-97C6-4534873DF80C}" type="presOf" srcId="{755E9373-3A0C-4FA5-AFEE-E361F01B8D04}" destId="{4F38697C-1F30-4383-A8D1-8F468DCE25D9}" srcOrd="0" destOrd="0" presId="urn:microsoft.com/office/officeart/2005/8/layout/chevron2"/>
    <dgm:cxn modelId="{E260E72C-0A35-4233-BED3-CC2474DA26D3}" srcId="{BFAC95D0-876A-4223-AF87-F99E63749D44}" destId="{F36E1D2A-ED3C-44A1-BF24-3FF360FAA008}" srcOrd="0" destOrd="0" parTransId="{9FA3D56F-3C4A-4863-BBEB-434AE69BD82D}" sibTransId="{02E889F5-8F04-4519-BC38-1DA766E267D5}"/>
    <dgm:cxn modelId="{F39BF530-562D-429C-9DA6-D1F294EC5F00}" type="presOf" srcId="{40274AE5-8241-4FD5-B8CC-7288EDB3EBD4}" destId="{D0707C2B-89EF-4D9C-8D75-74F9A76D0A1B}" srcOrd="0" destOrd="0" presId="urn:microsoft.com/office/officeart/2005/8/layout/chevron2"/>
    <dgm:cxn modelId="{9D350733-E17D-4ED1-BFF3-F312C98434CF}" srcId="{F36E1D2A-ED3C-44A1-BF24-3FF360FAA008}" destId="{2031D954-EE8C-4350-AA6E-EFE78FFAA803}" srcOrd="1" destOrd="0" parTransId="{7E91C6E7-761A-41E7-9E88-A7AEFE791BC6}" sibTransId="{51DE1EA1-0DFA-4E42-9D41-A7A70E9AF1B5}"/>
    <dgm:cxn modelId="{8B3A4E3B-2BB6-4D21-A629-E14CD2FFC567}" srcId="{755E9373-3A0C-4FA5-AFEE-E361F01B8D04}" destId="{57F49132-288E-4637-B2F0-03F00346968E}" srcOrd="4" destOrd="0" parTransId="{459A87AE-666C-4D1C-A302-42F61E5D0E02}" sibTransId="{699A67AF-1D05-48F8-BE43-C8DE713F8739}"/>
    <dgm:cxn modelId="{18760C40-B98E-432E-8EA0-1E21CEAE6DC3}" type="presOf" srcId="{F67FA08B-4BBF-41AA-BAE3-660FD634DACC}" destId="{4F359018-7BDB-44A7-B289-F3C4354A8F68}" srcOrd="0" destOrd="0" presId="urn:microsoft.com/office/officeart/2005/8/layout/chevron2"/>
    <dgm:cxn modelId="{C4DAE65B-CE76-41F9-A4F6-92FFE264902C}" type="presOf" srcId="{2031D954-EE8C-4350-AA6E-EFE78FFAA803}" destId="{C162B5DA-FE7D-48B8-A1DF-320F6FA24BE3}" srcOrd="0" destOrd="2" presId="urn:microsoft.com/office/officeart/2005/8/layout/chevron2"/>
    <dgm:cxn modelId="{06D9CB5D-420E-4528-8AC5-231B195B9A7F}" srcId="{40274AE5-8241-4FD5-B8CC-7288EDB3EBD4}" destId="{BFAC95D0-876A-4223-AF87-F99E63749D44}" srcOrd="0" destOrd="0" parTransId="{23F19260-767B-41DF-A052-AE185774C3FB}" sibTransId="{173EEA79-F7D0-4DE3-B456-10D6947A81EA}"/>
    <dgm:cxn modelId="{128A5568-F372-40CC-B9A4-0316B6C1ED4B}" type="presOf" srcId="{57F49132-288E-4637-B2F0-03F00346968E}" destId="{4F38697C-1F30-4383-A8D1-8F468DCE25D9}" srcOrd="0" destOrd="5" presId="urn:microsoft.com/office/officeart/2005/8/layout/chevron2"/>
    <dgm:cxn modelId="{4287724E-CF37-467A-B1D5-DACDFF3814DC}" type="presOf" srcId="{E78679CA-C3AD-4336-BDD7-EEEDBA0BCB6C}" destId="{98332EA1-00EB-4D85-9B1B-4DCD068E3B45}" srcOrd="0" destOrd="0" presId="urn:microsoft.com/office/officeart/2005/8/layout/chevron2"/>
    <dgm:cxn modelId="{4EE1834E-CC38-40DF-8082-AF1E7B6905F7}" srcId="{F36E1D2A-ED3C-44A1-BF24-3FF360FAA008}" destId="{AF06CCBF-A316-42AF-8EC5-008E0A1DD0DB}" srcOrd="2" destOrd="0" parTransId="{568EAF66-A481-4B15-9BE4-EA25804299C3}" sibTransId="{F23A4D07-FD53-4D80-BAB4-CB1991AF699A}"/>
    <dgm:cxn modelId="{0EC4E859-9669-4AB2-8D68-C6851C7D17CC}" type="presOf" srcId="{B5611CE2-6802-44BD-A186-03024150BECB}" destId="{C162B5DA-FE7D-48B8-A1DF-320F6FA24BE3}" srcOrd="0" destOrd="1" presId="urn:microsoft.com/office/officeart/2005/8/layout/chevron2"/>
    <dgm:cxn modelId="{C337BB7C-02D0-4B01-92F5-586CE85A56FD}" type="presOf" srcId="{1F996E33-6033-4225-85FA-EFCE3F678CE8}" destId="{4F359018-7BDB-44A7-B289-F3C4354A8F68}" srcOrd="0" destOrd="2" presId="urn:microsoft.com/office/officeart/2005/8/layout/chevron2"/>
    <dgm:cxn modelId="{4DA06787-9CF2-4CDE-B239-B25C8CB7799D}" srcId="{E78679CA-C3AD-4336-BDD7-EEEDBA0BCB6C}" destId="{1F996E33-6033-4225-85FA-EFCE3F678CE8}" srcOrd="1" destOrd="0" parTransId="{2882575E-B602-4E7C-8014-C7008DD33B51}" sibTransId="{C7D1448B-6672-4C80-9A0F-1B68F22443F1}"/>
    <dgm:cxn modelId="{FF840588-FC42-43EE-83F0-DE7C871A0432}" srcId="{755E9373-3A0C-4FA5-AFEE-E361F01B8D04}" destId="{1617C626-EA00-4ADA-82F3-2C8E40936554}" srcOrd="2" destOrd="0" parTransId="{3A28ECCA-03D1-4B26-B456-AD88362694C6}" sibTransId="{83AA3831-9693-46CE-B283-89CB9A4C223C}"/>
    <dgm:cxn modelId="{F59B438A-C17D-42F2-846D-CD5EB98462AA}" type="presOf" srcId="{9C89F359-BAEB-4740-A17F-897C7E796EA2}" destId="{4F359018-7BDB-44A7-B289-F3C4354A8F68}" srcOrd="0" destOrd="1" presId="urn:microsoft.com/office/officeart/2005/8/layout/chevron2"/>
    <dgm:cxn modelId="{A1775F8F-0FF4-47DD-B7B9-16C371F2C122}" srcId="{755E9373-3A0C-4FA5-AFEE-E361F01B8D04}" destId="{A0D7B642-C6E8-4157-B2C6-A78D497D26C2}" srcOrd="1" destOrd="0" parTransId="{6F1C2652-33A3-4333-B112-FA38A1D0C53F}" sibTransId="{7AF8A663-0AC8-40A0-85D4-6068BAF7F41B}"/>
    <dgm:cxn modelId="{E07CCF9B-6895-487F-A49C-ED06034BA748}" type="presOf" srcId="{E20DF9E0-4E85-4F91-8E56-7EFE09AE1EC6}" destId="{4F38697C-1F30-4383-A8D1-8F468DCE25D9}" srcOrd="0" destOrd="4" presId="urn:microsoft.com/office/officeart/2005/8/layout/chevron2"/>
    <dgm:cxn modelId="{3BEFFE9C-3663-4E42-9F6A-8FFDF7E095F2}" type="presOf" srcId="{AF06CCBF-A316-42AF-8EC5-008E0A1DD0DB}" destId="{C162B5DA-FE7D-48B8-A1DF-320F6FA24BE3}" srcOrd="0" destOrd="3" presId="urn:microsoft.com/office/officeart/2005/8/layout/chevron2"/>
    <dgm:cxn modelId="{1CB9A8A3-18A4-4920-A43E-4ECE0C06A28D}" srcId="{40274AE5-8241-4FD5-B8CC-7288EDB3EBD4}" destId="{1224BEB6-8566-4767-AB32-EFDFF0E6B90D}" srcOrd="2" destOrd="0" parTransId="{600E8333-8B4E-4EC3-AA18-4B56C82DC29D}" sibTransId="{9DC0651C-5032-4D1D-9E27-8284214272F1}"/>
    <dgm:cxn modelId="{373BFAA3-0EB1-4275-AA20-D3F25DF93C4A}" type="presOf" srcId="{F36E1D2A-ED3C-44A1-BF24-3FF360FAA008}" destId="{C162B5DA-FE7D-48B8-A1DF-320F6FA24BE3}" srcOrd="0" destOrd="0" presId="urn:microsoft.com/office/officeart/2005/8/layout/chevron2"/>
    <dgm:cxn modelId="{E6E343A5-B0B0-4793-8035-518E3783554E}" srcId="{E78679CA-C3AD-4336-BDD7-EEEDBA0BCB6C}" destId="{F67FA08B-4BBF-41AA-BAE3-660FD634DACC}" srcOrd="0" destOrd="0" parTransId="{087448E6-5D17-4E2A-939A-94DE1CAC51B2}" sibTransId="{5D8AF490-6AC2-4D5F-B4FD-28AC9E7060E2}"/>
    <dgm:cxn modelId="{97148EA7-25FA-4E81-9630-A01D8CC9397A}" srcId="{755E9373-3A0C-4FA5-AFEE-E361F01B8D04}" destId="{EE230E86-DF20-4B45-B28B-A993D3053898}" srcOrd="0" destOrd="0" parTransId="{DF8113B9-4AB2-43E4-9FE6-70EA4AE1C0C5}" sibTransId="{E2C5BE6E-7455-47F5-9450-F0A82796633D}"/>
    <dgm:cxn modelId="{91903CAB-ED44-4CDF-884E-33B8BC7A13D6}" srcId="{F67FA08B-4BBF-41AA-BAE3-660FD634DACC}" destId="{9C89F359-BAEB-4740-A17F-897C7E796EA2}" srcOrd="0" destOrd="0" parTransId="{20287378-52DD-4B44-96A7-0CC473B8F804}" sibTransId="{7C264608-CFCB-4E05-92E4-6355FE22126A}"/>
    <dgm:cxn modelId="{F0339AAD-EE9B-4FD9-81AA-B0A22F25115A}" srcId="{F36E1D2A-ED3C-44A1-BF24-3FF360FAA008}" destId="{B5611CE2-6802-44BD-A186-03024150BECB}" srcOrd="0" destOrd="0" parTransId="{6D7BA66B-359A-4295-A187-D3568E974582}" sibTransId="{BAE3B48A-31A5-4D93-8AED-DF37F83610DC}"/>
    <dgm:cxn modelId="{02E2B7CC-EF8D-40FB-9ACA-10ED6F0CCB0E}" type="presOf" srcId="{1224BEB6-8566-4767-AB32-EFDFF0E6B90D}" destId="{62F9D042-F9BD-499F-BAA6-F857D6755495}" srcOrd="0" destOrd="0" presId="urn:microsoft.com/office/officeart/2005/8/layout/chevron2"/>
    <dgm:cxn modelId="{C6907DD0-33D1-4808-9113-C0BE183AC1F8}" type="presOf" srcId="{BFAC95D0-876A-4223-AF87-F99E63749D44}" destId="{0241BDAA-567D-490B-892A-9DCB8B206212}" srcOrd="0" destOrd="0" presId="urn:microsoft.com/office/officeart/2005/8/layout/chevron2"/>
    <dgm:cxn modelId="{971E51D6-0569-423B-945C-137E2331DEAB}" type="presOf" srcId="{EE230E86-DF20-4B45-B28B-A993D3053898}" destId="{4F38697C-1F30-4383-A8D1-8F468DCE25D9}" srcOrd="0" destOrd="1" presId="urn:microsoft.com/office/officeart/2005/8/layout/chevron2"/>
    <dgm:cxn modelId="{ECD12BE0-8A59-4371-B148-554E5FC253FC}" srcId="{40274AE5-8241-4FD5-B8CC-7288EDB3EBD4}" destId="{E78679CA-C3AD-4336-BDD7-EEEDBA0BCB6C}" srcOrd="1" destOrd="0" parTransId="{3436651B-CDED-4E74-9E1D-EA83790B0DB9}" sibTransId="{B7224065-8443-4515-AF7E-F7AAB80A9558}"/>
    <dgm:cxn modelId="{E865EAEA-D6F1-49D8-8D48-6A61A7C66984}" type="presOf" srcId="{1617C626-EA00-4ADA-82F3-2C8E40936554}" destId="{4F38697C-1F30-4383-A8D1-8F468DCE25D9}" srcOrd="0" destOrd="3" presId="urn:microsoft.com/office/officeart/2005/8/layout/chevron2"/>
    <dgm:cxn modelId="{C6017FED-A3CB-4E8A-ADF9-838C94EF0BCD}" srcId="{1224BEB6-8566-4767-AB32-EFDFF0E6B90D}" destId="{755E9373-3A0C-4FA5-AFEE-E361F01B8D04}" srcOrd="0" destOrd="0" parTransId="{856988CB-A0E6-4F4E-B93E-CFA522ACA15E}" sibTransId="{2EC6B3B1-A44D-4554-8FE9-652C02B56314}"/>
    <dgm:cxn modelId="{4BFC8DF0-1F09-4657-8DA4-C724E8D268B2}" type="presOf" srcId="{A0D7B642-C6E8-4157-B2C6-A78D497D26C2}" destId="{4F38697C-1F30-4383-A8D1-8F468DCE25D9}" srcOrd="0" destOrd="2" presId="urn:microsoft.com/office/officeart/2005/8/layout/chevron2"/>
    <dgm:cxn modelId="{E48AA362-629C-432E-BB87-85F6EA362C08}" type="presParOf" srcId="{D0707C2B-89EF-4D9C-8D75-74F9A76D0A1B}" destId="{295D888A-9343-4732-A773-297E9B55F500}" srcOrd="0" destOrd="0" presId="urn:microsoft.com/office/officeart/2005/8/layout/chevron2"/>
    <dgm:cxn modelId="{9F703EF5-C23B-404E-B32A-7A8D79EE4F57}" type="presParOf" srcId="{295D888A-9343-4732-A773-297E9B55F500}" destId="{0241BDAA-567D-490B-892A-9DCB8B206212}" srcOrd="0" destOrd="0" presId="urn:microsoft.com/office/officeart/2005/8/layout/chevron2"/>
    <dgm:cxn modelId="{C72B0F6B-BEF4-4E6A-B44C-2166A21917C7}" type="presParOf" srcId="{295D888A-9343-4732-A773-297E9B55F500}" destId="{C162B5DA-FE7D-48B8-A1DF-320F6FA24BE3}" srcOrd="1" destOrd="0" presId="urn:microsoft.com/office/officeart/2005/8/layout/chevron2"/>
    <dgm:cxn modelId="{1B20C3C9-5BE9-4A68-A920-6CDC2B1191EB}" type="presParOf" srcId="{D0707C2B-89EF-4D9C-8D75-74F9A76D0A1B}" destId="{7B75ECCF-7866-4484-B5DB-C8612BF4720E}" srcOrd="1" destOrd="0" presId="urn:microsoft.com/office/officeart/2005/8/layout/chevron2"/>
    <dgm:cxn modelId="{49761A74-6AC6-4A23-90AB-3AA4ED0FD1D2}" type="presParOf" srcId="{D0707C2B-89EF-4D9C-8D75-74F9A76D0A1B}" destId="{2963D270-1D74-43B9-AFA6-1F4238029168}" srcOrd="2" destOrd="0" presId="urn:microsoft.com/office/officeart/2005/8/layout/chevron2"/>
    <dgm:cxn modelId="{484638BE-C8CE-48C1-AE52-E1440A2ED9EF}" type="presParOf" srcId="{2963D270-1D74-43B9-AFA6-1F4238029168}" destId="{98332EA1-00EB-4D85-9B1B-4DCD068E3B45}" srcOrd="0" destOrd="0" presId="urn:microsoft.com/office/officeart/2005/8/layout/chevron2"/>
    <dgm:cxn modelId="{7382F6E1-C4BB-4824-8962-94999800012C}" type="presParOf" srcId="{2963D270-1D74-43B9-AFA6-1F4238029168}" destId="{4F359018-7BDB-44A7-B289-F3C4354A8F68}" srcOrd="1" destOrd="0" presId="urn:microsoft.com/office/officeart/2005/8/layout/chevron2"/>
    <dgm:cxn modelId="{F954D92A-D861-42CB-835D-257F1E8687B6}" type="presParOf" srcId="{D0707C2B-89EF-4D9C-8D75-74F9A76D0A1B}" destId="{921AADE7-EB65-4F93-B934-ADAD465A94DB}" srcOrd="3" destOrd="0" presId="urn:microsoft.com/office/officeart/2005/8/layout/chevron2"/>
    <dgm:cxn modelId="{D3F6ABD8-7CCE-4103-8BA1-FFF231DE5C85}" type="presParOf" srcId="{D0707C2B-89EF-4D9C-8D75-74F9A76D0A1B}" destId="{049A2452-F211-49E4-B31C-A0B4246AB9DB}" srcOrd="4" destOrd="0" presId="urn:microsoft.com/office/officeart/2005/8/layout/chevron2"/>
    <dgm:cxn modelId="{0846C348-6684-41E1-95F3-F2EA970C6FB8}" type="presParOf" srcId="{049A2452-F211-49E4-B31C-A0B4246AB9DB}" destId="{62F9D042-F9BD-499F-BAA6-F857D6755495}" srcOrd="0" destOrd="0" presId="urn:microsoft.com/office/officeart/2005/8/layout/chevron2"/>
    <dgm:cxn modelId="{65BB262F-42CD-4A23-BAE8-912F64C1C08A}" type="presParOf" srcId="{049A2452-F211-49E4-B31C-A0B4246AB9DB}" destId="{4F38697C-1F30-4383-A8D1-8F468DCE25D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F145B8-4203-4520-9CFA-2D8E250A2B0D}"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i-FI"/>
        </a:p>
      </dgm:t>
    </dgm:pt>
    <dgm:pt modelId="{08692860-3D95-43FE-959C-83D5BEA48B95}">
      <dgm:prSet phldrT="[Teksti]"/>
      <dgm:spPr/>
      <dgm:t>
        <a:bodyPr/>
        <a:lstStyle/>
        <a:p>
          <a:r>
            <a:rPr lang="fi-FI" dirty="0"/>
            <a:t>1-5v.</a:t>
          </a:r>
        </a:p>
      </dgm:t>
    </dgm:pt>
    <dgm:pt modelId="{E5E6AC86-201E-4750-95B8-A454E35B7B5C}" type="parTrans" cxnId="{B0016B3E-4D60-46A6-B909-2A8FD26EF6C6}">
      <dgm:prSet/>
      <dgm:spPr/>
      <dgm:t>
        <a:bodyPr/>
        <a:lstStyle/>
        <a:p>
          <a:endParaRPr lang="fi-FI"/>
        </a:p>
      </dgm:t>
    </dgm:pt>
    <dgm:pt modelId="{E73E7667-D757-4EDA-9C9C-FD621FC9112D}" type="sibTrans" cxnId="{B0016B3E-4D60-46A6-B909-2A8FD26EF6C6}">
      <dgm:prSet/>
      <dgm:spPr/>
      <dgm:t>
        <a:bodyPr/>
        <a:lstStyle/>
        <a:p>
          <a:endParaRPr lang="fi-FI"/>
        </a:p>
      </dgm:t>
    </dgm:pt>
    <dgm:pt modelId="{F085D3B0-38B0-4D5A-A9D7-3D145DE96288}">
      <dgm:prSet phldrT="[Teksti]"/>
      <dgm:spPr/>
      <dgm:t>
        <a:bodyPr/>
        <a:lstStyle/>
        <a:p>
          <a:r>
            <a:rPr lang="fi-FI" dirty="0"/>
            <a:t>Vasu = varhaiskasvatussuunnitelma</a:t>
          </a:r>
        </a:p>
      </dgm:t>
    </dgm:pt>
    <dgm:pt modelId="{64D05E29-E29E-4748-98BE-EE5224C9F686}" type="parTrans" cxnId="{4CA35F54-F1DB-4D44-9E42-EE52477F9F18}">
      <dgm:prSet/>
      <dgm:spPr/>
      <dgm:t>
        <a:bodyPr/>
        <a:lstStyle/>
        <a:p>
          <a:endParaRPr lang="fi-FI"/>
        </a:p>
      </dgm:t>
    </dgm:pt>
    <dgm:pt modelId="{C9E358B8-7E09-4358-97BE-9991D722622C}" type="sibTrans" cxnId="{4CA35F54-F1DB-4D44-9E42-EE52477F9F18}">
      <dgm:prSet/>
      <dgm:spPr/>
      <dgm:t>
        <a:bodyPr/>
        <a:lstStyle/>
        <a:p>
          <a:endParaRPr lang="fi-FI"/>
        </a:p>
      </dgm:t>
    </dgm:pt>
    <dgm:pt modelId="{0402D0FD-8708-4A6E-95EC-CE3F02A8697F}">
      <dgm:prSet phldrT="[Teksti]"/>
      <dgm:spPr/>
      <dgm:t>
        <a:bodyPr/>
        <a:lstStyle/>
        <a:p>
          <a:r>
            <a:rPr lang="fi-FI" dirty="0"/>
            <a:t>6 v.</a:t>
          </a:r>
        </a:p>
      </dgm:t>
    </dgm:pt>
    <dgm:pt modelId="{2AE757E3-76FD-46F6-A1AA-690E1600783A}" type="parTrans" cxnId="{A255445A-765D-471D-9B4B-1DD272FEF8C6}">
      <dgm:prSet/>
      <dgm:spPr/>
      <dgm:t>
        <a:bodyPr/>
        <a:lstStyle/>
        <a:p>
          <a:endParaRPr lang="fi-FI"/>
        </a:p>
      </dgm:t>
    </dgm:pt>
    <dgm:pt modelId="{7E420CDC-360E-49BA-9D4C-4F7CFD73118C}" type="sibTrans" cxnId="{A255445A-765D-471D-9B4B-1DD272FEF8C6}">
      <dgm:prSet/>
      <dgm:spPr/>
      <dgm:t>
        <a:bodyPr/>
        <a:lstStyle/>
        <a:p>
          <a:endParaRPr lang="fi-FI"/>
        </a:p>
      </dgm:t>
    </dgm:pt>
    <dgm:pt modelId="{F3E1220D-EBFC-4335-A3F5-9CFC387A9728}">
      <dgm:prSet phldrT="[Teksti]"/>
      <dgm:spPr/>
      <dgm:t>
        <a:bodyPr/>
        <a:lstStyle/>
        <a:p>
          <a:r>
            <a:rPr lang="fi-FI" dirty="0"/>
            <a:t>LEOPS = lapsen esiopetussuunnitelma</a:t>
          </a:r>
        </a:p>
      </dgm:t>
    </dgm:pt>
    <dgm:pt modelId="{9FA83CC6-1E47-4C87-8DD2-1B10B5B26B4B}" type="parTrans" cxnId="{45E553DD-E325-46B4-AA1B-8F9368548073}">
      <dgm:prSet/>
      <dgm:spPr/>
      <dgm:t>
        <a:bodyPr/>
        <a:lstStyle/>
        <a:p>
          <a:endParaRPr lang="fi-FI"/>
        </a:p>
      </dgm:t>
    </dgm:pt>
    <dgm:pt modelId="{E16BB742-9ABB-4105-B4BB-C43356A24276}" type="sibTrans" cxnId="{45E553DD-E325-46B4-AA1B-8F9368548073}">
      <dgm:prSet/>
      <dgm:spPr/>
      <dgm:t>
        <a:bodyPr/>
        <a:lstStyle/>
        <a:p>
          <a:endParaRPr lang="fi-FI"/>
        </a:p>
      </dgm:t>
    </dgm:pt>
    <dgm:pt modelId="{67F2E642-62FE-4BC5-A20F-A6A4A1A70B15}">
      <dgm:prSet phldrT="[Teksti]"/>
      <dgm:spPr/>
      <dgm:t>
        <a:bodyPr/>
        <a:lstStyle/>
        <a:p>
          <a:r>
            <a:rPr lang="fi-FI" dirty="0"/>
            <a:t>7 - v. </a:t>
          </a:r>
        </a:p>
      </dgm:t>
    </dgm:pt>
    <dgm:pt modelId="{A39A4DEE-94BA-42EB-834B-1DA25E488E14}" type="parTrans" cxnId="{3EA9168B-3B5C-4868-BB01-5055760C5414}">
      <dgm:prSet/>
      <dgm:spPr/>
      <dgm:t>
        <a:bodyPr/>
        <a:lstStyle/>
        <a:p>
          <a:endParaRPr lang="fi-FI"/>
        </a:p>
      </dgm:t>
    </dgm:pt>
    <dgm:pt modelId="{C2E003C8-AE62-430A-BED1-7027C99B37C2}" type="sibTrans" cxnId="{3EA9168B-3B5C-4868-BB01-5055760C5414}">
      <dgm:prSet/>
      <dgm:spPr/>
      <dgm:t>
        <a:bodyPr/>
        <a:lstStyle/>
        <a:p>
          <a:endParaRPr lang="fi-FI"/>
        </a:p>
      </dgm:t>
    </dgm:pt>
    <dgm:pt modelId="{82CBA9A3-6C54-4D5A-A15D-CFE4732F58E7}">
      <dgm:prSet phldrT="[Teksti]"/>
      <dgm:spPr/>
      <dgm:t>
        <a:bodyPr/>
        <a:lstStyle/>
        <a:p>
          <a:r>
            <a:rPr lang="fi-FI" dirty="0"/>
            <a:t>Peruskoulun opetussuunnitelma</a:t>
          </a:r>
        </a:p>
      </dgm:t>
    </dgm:pt>
    <dgm:pt modelId="{96D3FDE6-29AD-42FE-BA62-8EF5F4093E5D}" type="parTrans" cxnId="{7F29E65A-A25C-411B-AC7A-974B74309D10}">
      <dgm:prSet/>
      <dgm:spPr/>
      <dgm:t>
        <a:bodyPr/>
        <a:lstStyle/>
        <a:p>
          <a:endParaRPr lang="fi-FI"/>
        </a:p>
      </dgm:t>
    </dgm:pt>
    <dgm:pt modelId="{0756620B-1A85-4283-8B86-DD07D6733C02}" type="sibTrans" cxnId="{7F29E65A-A25C-411B-AC7A-974B74309D10}">
      <dgm:prSet/>
      <dgm:spPr/>
      <dgm:t>
        <a:bodyPr/>
        <a:lstStyle/>
        <a:p>
          <a:endParaRPr lang="fi-FI"/>
        </a:p>
      </dgm:t>
    </dgm:pt>
    <dgm:pt modelId="{090FB329-E0B7-4A36-9D7D-F5A54CC2CF54}">
      <dgm:prSet phldrT="[Teksti]"/>
      <dgm:spPr/>
      <dgm:t>
        <a:bodyPr/>
        <a:lstStyle/>
        <a:p>
          <a:r>
            <a:rPr lang="fi-FI" b="1" dirty="0"/>
            <a:t>Tuen tarve</a:t>
          </a:r>
          <a:r>
            <a:rPr lang="fi-FI" dirty="0"/>
            <a:t>: (yleisen tuen oppimissuunnitelma,) tehostetun tuen oppimissuunnitelma, HOJKS = henkilökohtaisen tuen järjestämistä koskeva suunnitelma</a:t>
          </a:r>
        </a:p>
      </dgm:t>
    </dgm:pt>
    <dgm:pt modelId="{E05D2517-E1B3-4725-B724-CB3B8780F585}" type="parTrans" cxnId="{BE555686-71FC-4BEB-9145-055E1004300A}">
      <dgm:prSet/>
      <dgm:spPr/>
      <dgm:t>
        <a:bodyPr/>
        <a:lstStyle/>
        <a:p>
          <a:endParaRPr lang="fi-FI"/>
        </a:p>
      </dgm:t>
    </dgm:pt>
    <dgm:pt modelId="{7B494937-4147-465E-B932-4F7993D804EA}" type="sibTrans" cxnId="{BE555686-71FC-4BEB-9145-055E1004300A}">
      <dgm:prSet/>
      <dgm:spPr/>
      <dgm:t>
        <a:bodyPr/>
        <a:lstStyle/>
        <a:p>
          <a:endParaRPr lang="fi-FI"/>
        </a:p>
      </dgm:t>
    </dgm:pt>
    <dgm:pt modelId="{293192CA-DA00-4AC6-B99E-B7619D0747A8}">
      <dgm:prSet phldrT="[Teksti]"/>
      <dgm:spPr/>
      <dgm:t>
        <a:bodyPr/>
        <a:lstStyle/>
        <a:p>
          <a:r>
            <a:rPr lang="fi-FI" b="1" dirty="0"/>
            <a:t>Tuen tarve</a:t>
          </a:r>
          <a:r>
            <a:rPr lang="fi-FI" dirty="0"/>
            <a:t>: (yleisen tuen oppimissuunnitelma,) tehostetun tuen oppimissuunnitelma, HOJKS = henkilökohtaisen tuen järjestämistä koskeva suunnitelma</a:t>
          </a:r>
        </a:p>
      </dgm:t>
    </dgm:pt>
    <dgm:pt modelId="{A2199359-5DA9-4A62-A560-AF905BD897A1}" type="parTrans" cxnId="{1A1A6081-8511-4CED-935F-D886B1D026A3}">
      <dgm:prSet/>
      <dgm:spPr/>
      <dgm:t>
        <a:bodyPr/>
        <a:lstStyle/>
        <a:p>
          <a:endParaRPr lang="fi-FI"/>
        </a:p>
      </dgm:t>
    </dgm:pt>
    <dgm:pt modelId="{31B0CC76-9CFF-4666-ADF8-8BCD6BEDF023}" type="sibTrans" cxnId="{1A1A6081-8511-4CED-935F-D886B1D026A3}">
      <dgm:prSet/>
      <dgm:spPr/>
      <dgm:t>
        <a:bodyPr/>
        <a:lstStyle/>
        <a:p>
          <a:endParaRPr lang="fi-FI"/>
        </a:p>
      </dgm:t>
    </dgm:pt>
    <dgm:pt modelId="{4060AD91-4582-4DFB-965F-C1992B816762}">
      <dgm:prSet phldrT="[Teksti]"/>
      <dgm:spPr/>
      <dgm:t>
        <a:bodyPr/>
        <a:lstStyle/>
        <a:p>
          <a:r>
            <a:rPr lang="fi-FI" dirty="0"/>
            <a:t>Yleinen tai pidennetty oppivelvollisuus, Yleinen tai yksilöllistetty oppimäärä</a:t>
          </a:r>
        </a:p>
      </dgm:t>
    </dgm:pt>
    <dgm:pt modelId="{B1F7CB63-19AF-412B-B18F-A484412FDA35}" type="parTrans" cxnId="{CD7A9B0F-9216-44DA-B419-EC3AEAA7E2B8}">
      <dgm:prSet/>
      <dgm:spPr/>
      <dgm:t>
        <a:bodyPr/>
        <a:lstStyle/>
        <a:p>
          <a:endParaRPr lang="fi-FI"/>
        </a:p>
      </dgm:t>
    </dgm:pt>
    <dgm:pt modelId="{13D26EED-CA57-486B-832A-01885206FE4C}" type="sibTrans" cxnId="{CD7A9B0F-9216-44DA-B419-EC3AEAA7E2B8}">
      <dgm:prSet/>
      <dgm:spPr/>
      <dgm:t>
        <a:bodyPr/>
        <a:lstStyle/>
        <a:p>
          <a:endParaRPr lang="fi-FI"/>
        </a:p>
      </dgm:t>
    </dgm:pt>
    <dgm:pt modelId="{05CAC950-6712-4B65-B965-AE5B22759AA3}" type="pres">
      <dgm:prSet presAssocID="{B2F145B8-4203-4520-9CFA-2D8E250A2B0D}" presName="linearFlow" presStyleCnt="0">
        <dgm:presLayoutVars>
          <dgm:dir/>
          <dgm:animLvl val="lvl"/>
          <dgm:resizeHandles val="exact"/>
        </dgm:presLayoutVars>
      </dgm:prSet>
      <dgm:spPr/>
    </dgm:pt>
    <dgm:pt modelId="{A03346AF-9F71-4B2E-B12F-46984A64721F}" type="pres">
      <dgm:prSet presAssocID="{08692860-3D95-43FE-959C-83D5BEA48B95}" presName="composite" presStyleCnt="0"/>
      <dgm:spPr/>
    </dgm:pt>
    <dgm:pt modelId="{CC7DD6AD-9BA5-4FA8-BA33-6076E961D9DD}" type="pres">
      <dgm:prSet presAssocID="{08692860-3D95-43FE-959C-83D5BEA48B95}" presName="parentText" presStyleLbl="alignNode1" presStyleIdx="0" presStyleCnt="3">
        <dgm:presLayoutVars>
          <dgm:chMax val="1"/>
          <dgm:bulletEnabled val="1"/>
        </dgm:presLayoutVars>
      </dgm:prSet>
      <dgm:spPr/>
    </dgm:pt>
    <dgm:pt modelId="{812ED976-4040-47F2-AB7D-D3546CED127A}" type="pres">
      <dgm:prSet presAssocID="{08692860-3D95-43FE-959C-83D5BEA48B95}" presName="descendantText" presStyleLbl="alignAcc1" presStyleIdx="0" presStyleCnt="3">
        <dgm:presLayoutVars>
          <dgm:bulletEnabled val="1"/>
        </dgm:presLayoutVars>
      </dgm:prSet>
      <dgm:spPr/>
    </dgm:pt>
    <dgm:pt modelId="{A1AEE7CD-C245-440A-8F7E-398AA9491DDA}" type="pres">
      <dgm:prSet presAssocID="{E73E7667-D757-4EDA-9C9C-FD621FC9112D}" presName="sp" presStyleCnt="0"/>
      <dgm:spPr/>
    </dgm:pt>
    <dgm:pt modelId="{8CAAE1C1-C52A-49CB-B259-01C4B8168BC8}" type="pres">
      <dgm:prSet presAssocID="{0402D0FD-8708-4A6E-95EC-CE3F02A8697F}" presName="composite" presStyleCnt="0"/>
      <dgm:spPr/>
    </dgm:pt>
    <dgm:pt modelId="{A815F833-FAB0-4783-B00B-A3845A988D44}" type="pres">
      <dgm:prSet presAssocID="{0402D0FD-8708-4A6E-95EC-CE3F02A8697F}" presName="parentText" presStyleLbl="alignNode1" presStyleIdx="1" presStyleCnt="3">
        <dgm:presLayoutVars>
          <dgm:chMax val="1"/>
          <dgm:bulletEnabled val="1"/>
        </dgm:presLayoutVars>
      </dgm:prSet>
      <dgm:spPr/>
    </dgm:pt>
    <dgm:pt modelId="{F7F466B3-24C7-4D7B-91CC-53770344F301}" type="pres">
      <dgm:prSet presAssocID="{0402D0FD-8708-4A6E-95EC-CE3F02A8697F}" presName="descendantText" presStyleLbl="alignAcc1" presStyleIdx="1" presStyleCnt="3">
        <dgm:presLayoutVars>
          <dgm:bulletEnabled val="1"/>
        </dgm:presLayoutVars>
      </dgm:prSet>
      <dgm:spPr/>
    </dgm:pt>
    <dgm:pt modelId="{AA038CF9-509C-443A-B15F-02934A53E897}" type="pres">
      <dgm:prSet presAssocID="{7E420CDC-360E-49BA-9D4C-4F7CFD73118C}" presName="sp" presStyleCnt="0"/>
      <dgm:spPr/>
    </dgm:pt>
    <dgm:pt modelId="{B815F868-50C4-4882-99A6-B1F2EBE58B9E}" type="pres">
      <dgm:prSet presAssocID="{67F2E642-62FE-4BC5-A20F-A6A4A1A70B15}" presName="composite" presStyleCnt="0"/>
      <dgm:spPr/>
    </dgm:pt>
    <dgm:pt modelId="{019CAD59-AD8D-4CB0-99EC-F55405396C4B}" type="pres">
      <dgm:prSet presAssocID="{67F2E642-62FE-4BC5-A20F-A6A4A1A70B15}" presName="parentText" presStyleLbl="alignNode1" presStyleIdx="2" presStyleCnt="3">
        <dgm:presLayoutVars>
          <dgm:chMax val="1"/>
          <dgm:bulletEnabled val="1"/>
        </dgm:presLayoutVars>
      </dgm:prSet>
      <dgm:spPr/>
    </dgm:pt>
    <dgm:pt modelId="{928C382D-FB59-4A78-AD4B-FDC01BDC8CB2}" type="pres">
      <dgm:prSet presAssocID="{67F2E642-62FE-4BC5-A20F-A6A4A1A70B15}" presName="descendantText" presStyleLbl="alignAcc1" presStyleIdx="2" presStyleCnt="3" custScaleY="142200">
        <dgm:presLayoutVars>
          <dgm:bulletEnabled val="1"/>
        </dgm:presLayoutVars>
      </dgm:prSet>
      <dgm:spPr/>
    </dgm:pt>
  </dgm:ptLst>
  <dgm:cxnLst>
    <dgm:cxn modelId="{CAF83408-0D66-4004-99BE-2E7CF5A0CC53}" type="presOf" srcId="{090FB329-E0B7-4A36-9D7D-F5A54CC2CF54}" destId="{928C382D-FB59-4A78-AD4B-FDC01BDC8CB2}" srcOrd="0" destOrd="1" presId="urn:microsoft.com/office/officeart/2005/8/layout/chevron2"/>
    <dgm:cxn modelId="{CD7A9B0F-9216-44DA-B419-EC3AEAA7E2B8}" srcId="{67F2E642-62FE-4BC5-A20F-A6A4A1A70B15}" destId="{4060AD91-4582-4DFB-965F-C1992B816762}" srcOrd="2" destOrd="0" parTransId="{B1F7CB63-19AF-412B-B18F-A484412FDA35}" sibTransId="{13D26EED-CA57-486B-832A-01885206FE4C}"/>
    <dgm:cxn modelId="{B0016B3E-4D60-46A6-B909-2A8FD26EF6C6}" srcId="{B2F145B8-4203-4520-9CFA-2D8E250A2B0D}" destId="{08692860-3D95-43FE-959C-83D5BEA48B95}" srcOrd="0" destOrd="0" parTransId="{E5E6AC86-201E-4750-95B8-A454E35B7B5C}" sibTransId="{E73E7667-D757-4EDA-9C9C-FD621FC9112D}"/>
    <dgm:cxn modelId="{6DD20E5E-117B-4F12-B3F7-39D3DDBA9040}" type="presOf" srcId="{0402D0FD-8708-4A6E-95EC-CE3F02A8697F}" destId="{A815F833-FAB0-4783-B00B-A3845A988D44}" srcOrd="0" destOrd="0" presId="urn:microsoft.com/office/officeart/2005/8/layout/chevron2"/>
    <dgm:cxn modelId="{FE0D496F-1880-47EF-9035-2ECF421BB4F9}" type="presOf" srcId="{67F2E642-62FE-4BC5-A20F-A6A4A1A70B15}" destId="{019CAD59-AD8D-4CB0-99EC-F55405396C4B}" srcOrd="0" destOrd="0" presId="urn:microsoft.com/office/officeart/2005/8/layout/chevron2"/>
    <dgm:cxn modelId="{AFEB9172-0DF4-4252-B7E1-9315520205DD}" type="presOf" srcId="{08692860-3D95-43FE-959C-83D5BEA48B95}" destId="{CC7DD6AD-9BA5-4FA8-BA33-6076E961D9DD}" srcOrd="0" destOrd="0" presId="urn:microsoft.com/office/officeart/2005/8/layout/chevron2"/>
    <dgm:cxn modelId="{F8576173-711B-4F8A-B508-DCF585ABF2DE}" type="presOf" srcId="{F085D3B0-38B0-4D5A-A9D7-3D145DE96288}" destId="{812ED976-4040-47F2-AB7D-D3546CED127A}" srcOrd="0" destOrd="0" presId="urn:microsoft.com/office/officeart/2005/8/layout/chevron2"/>
    <dgm:cxn modelId="{4CA35F54-F1DB-4D44-9E42-EE52477F9F18}" srcId="{08692860-3D95-43FE-959C-83D5BEA48B95}" destId="{F085D3B0-38B0-4D5A-A9D7-3D145DE96288}" srcOrd="0" destOrd="0" parTransId="{64D05E29-E29E-4748-98BE-EE5224C9F686}" sibTransId="{C9E358B8-7E09-4358-97BE-9991D722622C}"/>
    <dgm:cxn modelId="{6E838F58-613F-48D2-864F-FA18BB3E181C}" type="presOf" srcId="{82CBA9A3-6C54-4D5A-A15D-CFE4732F58E7}" destId="{928C382D-FB59-4A78-AD4B-FDC01BDC8CB2}" srcOrd="0" destOrd="0" presId="urn:microsoft.com/office/officeart/2005/8/layout/chevron2"/>
    <dgm:cxn modelId="{A255445A-765D-471D-9B4B-1DD272FEF8C6}" srcId="{B2F145B8-4203-4520-9CFA-2D8E250A2B0D}" destId="{0402D0FD-8708-4A6E-95EC-CE3F02A8697F}" srcOrd="1" destOrd="0" parTransId="{2AE757E3-76FD-46F6-A1AA-690E1600783A}" sibTransId="{7E420CDC-360E-49BA-9D4C-4F7CFD73118C}"/>
    <dgm:cxn modelId="{7F29E65A-A25C-411B-AC7A-974B74309D10}" srcId="{67F2E642-62FE-4BC5-A20F-A6A4A1A70B15}" destId="{82CBA9A3-6C54-4D5A-A15D-CFE4732F58E7}" srcOrd="0" destOrd="0" parTransId="{96D3FDE6-29AD-42FE-BA62-8EF5F4093E5D}" sibTransId="{0756620B-1A85-4283-8B86-DD07D6733C02}"/>
    <dgm:cxn modelId="{1A1A6081-8511-4CED-935F-D886B1D026A3}" srcId="{0402D0FD-8708-4A6E-95EC-CE3F02A8697F}" destId="{293192CA-DA00-4AC6-B99E-B7619D0747A8}" srcOrd="1" destOrd="0" parTransId="{A2199359-5DA9-4A62-A560-AF905BD897A1}" sibTransId="{31B0CC76-9CFF-4666-ADF8-8BCD6BEDF023}"/>
    <dgm:cxn modelId="{BE555686-71FC-4BEB-9145-055E1004300A}" srcId="{67F2E642-62FE-4BC5-A20F-A6A4A1A70B15}" destId="{090FB329-E0B7-4A36-9D7D-F5A54CC2CF54}" srcOrd="1" destOrd="0" parTransId="{E05D2517-E1B3-4725-B724-CB3B8780F585}" sibTransId="{7B494937-4147-465E-B932-4F7993D804EA}"/>
    <dgm:cxn modelId="{3EA9168B-3B5C-4868-BB01-5055760C5414}" srcId="{B2F145B8-4203-4520-9CFA-2D8E250A2B0D}" destId="{67F2E642-62FE-4BC5-A20F-A6A4A1A70B15}" srcOrd="2" destOrd="0" parTransId="{A39A4DEE-94BA-42EB-834B-1DA25E488E14}" sibTransId="{C2E003C8-AE62-430A-BED1-7027C99B37C2}"/>
    <dgm:cxn modelId="{2857409A-1242-4547-89EA-ABAD7F721E86}" type="presOf" srcId="{B2F145B8-4203-4520-9CFA-2D8E250A2B0D}" destId="{05CAC950-6712-4B65-B965-AE5B22759AA3}" srcOrd="0" destOrd="0" presId="urn:microsoft.com/office/officeart/2005/8/layout/chevron2"/>
    <dgm:cxn modelId="{45E553DD-E325-46B4-AA1B-8F9368548073}" srcId="{0402D0FD-8708-4A6E-95EC-CE3F02A8697F}" destId="{F3E1220D-EBFC-4335-A3F5-9CFC387A9728}" srcOrd="0" destOrd="0" parTransId="{9FA83CC6-1E47-4C87-8DD2-1B10B5B26B4B}" sibTransId="{E16BB742-9ABB-4105-B4BB-C43356A24276}"/>
    <dgm:cxn modelId="{413718F0-42C4-4491-948A-1C35DEB7B97D}" type="presOf" srcId="{F3E1220D-EBFC-4335-A3F5-9CFC387A9728}" destId="{F7F466B3-24C7-4D7B-91CC-53770344F301}" srcOrd="0" destOrd="0" presId="urn:microsoft.com/office/officeart/2005/8/layout/chevron2"/>
    <dgm:cxn modelId="{E10702FD-32F9-42F7-B955-2202F6AC3024}" type="presOf" srcId="{4060AD91-4582-4DFB-965F-C1992B816762}" destId="{928C382D-FB59-4A78-AD4B-FDC01BDC8CB2}" srcOrd="0" destOrd="2" presId="urn:microsoft.com/office/officeart/2005/8/layout/chevron2"/>
    <dgm:cxn modelId="{FCBE9FFE-AB1E-4698-8C38-771FA9D44E50}" type="presOf" srcId="{293192CA-DA00-4AC6-B99E-B7619D0747A8}" destId="{F7F466B3-24C7-4D7B-91CC-53770344F301}" srcOrd="0" destOrd="1" presId="urn:microsoft.com/office/officeart/2005/8/layout/chevron2"/>
    <dgm:cxn modelId="{F6A3C9AF-BC54-4DA8-850D-07035663DDF0}" type="presParOf" srcId="{05CAC950-6712-4B65-B965-AE5B22759AA3}" destId="{A03346AF-9F71-4B2E-B12F-46984A64721F}" srcOrd="0" destOrd="0" presId="urn:microsoft.com/office/officeart/2005/8/layout/chevron2"/>
    <dgm:cxn modelId="{8A6187C8-246B-45BC-A42B-07B077F03500}" type="presParOf" srcId="{A03346AF-9F71-4B2E-B12F-46984A64721F}" destId="{CC7DD6AD-9BA5-4FA8-BA33-6076E961D9DD}" srcOrd="0" destOrd="0" presId="urn:microsoft.com/office/officeart/2005/8/layout/chevron2"/>
    <dgm:cxn modelId="{6943865F-5D03-479F-A39F-374575CE84A0}" type="presParOf" srcId="{A03346AF-9F71-4B2E-B12F-46984A64721F}" destId="{812ED976-4040-47F2-AB7D-D3546CED127A}" srcOrd="1" destOrd="0" presId="urn:microsoft.com/office/officeart/2005/8/layout/chevron2"/>
    <dgm:cxn modelId="{6CC481AB-55F3-47D2-9ECA-D6BD1025140F}" type="presParOf" srcId="{05CAC950-6712-4B65-B965-AE5B22759AA3}" destId="{A1AEE7CD-C245-440A-8F7E-398AA9491DDA}" srcOrd="1" destOrd="0" presId="urn:microsoft.com/office/officeart/2005/8/layout/chevron2"/>
    <dgm:cxn modelId="{7795015D-1D7D-4619-8843-6CCB6959E4A2}" type="presParOf" srcId="{05CAC950-6712-4B65-B965-AE5B22759AA3}" destId="{8CAAE1C1-C52A-49CB-B259-01C4B8168BC8}" srcOrd="2" destOrd="0" presId="urn:microsoft.com/office/officeart/2005/8/layout/chevron2"/>
    <dgm:cxn modelId="{D91C802B-2F48-4191-AC9B-791B27F11798}" type="presParOf" srcId="{8CAAE1C1-C52A-49CB-B259-01C4B8168BC8}" destId="{A815F833-FAB0-4783-B00B-A3845A988D44}" srcOrd="0" destOrd="0" presId="urn:microsoft.com/office/officeart/2005/8/layout/chevron2"/>
    <dgm:cxn modelId="{B4606A59-8F48-43E4-87A2-628A28B7F930}" type="presParOf" srcId="{8CAAE1C1-C52A-49CB-B259-01C4B8168BC8}" destId="{F7F466B3-24C7-4D7B-91CC-53770344F301}" srcOrd="1" destOrd="0" presId="urn:microsoft.com/office/officeart/2005/8/layout/chevron2"/>
    <dgm:cxn modelId="{6CB99BEC-1FE5-407F-835B-9ED75426D251}" type="presParOf" srcId="{05CAC950-6712-4B65-B965-AE5B22759AA3}" destId="{AA038CF9-509C-443A-B15F-02934A53E897}" srcOrd="3" destOrd="0" presId="urn:microsoft.com/office/officeart/2005/8/layout/chevron2"/>
    <dgm:cxn modelId="{87A17294-D442-4F27-A588-9FEC9933CA0A}" type="presParOf" srcId="{05CAC950-6712-4B65-B965-AE5B22759AA3}" destId="{B815F868-50C4-4882-99A6-B1F2EBE58B9E}" srcOrd="4" destOrd="0" presId="urn:microsoft.com/office/officeart/2005/8/layout/chevron2"/>
    <dgm:cxn modelId="{89334EC8-F01D-4D8E-B540-9E36FA520C88}" type="presParOf" srcId="{B815F868-50C4-4882-99A6-B1F2EBE58B9E}" destId="{019CAD59-AD8D-4CB0-99EC-F55405396C4B}" srcOrd="0" destOrd="0" presId="urn:microsoft.com/office/officeart/2005/8/layout/chevron2"/>
    <dgm:cxn modelId="{F35701E8-35B1-4AAF-8DDD-0D6ADA14698A}" type="presParOf" srcId="{B815F868-50C4-4882-99A6-B1F2EBE58B9E}" destId="{928C382D-FB59-4A78-AD4B-FDC01BDC8CB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1BDAA-567D-490B-892A-9DCB8B206212}">
      <dsp:nvSpPr>
        <dsp:cNvPr id="0" name=""/>
        <dsp:cNvSpPr/>
      </dsp:nvSpPr>
      <dsp:spPr>
        <a:xfrm rot="5400000">
          <a:off x="-449080" y="471997"/>
          <a:ext cx="1965999" cy="1067839"/>
        </a:xfrm>
        <a:prstGeom prst="chevron">
          <a:avLst/>
        </a:prstGeom>
        <a:solidFill>
          <a:srgbClr val="00206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i-FI" sz="2400" kern="1200" dirty="0"/>
            <a:t>Kunta</a:t>
          </a:r>
        </a:p>
      </dsp:txBody>
      <dsp:txXfrm rot="-5400000">
        <a:off x="1" y="556837"/>
        <a:ext cx="1067839" cy="898160"/>
      </dsp:txXfrm>
    </dsp:sp>
    <dsp:sp modelId="{C162B5DA-FE7D-48B8-A1DF-320F6FA24BE3}">
      <dsp:nvSpPr>
        <dsp:cNvPr id="0" name=""/>
        <dsp:cNvSpPr/>
      </dsp:nvSpPr>
      <dsp:spPr>
        <a:xfrm rot="5400000">
          <a:off x="4137431" y="-2906672"/>
          <a:ext cx="1266417" cy="729125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fi-FI" sz="1800" b="1" kern="1200" dirty="0"/>
            <a:t>Oppilashuollon ohjausryhmä</a:t>
          </a:r>
        </a:p>
        <a:p>
          <a:pPr marL="342900" lvl="2" indent="-171450" algn="l" defTabSz="711200">
            <a:lnSpc>
              <a:spcPct val="90000"/>
            </a:lnSpc>
            <a:spcBef>
              <a:spcPct val="0"/>
            </a:spcBef>
            <a:spcAft>
              <a:spcPct val="15000"/>
            </a:spcAft>
            <a:buChar char="•"/>
          </a:pPr>
          <a:r>
            <a:rPr lang="fi-FI" sz="1600" kern="1200" dirty="0"/>
            <a:t>Opetuksen järjestäjäkohtaisen oppilashuollon yleinen suunnittelu, </a:t>
          </a:r>
        </a:p>
        <a:p>
          <a:pPr marL="342900" lvl="2" indent="-171450" algn="l" defTabSz="711200">
            <a:lnSpc>
              <a:spcPct val="90000"/>
            </a:lnSpc>
            <a:spcBef>
              <a:spcPct val="0"/>
            </a:spcBef>
            <a:spcAft>
              <a:spcPct val="15000"/>
            </a:spcAft>
            <a:buChar char="•"/>
          </a:pPr>
          <a:r>
            <a:rPr lang="fi-FI" sz="1600" kern="1200" dirty="0"/>
            <a:t>kehittäminen, ohjaus ja arviointi</a:t>
          </a:r>
        </a:p>
        <a:p>
          <a:pPr marL="342900" lvl="2" indent="-171450" algn="l" defTabSz="711200">
            <a:lnSpc>
              <a:spcPct val="90000"/>
            </a:lnSpc>
            <a:spcBef>
              <a:spcPct val="0"/>
            </a:spcBef>
            <a:spcAft>
              <a:spcPct val="15000"/>
            </a:spcAft>
            <a:buChar char="•"/>
          </a:pPr>
          <a:r>
            <a:rPr lang="fi-FI" sz="1600" kern="1200" dirty="0"/>
            <a:t>Voi olla kahden tai useamman opetuksen järjestäjän / koulutusmuodon yhteinen</a:t>
          </a:r>
        </a:p>
      </dsp:txBody>
      <dsp:txXfrm rot="-5400000">
        <a:off x="1125011" y="167569"/>
        <a:ext cx="7229437" cy="1142775"/>
      </dsp:txXfrm>
    </dsp:sp>
    <dsp:sp modelId="{98332EA1-00EB-4D85-9B1B-4DCD068E3B45}">
      <dsp:nvSpPr>
        <dsp:cNvPr id="0" name=""/>
        <dsp:cNvSpPr/>
      </dsp:nvSpPr>
      <dsp:spPr>
        <a:xfrm rot="5400000">
          <a:off x="-424313" y="2272124"/>
          <a:ext cx="1916467" cy="1067839"/>
        </a:xfrm>
        <a:prstGeom prst="chevron">
          <a:avLst/>
        </a:prstGeom>
        <a:solidFill>
          <a:srgbClr val="00B0F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i-FI" sz="2400" kern="1200" dirty="0"/>
            <a:t>Koulu</a:t>
          </a:r>
        </a:p>
      </dsp:txBody>
      <dsp:txXfrm rot="-5400000">
        <a:off x="2" y="2381730"/>
        <a:ext cx="1067839" cy="848628"/>
      </dsp:txXfrm>
    </dsp:sp>
    <dsp:sp modelId="{4F359018-7BDB-44A7-B289-F3C4354A8F68}">
      <dsp:nvSpPr>
        <dsp:cNvPr id="0" name=""/>
        <dsp:cNvSpPr/>
      </dsp:nvSpPr>
      <dsp:spPr>
        <a:xfrm rot="5400000">
          <a:off x="4274857" y="-1163715"/>
          <a:ext cx="991565" cy="740560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fi-FI" sz="1800" b="1" kern="1200" dirty="0"/>
            <a:t>Koulukohtainen oppilashuoltoryhmä </a:t>
          </a:r>
        </a:p>
        <a:p>
          <a:pPr marL="342900" lvl="2" indent="-171450" algn="l" defTabSz="800100">
            <a:lnSpc>
              <a:spcPct val="90000"/>
            </a:lnSpc>
            <a:spcBef>
              <a:spcPct val="0"/>
            </a:spcBef>
            <a:spcAft>
              <a:spcPct val="15000"/>
            </a:spcAft>
            <a:buChar char="•"/>
          </a:pPr>
          <a:r>
            <a:rPr lang="fi-FI" sz="1800" kern="1200" dirty="0"/>
            <a:t> </a:t>
          </a:r>
          <a:r>
            <a:rPr lang="fi-FI" sz="1600" kern="1200" dirty="0"/>
            <a:t>Koulun oppilashuollon suunnittelu, kehittäminen, toteuttaminen ja arviointi</a:t>
          </a:r>
        </a:p>
        <a:p>
          <a:pPr marL="171450" lvl="1" indent="-171450" algn="l" defTabSz="711200">
            <a:lnSpc>
              <a:spcPct val="90000"/>
            </a:lnSpc>
            <a:spcBef>
              <a:spcPct val="0"/>
            </a:spcBef>
            <a:spcAft>
              <a:spcPct val="15000"/>
            </a:spcAft>
            <a:buChar char="•"/>
          </a:pPr>
          <a:r>
            <a:rPr lang="fi-FI" sz="1600" kern="1200" dirty="0"/>
            <a:t>Johtaa opetuksen järjestäjän nimeämä edustaja</a:t>
          </a:r>
        </a:p>
      </dsp:txBody>
      <dsp:txXfrm rot="-5400000">
        <a:off x="1067839" y="2091707"/>
        <a:ext cx="7357197" cy="894757"/>
      </dsp:txXfrm>
    </dsp:sp>
    <dsp:sp modelId="{62F9D042-F9BD-499F-BAA6-F857D6755495}">
      <dsp:nvSpPr>
        <dsp:cNvPr id="0" name=""/>
        <dsp:cNvSpPr/>
      </dsp:nvSpPr>
      <dsp:spPr>
        <a:xfrm rot="5400000">
          <a:off x="-502723" y="4133801"/>
          <a:ext cx="2073287" cy="1067839"/>
        </a:xfrm>
        <a:prstGeom prst="chevron">
          <a:avLst/>
        </a:prstGeom>
        <a:solidFill>
          <a:srgbClr val="FF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i-FI" sz="2400" kern="1200" dirty="0"/>
            <a:t>Oppilas</a:t>
          </a:r>
        </a:p>
      </dsp:txBody>
      <dsp:txXfrm rot="-5400000">
        <a:off x="2" y="4164997"/>
        <a:ext cx="1067839" cy="1005448"/>
      </dsp:txXfrm>
    </dsp:sp>
    <dsp:sp modelId="{4F38697C-1F30-4383-A8D1-8F468DCE25D9}">
      <dsp:nvSpPr>
        <dsp:cNvPr id="0" name=""/>
        <dsp:cNvSpPr/>
      </dsp:nvSpPr>
      <dsp:spPr>
        <a:xfrm rot="5400000">
          <a:off x="3929133" y="773357"/>
          <a:ext cx="1683013" cy="73826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fi-FI" sz="1800" b="1" kern="1200" baseline="0" dirty="0"/>
            <a:t> Asiantuntijaryhmä</a:t>
          </a:r>
        </a:p>
        <a:p>
          <a:pPr marL="342900" lvl="2" indent="-171450" algn="l" defTabSz="711200">
            <a:lnSpc>
              <a:spcPct val="90000"/>
            </a:lnSpc>
            <a:spcBef>
              <a:spcPct val="0"/>
            </a:spcBef>
            <a:spcAft>
              <a:spcPct val="15000"/>
            </a:spcAft>
            <a:buChar char="•"/>
          </a:pPr>
          <a:r>
            <a:rPr lang="fi-FI" sz="1600" kern="1200" dirty="0"/>
            <a:t>Kootaan tapauskohtaisesti yksittäisen oppilaan / ryhmän tuen </a:t>
          </a:r>
        </a:p>
        <a:p>
          <a:pPr marL="342900" lvl="2" indent="-171450" algn="l" defTabSz="711200">
            <a:lnSpc>
              <a:spcPct val="90000"/>
            </a:lnSpc>
            <a:spcBef>
              <a:spcPct val="0"/>
            </a:spcBef>
            <a:spcAft>
              <a:spcPct val="15000"/>
            </a:spcAft>
            <a:buChar char="•"/>
          </a:pPr>
          <a:r>
            <a:rPr lang="fi-FI" sz="1600" kern="1200" dirty="0"/>
            <a:t>tarpeen selvittämiseksi ja oppilashuollon palvelujen järjestämiseksi</a:t>
          </a:r>
        </a:p>
        <a:p>
          <a:pPr marL="342900" lvl="2" indent="-171450" algn="l" defTabSz="711200">
            <a:lnSpc>
              <a:spcPct val="90000"/>
            </a:lnSpc>
            <a:spcBef>
              <a:spcPct val="0"/>
            </a:spcBef>
            <a:spcAft>
              <a:spcPct val="15000"/>
            </a:spcAft>
            <a:buChar char="•"/>
          </a:pPr>
          <a:r>
            <a:rPr lang="fi-FI" sz="1600" kern="1200" dirty="0"/>
            <a:t>Ryhmän kokoaa se opetushenkilöstön tai oppilashuollon palveluiden </a:t>
          </a:r>
        </a:p>
        <a:p>
          <a:pPr marL="342900" lvl="2" indent="-171450" algn="l" defTabSz="711200">
            <a:lnSpc>
              <a:spcPct val="90000"/>
            </a:lnSpc>
            <a:spcBef>
              <a:spcPct val="0"/>
            </a:spcBef>
            <a:spcAft>
              <a:spcPct val="15000"/>
            </a:spcAft>
            <a:buChar char="•"/>
          </a:pPr>
          <a:r>
            <a:rPr lang="fi-FI" sz="1600" kern="1200" dirty="0"/>
            <a:t>edustaja, jolle asia työtehtävien perusteella kuuluu</a:t>
          </a:r>
        </a:p>
        <a:p>
          <a:pPr marL="342900" lvl="2" indent="-171450" algn="l" defTabSz="711200">
            <a:lnSpc>
              <a:spcPct val="90000"/>
            </a:lnSpc>
            <a:spcBef>
              <a:spcPct val="0"/>
            </a:spcBef>
            <a:spcAft>
              <a:spcPct val="15000"/>
            </a:spcAft>
            <a:buChar char="•"/>
          </a:pPr>
          <a:r>
            <a:rPr lang="fi-FI" sz="1600" kern="1200" dirty="0"/>
            <a:t>Edellyttää oppilaan tai huoltajan suostumusta</a:t>
          </a:r>
        </a:p>
      </dsp:txBody>
      <dsp:txXfrm rot="-5400000">
        <a:off x="1079318" y="3705330"/>
        <a:ext cx="7300485" cy="15186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7DD6AD-9BA5-4FA8-BA33-6076E961D9DD}">
      <dsp:nvSpPr>
        <dsp:cNvPr id="0" name=""/>
        <dsp:cNvSpPr/>
      </dsp:nvSpPr>
      <dsp:spPr>
        <a:xfrm rot="5400000">
          <a:off x="-283596" y="296697"/>
          <a:ext cx="1890646" cy="132345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fi-FI" sz="3900" kern="1200" dirty="0"/>
            <a:t>1-5v.</a:t>
          </a:r>
        </a:p>
      </dsp:txBody>
      <dsp:txXfrm rot="-5400000">
        <a:off x="1" y="674826"/>
        <a:ext cx="1323452" cy="567194"/>
      </dsp:txXfrm>
    </dsp:sp>
    <dsp:sp modelId="{812ED976-4040-47F2-AB7D-D3546CED127A}">
      <dsp:nvSpPr>
        <dsp:cNvPr id="0" name=""/>
        <dsp:cNvSpPr/>
      </dsp:nvSpPr>
      <dsp:spPr>
        <a:xfrm rot="5400000">
          <a:off x="4123966" y="-2787413"/>
          <a:ext cx="1228920" cy="682994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i-FI" sz="1700" kern="1200" dirty="0"/>
            <a:t>Vasu = varhaiskasvatussuunnitelma</a:t>
          </a:r>
        </a:p>
      </dsp:txBody>
      <dsp:txXfrm rot="-5400000">
        <a:off x="1323453" y="73091"/>
        <a:ext cx="6769956" cy="1108938"/>
      </dsp:txXfrm>
    </dsp:sp>
    <dsp:sp modelId="{A815F833-FAB0-4783-B00B-A3845A988D44}">
      <dsp:nvSpPr>
        <dsp:cNvPr id="0" name=""/>
        <dsp:cNvSpPr/>
      </dsp:nvSpPr>
      <dsp:spPr>
        <a:xfrm rot="5400000">
          <a:off x="-283596" y="2006342"/>
          <a:ext cx="1890646" cy="132345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fi-FI" sz="3900" kern="1200" dirty="0"/>
            <a:t>6 v.</a:t>
          </a:r>
        </a:p>
      </dsp:txBody>
      <dsp:txXfrm rot="-5400000">
        <a:off x="1" y="2384471"/>
        <a:ext cx="1323452" cy="567194"/>
      </dsp:txXfrm>
    </dsp:sp>
    <dsp:sp modelId="{F7F466B3-24C7-4D7B-91CC-53770344F301}">
      <dsp:nvSpPr>
        <dsp:cNvPr id="0" name=""/>
        <dsp:cNvSpPr/>
      </dsp:nvSpPr>
      <dsp:spPr>
        <a:xfrm rot="5400000">
          <a:off x="4123966" y="-1077768"/>
          <a:ext cx="1228920" cy="682994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i-FI" sz="1700" kern="1200" dirty="0"/>
            <a:t>LEOPS = lapsen esiopetussuunnitelma</a:t>
          </a:r>
        </a:p>
        <a:p>
          <a:pPr marL="171450" lvl="1" indent="-171450" algn="l" defTabSz="755650">
            <a:lnSpc>
              <a:spcPct val="90000"/>
            </a:lnSpc>
            <a:spcBef>
              <a:spcPct val="0"/>
            </a:spcBef>
            <a:spcAft>
              <a:spcPct val="15000"/>
            </a:spcAft>
            <a:buChar char="•"/>
          </a:pPr>
          <a:r>
            <a:rPr lang="fi-FI" sz="1700" b="1" kern="1200" dirty="0"/>
            <a:t>Tuen tarve</a:t>
          </a:r>
          <a:r>
            <a:rPr lang="fi-FI" sz="1700" kern="1200" dirty="0"/>
            <a:t>: (yleisen tuen oppimissuunnitelma,) tehostetun tuen oppimissuunnitelma, HOJKS = henkilökohtaisen tuen järjestämistä koskeva suunnitelma</a:t>
          </a:r>
        </a:p>
      </dsp:txBody>
      <dsp:txXfrm rot="-5400000">
        <a:off x="1323453" y="1782736"/>
        <a:ext cx="6769956" cy="1108938"/>
      </dsp:txXfrm>
    </dsp:sp>
    <dsp:sp modelId="{019CAD59-AD8D-4CB0-99EC-F55405396C4B}">
      <dsp:nvSpPr>
        <dsp:cNvPr id="0" name=""/>
        <dsp:cNvSpPr/>
      </dsp:nvSpPr>
      <dsp:spPr>
        <a:xfrm rot="5400000">
          <a:off x="-283596" y="3975289"/>
          <a:ext cx="1890646" cy="132345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fi-FI" sz="3900" kern="1200" dirty="0"/>
            <a:t>7 - v. </a:t>
          </a:r>
        </a:p>
      </dsp:txBody>
      <dsp:txXfrm rot="-5400000">
        <a:off x="1" y="4353418"/>
        <a:ext cx="1323452" cy="567194"/>
      </dsp:txXfrm>
    </dsp:sp>
    <dsp:sp modelId="{928C382D-FB59-4A78-AD4B-FDC01BDC8CB2}">
      <dsp:nvSpPr>
        <dsp:cNvPr id="0" name=""/>
        <dsp:cNvSpPr/>
      </dsp:nvSpPr>
      <dsp:spPr>
        <a:xfrm rot="5400000">
          <a:off x="3864664" y="891178"/>
          <a:ext cx="1747524" cy="682994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fi-FI" sz="1700" kern="1200" dirty="0"/>
            <a:t>Peruskoulun opetussuunnitelma</a:t>
          </a:r>
        </a:p>
        <a:p>
          <a:pPr marL="171450" lvl="1" indent="-171450" algn="l" defTabSz="755650">
            <a:lnSpc>
              <a:spcPct val="90000"/>
            </a:lnSpc>
            <a:spcBef>
              <a:spcPct val="0"/>
            </a:spcBef>
            <a:spcAft>
              <a:spcPct val="15000"/>
            </a:spcAft>
            <a:buChar char="•"/>
          </a:pPr>
          <a:r>
            <a:rPr lang="fi-FI" sz="1700" b="1" kern="1200" dirty="0"/>
            <a:t>Tuen tarve</a:t>
          </a:r>
          <a:r>
            <a:rPr lang="fi-FI" sz="1700" kern="1200" dirty="0"/>
            <a:t>: (yleisen tuen oppimissuunnitelma,) tehostetun tuen oppimissuunnitelma, HOJKS = henkilökohtaisen tuen järjestämistä koskeva suunnitelma</a:t>
          </a:r>
        </a:p>
        <a:p>
          <a:pPr marL="171450" lvl="1" indent="-171450" algn="l" defTabSz="755650">
            <a:lnSpc>
              <a:spcPct val="90000"/>
            </a:lnSpc>
            <a:spcBef>
              <a:spcPct val="0"/>
            </a:spcBef>
            <a:spcAft>
              <a:spcPct val="15000"/>
            </a:spcAft>
            <a:buChar char="•"/>
          </a:pPr>
          <a:r>
            <a:rPr lang="fi-FI" sz="1700" kern="1200" dirty="0"/>
            <a:t>Yleinen tai pidennetty oppivelvollisuus, Yleinen tai yksilöllistetty oppimäärä</a:t>
          </a:r>
        </a:p>
      </dsp:txBody>
      <dsp:txXfrm rot="-5400000">
        <a:off x="1323453" y="3517697"/>
        <a:ext cx="6744640" cy="157691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C46A93-4BDC-48D4-BF67-B48216133731}" type="datetimeFigureOut">
              <a:rPr lang="fi-FI" smtClean="0"/>
              <a:t>9.5.2019</a:t>
            </a:fld>
            <a:endParaRPr lang="fi-FI"/>
          </a:p>
        </p:txBody>
      </p:sp>
      <p:sp>
        <p:nvSpPr>
          <p:cNvPr id="4" name="Alatunnisteen paikkamerk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F69CA2-D5FB-4C95-81A8-2D50ACAFC897}" type="slidenum">
              <a:rPr lang="fi-FI" smtClean="0"/>
              <a:t>‹#›</a:t>
            </a:fld>
            <a:endParaRPr lang="fi-FI"/>
          </a:p>
        </p:txBody>
      </p:sp>
    </p:spTree>
    <p:extLst>
      <p:ext uri="{BB962C8B-B14F-4D97-AF65-F5344CB8AC3E}">
        <p14:creationId xmlns:p14="http://schemas.microsoft.com/office/powerpoint/2010/main" val="1876342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2AC784-19A7-4F5F-805E-37E1E8C6FC61}" type="datetimeFigureOut">
              <a:rPr lang="fi-FI" smtClean="0"/>
              <a:t>9.5.2019</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36D51-36CE-4CD4-A753-B3178D82F217}" type="slidenum">
              <a:rPr lang="fi-FI" smtClean="0"/>
              <a:t>‹#›</a:t>
            </a:fld>
            <a:endParaRPr lang="fi-FI"/>
          </a:p>
        </p:txBody>
      </p:sp>
    </p:spTree>
    <p:extLst>
      <p:ext uri="{BB962C8B-B14F-4D97-AF65-F5344CB8AC3E}">
        <p14:creationId xmlns:p14="http://schemas.microsoft.com/office/powerpoint/2010/main" val="339887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D3601C-DFC2-4AE0-9386-73D47E8739DA}"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2612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709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1445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3996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6064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D3601C-DFC2-4AE0-9386-73D47E8739DA}"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9039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D3601C-DFC2-4AE0-9386-73D47E8739DA}"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5438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Laaditaan yhteistyössä: jos ei ole ilmeistä estettä siihen (esim. oppilas ei kykene osallistumaan)</a:t>
            </a:r>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4409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D3601C-DFC2-4AE0-9386-73D47E8739DA}"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3935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D3601C-DFC2-4AE0-9386-73D47E8739DA}"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4373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Oppilas valitaan toimintaan oppilaan tai hänen huoltajiensa tekemän hakemuksen perusteella. </a:t>
            </a:r>
          </a:p>
          <a:p>
            <a:endParaRPr lang="fi-FI" dirty="0"/>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0777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D3601C-DFC2-4AE0-9386-73D47E8739DA}"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82788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2.xml"/><Relationship Id="rId4" Type="http://schemas.openxmlformats.org/officeDocument/2006/relationships/image" Target="../media/image35.jpe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6.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tusivu">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7" cy="6878006"/>
          </a:xfrm>
          <a:prstGeom prst="rect">
            <a:avLst/>
          </a:prstGeom>
        </p:spPr>
      </p:pic>
      <p:pic>
        <p:nvPicPr>
          <p:cNvPr id="3" name="Kuva 2">
            <a:extLst>
              <a:ext uri="{FF2B5EF4-FFF2-40B4-BE49-F238E27FC236}">
                <a16:creationId xmlns:a16="http://schemas.microsoft.com/office/drawing/2014/main" id="{CB315EAA-05A7-4EA8-B3AE-2C0FA5543DB4}"/>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204652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Etusivu">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2" y="0"/>
            <a:ext cx="12191995" cy="6878005"/>
          </a:xfrm>
          <a:prstGeom prst="rect">
            <a:avLst/>
          </a:prstGeom>
        </p:spPr>
      </p:pic>
      <p:pic>
        <p:nvPicPr>
          <p:cNvPr id="5" name="Kuva 4">
            <a:extLst>
              <a:ext uri="{FF2B5EF4-FFF2-40B4-BE49-F238E27FC236}">
                <a16:creationId xmlns:a16="http://schemas.microsoft.com/office/drawing/2014/main" id="{EB225C08-1A35-4055-B34C-69EFF34EEBD5}"/>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204195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uvaraina otsikolla 1">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0" y="732160"/>
            <a:ext cx="12189819" cy="1804414"/>
          </a:xfrm>
          <a:prstGeom prst="rect">
            <a:avLst/>
          </a:prstGeom>
        </p:spPr>
      </p:pic>
      <p:sp>
        <p:nvSpPr>
          <p:cNvPr id="3" name="Title 1"/>
          <p:cNvSpPr>
            <a:spLocks noGrp="1"/>
          </p:cNvSpPr>
          <p:nvPr>
            <p:ph type="title" hasCustomPrompt="1"/>
          </p:nvPr>
        </p:nvSpPr>
        <p:spPr>
          <a:xfrm>
            <a:off x="6" y="3124200"/>
            <a:ext cx="12192000" cy="215265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pic>
        <p:nvPicPr>
          <p:cNvPr id="9" name="Kuva 8">
            <a:extLst>
              <a:ext uri="{FF2B5EF4-FFF2-40B4-BE49-F238E27FC236}">
                <a16:creationId xmlns:a16="http://schemas.microsoft.com/office/drawing/2014/main" id="{2E0B63D6-25E3-4199-8AF3-FA709FC7875B}"/>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2050482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uvaraina otsikolla 2">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 y="732000"/>
            <a:ext cx="12191980" cy="1804734"/>
          </a:xfrm>
          <a:prstGeom prst="rect">
            <a:avLst/>
          </a:prstGeom>
        </p:spPr>
      </p:pic>
      <p:sp>
        <p:nvSpPr>
          <p:cNvPr id="3" name="Title 1"/>
          <p:cNvSpPr>
            <a:spLocks noGrp="1"/>
          </p:cNvSpPr>
          <p:nvPr>
            <p:ph type="title" hasCustomPrompt="1"/>
          </p:nvPr>
        </p:nvSpPr>
        <p:spPr>
          <a:xfrm>
            <a:off x="6" y="3124200"/>
            <a:ext cx="12192000" cy="215265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pic>
        <p:nvPicPr>
          <p:cNvPr id="9" name="Kuva 8">
            <a:extLst>
              <a:ext uri="{FF2B5EF4-FFF2-40B4-BE49-F238E27FC236}">
                <a16:creationId xmlns:a16="http://schemas.microsoft.com/office/drawing/2014/main" id="{C75A54E4-5504-4143-B3BD-06D481FB782F}"/>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91898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uvaraina otsikolla 3">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12" y="732000"/>
            <a:ext cx="12191974" cy="1804733"/>
          </a:xfrm>
          <a:prstGeom prst="rect">
            <a:avLst/>
          </a:prstGeom>
        </p:spPr>
      </p:pic>
      <p:sp>
        <p:nvSpPr>
          <p:cNvPr id="3" name="Title 1"/>
          <p:cNvSpPr>
            <a:spLocks noGrp="1"/>
          </p:cNvSpPr>
          <p:nvPr>
            <p:ph type="title" hasCustomPrompt="1"/>
          </p:nvPr>
        </p:nvSpPr>
        <p:spPr>
          <a:xfrm>
            <a:off x="6" y="3124200"/>
            <a:ext cx="12192000" cy="215265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pic>
        <p:nvPicPr>
          <p:cNvPr id="9" name="Kuva 8">
            <a:extLst>
              <a:ext uri="{FF2B5EF4-FFF2-40B4-BE49-F238E27FC236}">
                <a16:creationId xmlns:a16="http://schemas.microsoft.com/office/drawing/2014/main" id="{5100329E-5831-4AD6-8809-C63887AC5189}"/>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1685164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Kuvaraina otsikolla ja leipiksellä">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12" y="732000"/>
            <a:ext cx="12191974" cy="1804733"/>
          </a:xfrm>
          <a:prstGeom prst="rect">
            <a:avLst/>
          </a:prstGeom>
        </p:spPr>
      </p:pic>
      <p:sp>
        <p:nvSpPr>
          <p:cNvPr id="3" name="Title 1"/>
          <p:cNvSpPr>
            <a:spLocks noGrp="1"/>
          </p:cNvSpPr>
          <p:nvPr>
            <p:ph type="title" hasCustomPrompt="1"/>
          </p:nvPr>
        </p:nvSpPr>
        <p:spPr>
          <a:xfrm>
            <a:off x="6" y="2956758"/>
            <a:ext cx="12192000" cy="1038726"/>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
        <p:nvSpPr>
          <p:cNvPr id="8" name="Tekstin paikkamerkki 3"/>
          <p:cNvSpPr>
            <a:spLocks noGrp="1"/>
          </p:cNvSpPr>
          <p:nvPr>
            <p:ph type="body" sz="quarter" idx="12" hasCustomPrompt="1"/>
          </p:nvPr>
        </p:nvSpPr>
        <p:spPr>
          <a:xfrm>
            <a:off x="5" y="3995484"/>
            <a:ext cx="12191983" cy="2405316"/>
          </a:xfrm>
          <a:prstGeom prst="rect">
            <a:avLst/>
          </a:prstGeom>
        </p:spPr>
        <p:txBody>
          <a:bodyPr/>
          <a:lstStyle>
            <a:lvl1pPr marL="0" indent="0" algn="ctr">
              <a:spcBef>
                <a:spcPts val="0"/>
              </a:spcBef>
              <a:spcAft>
                <a:spcPts val="600"/>
              </a:spcAft>
              <a:buFontTx/>
              <a:buNone/>
              <a:defRPr sz="2000" baseline="0">
                <a:latin typeface="+mn-lt"/>
              </a:defRPr>
            </a:lvl1pPr>
            <a:lvl2pPr marL="382950" indent="0" algn="ctr">
              <a:spcBef>
                <a:spcPts val="0"/>
              </a:spcBef>
              <a:spcAft>
                <a:spcPts val="600"/>
              </a:spcAft>
              <a:buFontTx/>
              <a:buNone/>
              <a:defRPr sz="2000" baseline="0">
                <a:latin typeface="+mn-lt"/>
              </a:defRPr>
            </a:lvl2pPr>
            <a:lvl3pPr marL="914400" indent="0" algn="ctr">
              <a:spcBef>
                <a:spcPts val="0"/>
              </a:spcBef>
              <a:spcAft>
                <a:spcPts val="600"/>
              </a:spcAft>
              <a:buFontTx/>
              <a:buNone/>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p:txBody>
      </p:sp>
      <p:pic>
        <p:nvPicPr>
          <p:cNvPr id="10" name="Kuva 9">
            <a:extLst>
              <a:ext uri="{FF2B5EF4-FFF2-40B4-BE49-F238E27FC236}">
                <a16:creationId xmlns:a16="http://schemas.microsoft.com/office/drawing/2014/main" id="{1928EF59-73B1-4A52-A580-F61050FA1736}"/>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1520478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uvaraina otsikolla 4">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stretch>
            <a:fillRect/>
          </a:stretch>
        </p:blipFill>
        <p:spPr>
          <a:xfrm>
            <a:off x="0" y="311977"/>
            <a:ext cx="12192006" cy="3619501"/>
          </a:xfrm>
          <a:prstGeom prst="rect">
            <a:avLst/>
          </a:prstGeom>
        </p:spPr>
      </p:pic>
      <p:sp>
        <p:nvSpPr>
          <p:cNvPr id="3" name="Title 1"/>
          <p:cNvSpPr>
            <a:spLocks noGrp="1"/>
          </p:cNvSpPr>
          <p:nvPr>
            <p:ph type="title" hasCustomPrompt="1"/>
          </p:nvPr>
        </p:nvSpPr>
        <p:spPr>
          <a:xfrm>
            <a:off x="6" y="4247220"/>
            <a:ext cx="12192000" cy="2048805"/>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OTSIKKO</a:t>
            </a:r>
            <a:endParaRPr lang="en-US" dirty="0"/>
          </a:p>
        </p:txBody>
      </p:sp>
      <p:sp>
        <p:nvSpPr>
          <p:cNvPr id="5"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pic>
        <p:nvPicPr>
          <p:cNvPr id="9" name="Kuva 8">
            <a:extLst>
              <a:ext uri="{FF2B5EF4-FFF2-40B4-BE49-F238E27FC236}">
                <a16:creationId xmlns:a16="http://schemas.microsoft.com/office/drawing/2014/main" id="{EA4DFD70-AC05-476C-8812-3BC2F54B6E88}"/>
              </a:ext>
            </a:extLst>
          </p:cNvPr>
          <p:cNvPicPr>
            <a:picLocks noChangeAspect="1"/>
          </p:cNvPicPr>
          <p:nvPr userDrawn="1"/>
        </p:nvPicPr>
        <p:blipFill>
          <a:blip r:embed="rId3"/>
          <a:stretch>
            <a:fillRect/>
          </a:stretch>
        </p:blipFill>
        <p:spPr>
          <a:xfrm>
            <a:off x="9822501" y="6032725"/>
            <a:ext cx="2152929" cy="659479"/>
          </a:xfrm>
          <a:prstGeom prst="rect">
            <a:avLst/>
          </a:prstGeom>
        </p:spPr>
      </p:pic>
    </p:spTree>
    <p:extLst>
      <p:ext uri="{BB962C8B-B14F-4D97-AF65-F5344CB8AC3E}">
        <p14:creationId xmlns:p14="http://schemas.microsoft.com/office/powerpoint/2010/main" val="12647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äliotsikko_tiilenpunainen">
    <p:spTree>
      <p:nvGrpSpPr>
        <p:cNvPr id="1" name=""/>
        <p:cNvGrpSpPr/>
        <p:nvPr/>
      </p:nvGrpSpPr>
      <p:grpSpPr>
        <a:xfrm>
          <a:off x="0" y="0"/>
          <a:ext cx="0" cy="0"/>
          <a:chOff x="0" y="0"/>
          <a:chExt cx="0" cy="0"/>
        </a:xfrm>
      </p:grpSpPr>
      <p:sp>
        <p:nvSpPr>
          <p:cNvPr id="7" name="Suorakulmio 6"/>
          <p:cNvSpPr/>
          <p:nvPr userDrawn="1"/>
        </p:nvSpPr>
        <p:spPr>
          <a:xfrm>
            <a:off x="1" y="0"/>
            <a:ext cx="12191999" cy="6858000"/>
          </a:xfrm>
          <a:prstGeom prst="rect">
            <a:avLst/>
          </a:prstGeom>
          <a:solidFill>
            <a:schemeClr val="accent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Suorakulmio 7"/>
          <p:cNvSpPr/>
          <p:nvPr/>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181122" y="2670561"/>
            <a:ext cx="11829678" cy="114300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VÄLIOTSIKKO</a:t>
            </a:r>
            <a:endParaRPr lang="en-US" dirty="0"/>
          </a:p>
        </p:txBody>
      </p:sp>
      <p:pic>
        <p:nvPicPr>
          <p:cNvPr id="9"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3"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252136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äliotsikko_keltainen">
    <p:spTree>
      <p:nvGrpSpPr>
        <p:cNvPr id="1" name=""/>
        <p:cNvGrpSpPr/>
        <p:nvPr/>
      </p:nvGrpSpPr>
      <p:grpSpPr>
        <a:xfrm>
          <a:off x="0" y="0"/>
          <a:ext cx="0" cy="0"/>
          <a:chOff x="0" y="0"/>
          <a:chExt cx="0" cy="0"/>
        </a:xfrm>
      </p:grpSpPr>
      <p:sp>
        <p:nvSpPr>
          <p:cNvPr id="7" name="Suorakulmio 6"/>
          <p:cNvSpPr/>
          <p:nvPr userDrawn="1"/>
        </p:nvSpPr>
        <p:spPr>
          <a:xfrm>
            <a:off x="1" y="0"/>
            <a:ext cx="12191999" cy="6858000"/>
          </a:xfrm>
          <a:prstGeom prst="rect">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Suorakulmio 7"/>
          <p:cNvSpPr/>
          <p:nvPr/>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181122" y="2670561"/>
            <a:ext cx="11829678" cy="114300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VÄLIOTSIKKO</a:t>
            </a:r>
            <a:endParaRPr lang="en-US" dirty="0"/>
          </a:p>
        </p:txBody>
      </p:sp>
      <p:pic>
        <p:nvPicPr>
          <p:cNvPr id="9"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3"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407964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äliotsikko_minttu">
    <p:spTree>
      <p:nvGrpSpPr>
        <p:cNvPr id="1" name=""/>
        <p:cNvGrpSpPr/>
        <p:nvPr/>
      </p:nvGrpSpPr>
      <p:grpSpPr>
        <a:xfrm>
          <a:off x="0" y="0"/>
          <a:ext cx="0" cy="0"/>
          <a:chOff x="0" y="0"/>
          <a:chExt cx="0" cy="0"/>
        </a:xfrm>
      </p:grpSpPr>
      <p:sp>
        <p:nvSpPr>
          <p:cNvPr id="7" name="Suorakulmio 6"/>
          <p:cNvSpPr/>
          <p:nvPr userDrawn="1"/>
        </p:nvSpPr>
        <p:spPr>
          <a:xfrm>
            <a:off x="1" y="0"/>
            <a:ext cx="12191999" cy="6858000"/>
          </a:xfrm>
          <a:prstGeom prst="rect">
            <a:avLst/>
          </a:prstGeom>
          <a:solidFill>
            <a:schemeClr val="accent3"/>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Suorakulmio 7"/>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181122" y="2670561"/>
            <a:ext cx="11829678" cy="1143000"/>
          </a:xfrm>
          <a:prstGeom prst="rect">
            <a:avLst/>
          </a:prstGeom>
        </p:spPr>
        <p:txBody>
          <a:bodyPr anchor="ctr">
            <a:noAutofit/>
          </a:bodyPr>
          <a:lstStyle>
            <a:lvl1pPr>
              <a:lnSpc>
                <a:spcPct val="100000"/>
              </a:lnSpc>
              <a:defRPr sz="4000" kern="1300" cap="all" spc="500" baseline="0">
                <a:latin typeface="Arial Black"/>
                <a:cs typeface="Arial Black"/>
              </a:defRPr>
            </a:lvl1pPr>
          </a:lstStyle>
          <a:p>
            <a:r>
              <a:rPr lang="fi-FI" dirty="0"/>
              <a:t>VÄLIOTSIKKO</a:t>
            </a:r>
            <a:endParaRPr lang="en-US" dirty="0"/>
          </a:p>
        </p:txBody>
      </p:sp>
      <p:pic>
        <p:nvPicPr>
          <p:cNvPr id="9"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3"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404843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ältösivu">
    <p:spTree>
      <p:nvGrpSpPr>
        <p:cNvPr id="1" name=""/>
        <p:cNvGrpSpPr/>
        <p:nvPr/>
      </p:nvGrpSpPr>
      <p:grpSpPr>
        <a:xfrm>
          <a:off x="0" y="0"/>
          <a:ext cx="0" cy="0"/>
          <a:chOff x="0" y="0"/>
          <a:chExt cx="0" cy="0"/>
        </a:xfrm>
      </p:grpSpPr>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60994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sältösivu_2_palstaa">
    <p:spTree>
      <p:nvGrpSpPr>
        <p:cNvPr id="1" name=""/>
        <p:cNvGrpSpPr/>
        <p:nvPr/>
      </p:nvGrpSpPr>
      <p:grpSpPr>
        <a:xfrm>
          <a:off x="0" y="0"/>
          <a:ext cx="0" cy="0"/>
          <a:chOff x="0" y="0"/>
          <a:chExt cx="0" cy="0"/>
        </a:xfrm>
      </p:grpSpPr>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517652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
        <p:nvSpPr>
          <p:cNvPr id="10" name="Tekstin paikkamerkki 3"/>
          <p:cNvSpPr>
            <a:spLocks noGrp="1"/>
          </p:cNvSpPr>
          <p:nvPr>
            <p:ph type="body" sz="quarter" idx="13" hasCustomPrompt="1"/>
          </p:nvPr>
        </p:nvSpPr>
        <p:spPr>
          <a:xfrm>
            <a:off x="6361807" y="1956647"/>
            <a:ext cx="517652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338534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sivu_kuvalla_1">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8000"/>
            <a:ext cx="3476094" cy="6876000"/>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543608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sivu_kuvalla_2">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8000"/>
            <a:ext cx="3476094" cy="6876000"/>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767751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sivu_kuvalla_3">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8000"/>
            <a:ext cx="3476094" cy="6875999"/>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66748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ältösivu_kuvalla_4">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8000"/>
            <a:ext cx="3476093" cy="6875999"/>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81611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sivu_kuvalla_5">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7999"/>
            <a:ext cx="3476093" cy="6875997"/>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25690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sältösivu_kuvalla_6">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2624" y="-17999"/>
            <a:ext cx="3476092" cy="6875997"/>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2074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sältösivu_kuvalla_7">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7998"/>
            <a:ext cx="3476091" cy="6875995"/>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55003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sältösivu_kuvalla_8">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7997"/>
            <a:ext cx="3476090" cy="6875993"/>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864016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Sisältösivu_kuvalla_8">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7996"/>
            <a:ext cx="3476089" cy="6875991"/>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1963914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Sisältösivu_kuvalla_8">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092624" y="-17995"/>
            <a:ext cx="3476089" cy="6875989"/>
          </a:xfrm>
          <a:prstGeom prst="rect">
            <a:avLst/>
          </a:prstGeom>
        </p:spPr>
      </p:pic>
      <p:sp>
        <p:nvSpPr>
          <p:cNvPr id="11" name="Suorakulmio 4"/>
          <p:cNvSpPr/>
          <p:nvPr userDrawn="1"/>
        </p:nvSpPr>
        <p:spPr>
          <a:xfrm>
            <a:off x="361200" y="363526"/>
            <a:ext cx="11469600" cy="6132524"/>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Georgia"/>
            </a:endParaRPr>
          </a:p>
        </p:txBody>
      </p:sp>
      <p:sp>
        <p:nvSpPr>
          <p:cNvPr id="12" name="Date Placeholder 2"/>
          <p:cNvSpPr txBox="1">
            <a:spLocks/>
          </p:cNvSpPr>
          <p:nvPr userDrawn="1"/>
        </p:nvSpPr>
        <p:spPr>
          <a:xfrm>
            <a:off x="11542960" y="-376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3" name="Title 1"/>
          <p:cNvSpPr>
            <a:spLocks noGrp="1"/>
          </p:cNvSpPr>
          <p:nvPr>
            <p:ph type="title" hasCustomPrompt="1"/>
          </p:nvPr>
        </p:nvSpPr>
        <p:spPr>
          <a:xfrm>
            <a:off x="720688" y="911183"/>
            <a:ext cx="7109855"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7109249"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6" name="Date Placeholder 2"/>
          <p:cNvSpPr>
            <a:spLocks noGrp="1"/>
          </p:cNvSpPr>
          <p:nvPr>
            <p:ph type="dt" sz="half" idx="11"/>
          </p:nvPr>
        </p:nvSpPr>
        <p:spPr>
          <a:xfrm>
            <a:off x="246312" y="654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7" name="Alatunnisteen paikkamerkki 4"/>
          <p:cNvSpPr>
            <a:spLocks noGrp="1"/>
          </p:cNvSpPr>
          <p:nvPr>
            <p:ph type="ftr" sz="quarter" idx="3"/>
          </p:nvPr>
        </p:nvSpPr>
        <p:spPr>
          <a:xfrm>
            <a:off x="1783020" y="654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73748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sältösivu_tiilenpunainen">
    <p:spTree>
      <p:nvGrpSpPr>
        <p:cNvPr id="1" name=""/>
        <p:cNvGrpSpPr/>
        <p:nvPr/>
      </p:nvGrpSpPr>
      <p:grpSpPr>
        <a:xfrm>
          <a:off x="0" y="0"/>
          <a:ext cx="0" cy="0"/>
          <a:chOff x="0" y="0"/>
          <a:chExt cx="0" cy="0"/>
        </a:xfrm>
      </p:grpSpPr>
      <p:sp>
        <p:nvSpPr>
          <p:cNvPr id="8" name="Suorakulmio 7"/>
          <p:cNvSpPr/>
          <p:nvPr userDrawn="1"/>
        </p:nvSpPr>
        <p:spPr>
          <a:xfrm>
            <a:off x="1" y="0"/>
            <a:ext cx="12191999" cy="6858000"/>
          </a:xfrm>
          <a:prstGeom prst="rect">
            <a:avLst/>
          </a:prstGeom>
          <a:solidFill>
            <a:schemeClr val="accent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9" name="Suorakulmio 8"/>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4" name="Kuva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6"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2732689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sältösivu_keltainen">
    <p:spTree>
      <p:nvGrpSpPr>
        <p:cNvPr id="1" name=""/>
        <p:cNvGrpSpPr/>
        <p:nvPr/>
      </p:nvGrpSpPr>
      <p:grpSpPr>
        <a:xfrm>
          <a:off x="0" y="0"/>
          <a:ext cx="0" cy="0"/>
          <a:chOff x="0" y="0"/>
          <a:chExt cx="0" cy="0"/>
        </a:xfrm>
      </p:grpSpPr>
      <p:sp>
        <p:nvSpPr>
          <p:cNvPr id="8" name="Suorakulmio 7"/>
          <p:cNvSpPr/>
          <p:nvPr userDrawn="1"/>
        </p:nvSpPr>
        <p:spPr>
          <a:xfrm>
            <a:off x="1" y="0"/>
            <a:ext cx="12191999" cy="6858000"/>
          </a:xfrm>
          <a:prstGeom prst="rect">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9" name="Suorakulmio 8"/>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4" name="Kuva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6"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3267308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sältösivu_minttu">
    <p:spTree>
      <p:nvGrpSpPr>
        <p:cNvPr id="1" name=""/>
        <p:cNvGrpSpPr/>
        <p:nvPr/>
      </p:nvGrpSpPr>
      <p:grpSpPr>
        <a:xfrm>
          <a:off x="0" y="0"/>
          <a:ext cx="0" cy="0"/>
          <a:chOff x="0" y="0"/>
          <a:chExt cx="0" cy="0"/>
        </a:xfrm>
      </p:grpSpPr>
      <p:sp>
        <p:nvSpPr>
          <p:cNvPr id="8" name="Suorakulmio 7"/>
          <p:cNvSpPr/>
          <p:nvPr userDrawn="1"/>
        </p:nvSpPr>
        <p:spPr>
          <a:xfrm>
            <a:off x="1" y="0"/>
            <a:ext cx="12191999" cy="6858000"/>
          </a:xfrm>
          <a:prstGeom prst="rect">
            <a:avLst/>
          </a:prstGeom>
          <a:solidFill>
            <a:schemeClr val="accent3"/>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9" name="Suorakulmio 8"/>
          <p:cNvSpPr/>
          <p:nvPr userDrawn="1"/>
        </p:nvSpPr>
        <p:spPr>
          <a:xfrm>
            <a:off x="181200" y="180000"/>
            <a:ext cx="11829600" cy="649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4" name="Kuva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9247" y="6281896"/>
            <a:ext cx="815569" cy="276313"/>
          </a:xfrm>
          <a:prstGeom prst="rect">
            <a:avLst/>
          </a:prstGeom>
        </p:spPr>
      </p:pic>
      <p:sp>
        <p:nvSpPr>
          <p:cNvPr id="13" name="Title 1"/>
          <p:cNvSpPr>
            <a:spLocks noGrp="1"/>
          </p:cNvSpPr>
          <p:nvPr>
            <p:ph type="title" hasCustomPrompt="1"/>
          </p:nvPr>
        </p:nvSpPr>
        <p:spPr>
          <a:xfrm>
            <a:off x="720688" y="911183"/>
            <a:ext cx="10822272" cy="923333"/>
          </a:xfrm>
          <a:prstGeom prst="rect">
            <a:avLst/>
          </a:prstGeom>
        </p:spPr>
        <p:txBody>
          <a:bodyPr anchor="t" anchorCtr="0">
            <a:noAutofit/>
          </a:bodyPr>
          <a:lstStyle>
            <a:lvl1pPr algn="l">
              <a:lnSpc>
                <a:spcPct val="100000"/>
              </a:lnSpc>
              <a:defRPr sz="28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721294" y="1956647"/>
            <a:ext cx="10821666"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txBox="1">
            <a:spLocks/>
          </p:cNvSpPr>
          <p:nvPr userDrawn="1"/>
        </p:nvSpPr>
        <p:spPr>
          <a:xfrm>
            <a:off x="11495335" y="186735"/>
            <a:ext cx="516473" cy="315741"/>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latin typeface="+mn-lt"/>
              </a:rPr>
              <a:pPr algn="ctr"/>
              <a:t>‹#›</a:t>
            </a:fld>
            <a:endParaRPr lang="en-US" sz="900" dirty="0">
              <a:latin typeface="+mn-lt"/>
            </a:endParaRPr>
          </a:p>
        </p:txBody>
      </p:sp>
      <p:sp>
        <p:nvSpPr>
          <p:cNvPr id="12" name="Date Placeholder 2"/>
          <p:cNvSpPr>
            <a:spLocks noGrp="1"/>
          </p:cNvSpPr>
          <p:nvPr>
            <p:ph type="dt" sz="half" idx="11"/>
          </p:nvPr>
        </p:nvSpPr>
        <p:spPr>
          <a:xfrm>
            <a:off x="181122" y="6367600"/>
            <a:ext cx="1443025" cy="310400"/>
          </a:xfrm>
          <a:prstGeom prst="rect">
            <a:avLst/>
          </a:prstGeom>
        </p:spPr>
        <p:txBody>
          <a:bodyPr anchor="ctr"/>
          <a:lstStyle>
            <a:lvl1pPr>
              <a:defRPr sz="1000">
                <a:latin typeface="+mn-lt"/>
                <a:cs typeface="Arial" panose="020B0604020202020204" pitchFamily="34" charset="0"/>
              </a:defRPr>
            </a:lvl1pPr>
          </a:lstStyle>
          <a:p>
            <a:fld id="{5AF8F3B0-6424-4CC7-AD02-FD04C30E00E7}" type="datetime1">
              <a:rPr lang="fi-FI" smtClean="0"/>
              <a:pPr/>
              <a:t>9.5.2019</a:t>
            </a:fld>
            <a:endParaRPr lang="en-US" dirty="0"/>
          </a:p>
        </p:txBody>
      </p:sp>
      <p:sp>
        <p:nvSpPr>
          <p:cNvPr id="16" name="Alatunnisteen paikkamerkki 4"/>
          <p:cNvSpPr>
            <a:spLocks noGrp="1"/>
          </p:cNvSpPr>
          <p:nvPr>
            <p:ph type="ftr" sz="quarter" idx="3"/>
          </p:nvPr>
        </p:nvSpPr>
        <p:spPr>
          <a:xfrm>
            <a:off x="1717830" y="6367600"/>
            <a:ext cx="4114800" cy="310400"/>
          </a:xfrm>
          <a:prstGeom prst="rect">
            <a:avLst/>
          </a:prstGeom>
        </p:spPr>
        <p:txBody>
          <a:bodyPr vert="horz" lIns="91440" tIns="45720" rIns="91440" bIns="45720" rtlCol="0" anchor="ctr"/>
          <a:lstStyle>
            <a:lvl1pPr algn="l">
              <a:defRPr sz="1000">
                <a:solidFill>
                  <a:schemeClr val="tx1"/>
                </a:solidFill>
                <a:latin typeface="+mn-lt"/>
                <a:cs typeface="Arial" panose="020B0604020202020204" pitchFamily="34" charset="0"/>
              </a:defRPr>
            </a:lvl1pPr>
          </a:lstStyle>
          <a:p>
            <a:endParaRPr lang="fi-FI" dirty="0"/>
          </a:p>
        </p:txBody>
      </p:sp>
    </p:spTree>
    <p:extLst>
      <p:ext uri="{BB962C8B-B14F-4D97-AF65-F5344CB8AC3E}">
        <p14:creationId xmlns:p14="http://schemas.microsoft.com/office/powerpoint/2010/main" val="424485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tusivu">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76288"/>
          </a:xfrm>
          <a:prstGeom prst="rect">
            <a:avLst/>
          </a:prstGeom>
        </p:spPr>
      </p:pic>
    </p:spTree>
    <p:extLst>
      <p:ext uri="{BB962C8B-B14F-4D97-AF65-F5344CB8AC3E}">
        <p14:creationId xmlns:p14="http://schemas.microsoft.com/office/powerpoint/2010/main" val="108163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äliotsikko_tiili">
    <p:spTree>
      <p:nvGrpSpPr>
        <p:cNvPr id="1" name=""/>
        <p:cNvGrpSpPr/>
        <p:nvPr/>
      </p:nvGrpSpPr>
      <p:grpSpPr>
        <a:xfrm>
          <a:off x="0" y="0"/>
          <a:ext cx="0" cy="0"/>
          <a:chOff x="0" y="0"/>
          <a:chExt cx="0" cy="0"/>
        </a:xfrm>
      </p:grpSpPr>
      <p:sp>
        <p:nvSpPr>
          <p:cNvPr id="7" name="Suorakulmio 6"/>
          <p:cNvSpPr/>
          <p:nvPr userDrawn="1"/>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8" name="Suorakulmio 7"/>
          <p:cNvSpPr/>
          <p:nvPr userDrawn="1"/>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737191" y="2670561"/>
            <a:ext cx="10745972" cy="1143000"/>
          </a:xfrm>
          <a:prstGeom prst="rect">
            <a:avLst/>
          </a:prstGeom>
        </p:spPr>
        <p:txBody>
          <a:bodyPr anchor="ctr">
            <a:noAutofit/>
          </a:bodyPr>
          <a:lstStyle>
            <a:lvl1pPr>
              <a:lnSpc>
                <a:spcPct val="100000"/>
              </a:lnSpc>
              <a:defRPr sz="3500" kern="1300" cap="all" spc="500" baseline="0">
                <a:latin typeface="Arial Black"/>
                <a:cs typeface="Arial Black"/>
              </a:defRPr>
            </a:lvl1pPr>
          </a:lstStyle>
          <a:p>
            <a:r>
              <a:rPr lang="fi-FI" dirty="0"/>
              <a:t>VÄLIOTSIKKO</a:t>
            </a:r>
            <a:endParaRPr lang="en-US" dirty="0"/>
          </a:p>
        </p:txBody>
      </p:sp>
      <p:sp>
        <p:nvSpPr>
          <p:cNvPr id="3" name="Date Placeholder 2"/>
          <p:cNvSpPr>
            <a:spLocks noGrp="1"/>
          </p:cNvSpPr>
          <p:nvPr>
            <p:ph type="dt" sz="half" idx="10"/>
          </p:nvPr>
        </p:nvSpPr>
        <p:spPr>
          <a:xfrm>
            <a:off x="225594" y="6413223"/>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44A624CB-6C9E-4972-B4BA-5F7D655D2DE8}" type="datetime1">
              <a:rPr lang="fi-FI" smtClean="0"/>
              <a:pPr/>
              <a:t>9.5.2019</a:t>
            </a:fld>
            <a:endParaRPr lang="en-US" dirty="0"/>
          </a:p>
        </p:txBody>
      </p:sp>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txBox="1">
            <a:spLocks/>
          </p:cNvSpPr>
          <p:nvPr userDrawn="1"/>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4"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308053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äliotsikko_minttu">
    <p:spTree>
      <p:nvGrpSpPr>
        <p:cNvPr id="1" name=""/>
        <p:cNvGrpSpPr/>
        <p:nvPr/>
      </p:nvGrpSpPr>
      <p:grpSpPr>
        <a:xfrm>
          <a:off x="0" y="0"/>
          <a:ext cx="0" cy="0"/>
          <a:chOff x="0" y="0"/>
          <a:chExt cx="0" cy="0"/>
        </a:xfrm>
      </p:grpSpPr>
      <p:sp>
        <p:nvSpPr>
          <p:cNvPr id="6" name="Suorakulmio 5"/>
          <p:cNvSpPr/>
          <p:nvPr userDrawn="1"/>
        </p:nvSpPr>
        <p:spPr>
          <a:xfrm>
            <a:off x="0" y="0"/>
            <a:ext cx="12192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userDrawn="1"/>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89C58C67-84C0-47D3-B1FC-5CB484DE6C0F}" type="datetime1">
              <a:rPr lang="fi-FI" smtClean="0"/>
              <a:pPr/>
              <a:t>9.5.2019</a:t>
            </a:fld>
            <a:endParaRPr lang="en-US" dirty="0"/>
          </a:p>
        </p:txBody>
      </p:sp>
      <p:sp>
        <p:nvSpPr>
          <p:cNvPr id="12" name="Date Placeholder 2"/>
          <p:cNvSpPr txBox="1">
            <a:spLocks/>
          </p:cNvSpPr>
          <p:nvPr userDrawn="1"/>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5"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
        <p:nvSpPr>
          <p:cNvPr id="13" name="Title 1"/>
          <p:cNvSpPr>
            <a:spLocks noGrp="1"/>
          </p:cNvSpPr>
          <p:nvPr>
            <p:ph type="title" hasCustomPrompt="1"/>
          </p:nvPr>
        </p:nvSpPr>
        <p:spPr>
          <a:xfrm>
            <a:off x="737191" y="2670561"/>
            <a:ext cx="10745972" cy="1143000"/>
          </a:xfrm>
          <a:prstGeom prst="rect">
            <a:avLst/>
          </a:prstGeom>
        </p:spPr>
        <p:txBody>
          <a:bodyPr anchor="ctr">
            <a:noAutofit/>
          </a:bodyPr>
          <a:lstStyle>
            <a:lvl1pPr>
              <a:lnSpc>
                <a:spcPct val="100000"/>
              </a:lnSpc>
              <a:defRPr sz="3500" kern="1300" cap="all" spc="500" baseline="0">
                <a:latin typeface="Arial Black"/>
                <a:cs typeface="Arial Black"/>
              </a:defRPr>
            </a:lvl1pPr>
          </a:lstStyle>
          <a:p>
            <a:r>
              <a:rPr lang="fi-FI" dirty="0"/>
              <a:t>VÄLIOTSIKKO</a:t>
            </a:r>
            <a:endParaRPr lang="en-US" dirty="0"/>
          </a:p>
        </p:txBody>
      </p:sp>
    </p:spTree>
    <p:extLst>
      <p:ext uri="{BB962C8B-B14F-4D97-AF65-F5344CB8AC3E}">
        <p14:creationId xmlns:p14="http://schemas.microsoft.com/office/powerpoint/2010/main" val="1349573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äliotsikko_keltainen">
    <p:spTree>
      <p:nvGrpSpPr>
        <p:cNvPr id="1" name=""/>
        <p:cNvGrpSpPr/>
        <p:nvPr/>
      </p:nvGrpSpPr>
      <p:grpSpPr>
        <a:xfrm>
          <a:off x="0" y="0"/>
          <a:ext cx="0" cy="0"/>
          <a:chOff x="0" y="0"/>
          <a:chExt cx="0" cy="0"/>
        </a:xfrm>
      </p:grpSpPr>
      <p:sp>
        <p:nvSpPr>
          <p:cNvPr id="6" name="Suorakulmio 5"/>
          <p:cNvSpPr/>
          <p:nvPr userDrawn="1"/>
        </p:nvSpPr>
        <p:spPr>
          <a:xfrm>
            <a:off x="0" y="0"/>
            <a:ext cx="12192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userDrawn="1"/>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1C0AA512-F72E-495D-89AF-36204A8AD7DC}" type="datetime1">
              <a:rPr lang="fi-FI" smtClean="0"/>
              <a:pPr/>
              <a:t>9.5.2019</a:t>
            </a:fld>
            <a:endParaRPr lang="en-US" dirty="0"/>
          </a:p>
        </p:txBody>
      </p:sp>
      <p:sp>
        <p:nvSpPr>
          <p:cNvPr id="12" name="Date Placeholder 2"/>
          <p:cNvSpPr txBox="1">
            <a:spLocks/>
          </p:cNvSpPr>
          <p:nvPr userDrawn="1"/>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4"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
        <p:nvSpPr>
          <p:cNvPr id="13" name="Title 1"/>
          <p:cNvSpPr>
            <a:spLocks noGrp="1"/>
          </p:cNvSpPr>
          <p:nvPr>
            <p:ph type="title" hasCustomPrompt="1"/>
          </p:nvPr>
        </p:nvSpPr>
        <p:spPr>
          <a:xfrm>
            <a:off x="737191" y="2670561"/>
            <a:ext cx="10745972" cy="1143000"/>
          </a:xfrm>
          <a:prstGeom prst="rect">
            <a:avLst/>
          </a:prstGeom>
        </p:spPr>
        <p:txBody>
          <a:bodyPr anchor="ctr">
            <a:noAutofit/>
          </a:bodyPr>
          <a:lstStyle>
            <a:lvl1pPr>
              <a:lnSpc>
                <a:spcPct val="100000"/>
              </a:lnSpc>
              <a:defRPr sz="3500" kern="1300" cap="all" spc="500" baseline="0">
                <a:latin typeface="Arial Black"/>
                <a:cs typeface="Arial Black"/>
              </a:defRPr>
            </a:lvl1pPr>
          </a:lstStyle>
          <a:p>
            <a:r>
              <a:rPr lang="fi-FI" dirty="0"/>
              <a:t>VÄLIOTSIKKO</a:t>
            </a:r>
            <a:endParaRPr lang="en-US" dirty="0"/>
          </a:p>
        </p:txBody>
      </p:sp>
    </p:spTree>
    <p:extLst>
      <p:ext uri="{BB962C8B-B14F-4D97-AF65-F5344CB8AC3E}">
        <p14:creationId xmlns:p14="http://schemas.microsoft.com/office/powerpoint/2010/main" val="4127947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yhyt_teksti_tiili">
    <p:spTree>
      <p:nvGrpSpPr>
        <p:cNvPr id="1" name=""/>
        <p:cNvGrpSpPr/>
        <p:nvPr/>
      </p:nvGrpSpPr>
      <p:grpSpPr>
        <a:xfrm>
          <a:off x="0" y="0"/>
          <a:ext cx="0" cy="0"/>
          <a:chOff x="0" y="0"/>
          <a:chExt cx="0" cy="0"/>
        </a:xfrm>
      </p:grpSpPr>
      <p:sp>
        <p:nvSpPr>
          <p:cNvPr id="6" name="Suorakulmio 5"/>
          <p:cNvSpPr/>
          <p:nvPr userDrawn="1"/>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userDrawn="1"/>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Title 1"/>
          <p:cNvSpPr>
            <a:spLocks noGrp="1"/>
          </p:cNvSpPr>
          <p:nvPr>
            <p:ph type="title" hasCustomPrompt="1"/>
          </p:nvPr>
        </p:nvSpPr>
        <p:spPr>
          <a:xfrm>
            <a:off x="888410" y="2442029"/>
            <a:ext cx="10226159" cy="1143000"/>
          </a:xfrm>
          <a:prstGeom prst="rect">
            <a:avLst/>
          </a:prstGeom>
        </p:spPr>
        <p:txBody>
          <a:bodyPr anchor="ctr">
            <a:noAutofit/>
          </a:bodyPr>
          <a:lstStyle>
            <a:lvl1pPr>
              <a:lnSpc>
                <a:spcPct val="100000"/>
              </a:lnSpc>
              <a:defRPr sz="3500" kern="1300" spc="300" baseline="0">
                <a:latin typeface="Arial Black"/>
                <a:cs typeface="Arial Black"/>
              </a:defRPr>
            </a:lvl1pPr>
          </a:lstStyle>
          <a:p>
            <a:r>
              <a:rPr lang="fi-FI" dirty="0"/>
              <a:t>Tämä on </a:t>
            </a:r>
            <a:r>
              <a:rPr lang="fi-FI" dirty="0" err="1"/>
              <a:t>slide</a:t>
            </a:r>
            <a:r>
              <a:rPr lang="fi-FI" dirty="0"/>
              <a:t> vain </a:t>
            </a:r>
            <a:br>
              <a:rPr lang="fi-FI" dirty="0"/>
            </a:br>
            <a:r>
              <a:rPr lang="fi-FI" dirty="0"/>
              <a:t>lyhyille teksteille.</a:t>
            </a:r>
            <a:endParaRPr lang="en-US" dirty="0"/>
          </a:p>
        </p:txBody>
      </p:sp>
      <p:pic>
        <p:nvPicPr>
          <p:cNvPr id="11"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65CB910B-EC93-403E-867F-CB90563E98CA}" type="datetime1">
              <a:rPr lang="fi-FI" smtClean="0"/>
              <a:pPr/>
              <a:t>9.5.2019</a:t>
            </a:fld>
            <a:endParaRPr lang="en-US" dirty="0"/>
          </a:p>
        </p:txBody>
      </p:sp>
      <p:sp>
        <p:nvSpPr>
          <p:cNvPr id="12" name="Date Placeholder 2"/>
          <p:cNvSpPr txBox="1">
            <a:spLocks/>
          </p:cNvSpPr>
          <p:nvPr userDrawn="1"/>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3"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2380971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yhyt_teksti_minttu">
    <p:spTree>
      <p:nvGrpSpPr>
        <p:cNvPr id="1" name=""/>
        <p:cNvGrpSpPr/>
        <p:nvPr/>
      </p:nvGrpSpPr>
      <p:grpSpPr>
        <a:xfrm>
          <a:off x="0" y="0"/>
          <a:ext cx="0" cy="0"/>
          <a:chOff x="0" y="0"/>
          <a:chExt cx="0" cy="0"/>
        </a:xfrm>
      </p:grpSpPr>
      <p:sp>
        <p:nvSpPr>
          <p:cNvPr id="6" name="Suorakulmio 5"/>
          <p:cNvSpPr/>
          <p:nvPr userDrawn="1"/>
        </p:nvSpPr>
        <p:spPr>
          <a:xfrm>
            <a:off x="0" y="0"/>
            <a:ext cx="12192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userDrawn="1"/>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9D3BDE98-91D1-496A-9885-FD443E16B2C0}" type="datetime1">
              <a:rPr lang="fi-FI" smtClean="0"/>
              <a:pPr/>
              <a:t>9.5.2019</a:t>
            </a:fld>
            <a:endParaRPr lang="en-US" dirty="0"/>
          </a:p>
        </p:txBody>
      </p:sp>
      <p:sp>
        <p:nvSpPr>
          <p:cNvPr id="13" name="Date Placeholder 2"/>
          <p:cNvSpPr txBox="1">
            <a:spLocks/>
          </p:cNvSpPr>
          <p:nvPr userDrawn="1"/>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2"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
        <p:nvSpPr>
          <p:cNvPr id="9" name="Title 1"/>
          <p:cNvSpPr>
            <a:spLocks noGrp="1"/>
          </p:cNvSpPr>
          <p:nvPr>
            <p:ph type="title" hasCustomPrompt="1"/>
          </p:nvPr>
        </p:nvSpPr>
        <p:spPr>
          <a:xfrm>
            <a:off x="888410" y="2442029"/>
            <a:ext cx="10226159" cy="1143000"/>
          </a:xfrm>
          <a:prstGeom prst="rect">
            <a:avLst/>
          </a:prstGeom>
        </p:spPr>
        <p:txBody>
          <a:bodyPr anchor="ctr">
            <a:noAutofit/>
          </a:bodyPr>
          <a:lstStyle>
            <a:lvl1pPr>
              <a:lnSpc>
                <a:spcPct val="100000"/>
              </a:lnSpc>
              <a:defRPr sz="3500" kern="1300" spc="300" baseline="0">
                <a:latin typeface="Arial Black"/>
                <a:cs typeface="Arial Black"/>
              </a:defRPr>
            </a:lvl1pPr>
          </a:lstStyle>
          <a:p>
            <a:r>
              <a:rPr lang="fi-FI" dirty="0"/>
              <a:t>Tämä on </a:t>
            </a:r>
            <a:r>
              <a:rPr lang="fi-FI" dirty="0" err="1"/>
              <a:t>slide</a:t>
            </a:r>
            <a:r>
              <a:rPr lang="fi-FI" dirty="0"/>
              <a:t> vain </a:t>
            </a:r>
            <a:br>
              <a:rPr lang="fi-FI" dirty="0"/>
            </a:br>
            <a:r>
              <a:rPr lang="fi-FI" dirty="0"/>
              <a:t>lyhyille teksteille.</a:t>
            </a:r>
            <a:endParaRPr lang="en-US" dirty="0"/>
          </a:p>
        </p:txBody>
      </p:sp>
    </p:spTree>
    <p:extLst>
      <p:ext uri="{BB962C8B-B14F-4D97-AF65-F5344CB8AC3E}">
        <p14:creationId xmlns:p14="http://schemas.microsoft.com/office/powerpoint/2010/main" val="413854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yhyt_teksti_keltainen">
    <p:spTree>
      <p:nvGrpSpPr>
        <p:cNvPr id="1" name=""/>
        <p:cNvGrpSpPr/>
        <p:nvPr/>
      </p:nvGrpSpPr>
      <p:grpSpPr>
        <a:xfrm>
          <a:off x="0" y="0"/>
          <a:ext cx="0" cy="0"/>
          <a:chOff x="0" y="0"/>
          <a:chExt cx="0" cy="0"/>
        </a:xfrm>
      </p:grpSpPr>
      <p:sp>
        <p:nvSpPr>
          <p:cNvPr id="6" name="Suorakulmio 5"/>
          <p:cNvSpPr/>
          <p:nvPr userDrawn="1"/>
        </p:nvSpPr>
        <p:spPr>
          <a:xfrm>
            <a:off x="0" y="0"/>
            <a:ext cx="12192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userDrawn="1"/>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C14E9256-1797-42B8-AB86-C566EF05D671}" type="datetime1">
              <a:rPr lang="fi-FI" smtClean="0"/>
              <a:pPr/>
              <a:t>9.5.2019</a:t>
            </a:fld>
            <a:endParaRPr lang="en-US" dirty="0"/>
          </a:p>
        </p:txBody>
      </p:sp>
      <p:sp>
        <p:nvSpPr>
          <p:cNvPr id="13" name="Date Placeholder 2"/>
          <p:cNvSpPr txBox="1">
            <a:spLocks/>
          </p:cNvSpPr>
          <p:nvPr userDrawn="1"/>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2"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
        <p:nvSpPr>
          <p:cNvPr id="9" name="Title 1"/>
          <p:cNvSpPr>
            <a:spLocks noGrp="1"/>
          </p:cNvSpPr>
          <p:nvPr>
            <p:ph type="title" hasCustomPrompt="1"/>
          </p:nvPr>
        </p:nvSpPr>
        <p:spPr>
          <a:xfrm>
            <a:off x="888410" y="2442029"/>
            <a:ext cx="10226159" cy="1143000"/>
          </a:xfrm>
          <a:prstGeom prst="rect">
            <a:avLst/>
          </a:prstGeom>
        </p:spPr>
        <p:txBody>
          <a:bodyPr anchor="ctr">
            <a:noAutofit/>
          </a:bodyPr>
          <a:lstStyle>
            <a:lvl1pPr>
              <a:lnSpc>
                <a:spcPct val="100000"/>
              </a:lnSpc>
              <a:defRPr sz="3500" kern="1300" spc="300" baseline="0">
                <a:latin typeface="Arial Black"/>
                <a:cs typeface="Arial Black"/>
              </a:defRPr>
            </a:lvl1pPr>
          </a:lstStyle>
          <a:p>
            <a:r>
              <a:rPr lang="fi-FI" dirty="0"/>
              <a:t>Tämä on </a:t>
            </a:r>
            <a:r>
              <a:rPr lang="fi-FI" dirty="0" err="1"/>
              <a:t>slide</a:t>
            </a:r>
            <a:r>
              <a:rPr lang="fi-FI" dirty="0"/>
              <a:t> vain </a:t>
            </a:r>
            <a:br>
              <a:rPr lang="fi-FI" dirty="0"/>
            </a:br>
            <a:r>
              <a:rPr lang="fi-FI" dirty="0"/>
              <a:t>lyhyille teksteille.</a:t>
            </a:r>
            <a:endParaRPr lang="en-US" dirty="0"/>
          </a:p>
        </p:txBody>
      </p:sp>
    </p:spTree>
    <p:extLst>
      <p:ext uri="{BB962C8B-B14F-4D97-AF65-F5344CB8AC3E}">
        <p14:creationId xmlns:p14="http://schemas.microsoft.com/office/powerpoint/2010/main" val="194550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uvallinen1">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8"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9"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2B6360C3-1700-4396-BECD-B0DDAD0CE760}" type="datetime1">
              <a:rPr lang="fi-FI" smtClean="0"/>
              <a:pPr/>
              <a:t>9.5.2019</a:t>
            </a:fld>
            <a:endParaRPr lang="en-US" dirty="0"/>
          </a:p>
        </p:txBody>
      </p:sp>
      <p:sp>
        <p:nvSpPr>
          <p:cNvPr id="13"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4"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4"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321314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3"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0857E9F8-EE9E-45BA-BD3C-19CE085BD12B}" type="datetime1">
              <a:rPr lang="fi-FI" smtClean="0"/>
              <a:pPr/>
              <a:t>9.5.2019</a:t>
            </a:fld>
            <a:endParaRPr lang="en-US" dirty="0"/>
          </a:p>
        </p:txBody>
      </p:sp>
      <p:sp>
        <p:nvSpPr>
          <p:cNvPr id="14"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245388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E66BCAC7-078F-432D-B833-7FC3704EC4C2}" type="datetime1">
              <a:rPr lang="fi-FI" smtClean="0"/>
              <a:pPr/>
              <a:t>9.5.2019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647668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9"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6"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8"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1"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2"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57F5AB23-EBA9-4CEA-BA7F-011AA9D44F95}" type="datetime1">
              <a:rPr lang="fi-FI" smtClean="0"/>
              <a:pPr/>
              <a:t>9.5.2019</a:t>
            </a:fld>
            <a:endParaRPr lang="en-US" dirty="0"/>
          </a:p>
        </p:txBody>
      </p:sp>
      <p:sp>
        <p:nvSpPr>
          <p:cNvPr id="13"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369143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3"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6"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D8860DFF-BA24-4557-8858-9F8609E2E355}" type="datetime1">
              <a:rPr lang="fi-FI" smtClean="0"/>
              <a:pPr/>
              <a:t>9.5.2019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414877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2F2EFB5B-3076-45FB-98F7-7D985B5E1DD4}" type="datetime1">
              <a:rPr lang="fi-FI" smtClean="0"/>
              <a:pPr/>
              <a:t>9.5.2019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3093156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4B17F6BB-DB4B-4F86-8423-1E464B120CD9}" type="datetime1">
              <a:rPr lang="fi-FI" smtClean="0"/>
              <a:pPr/>
              <a:t>9.5.2019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1809904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3"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2DF6B7D5-2C9D-4428-B921-FB23EBE72BDF}" type="datetime1">
              <a:rPr lang="fi-FI" smtClean="0"/>
              <a:pPr/>
              <a:t>9.5.2019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182165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5"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7"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5"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0"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1"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2"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BE72D3D5-DF72-4191-8871-56B33F712DC3}" type="datetime1">
              <a:rPr lang="fi-FI" smtClean="0"/>
              <a:pPr/>
              <a:t>9.5.2019</a:t>
            </a:fld>
            <a:endParaRPr lang="en-US" dirty="0"/>
          </a:p>
        </p:txBody>
      </p:sp>
      <p:sp>
        <p:nvSpPr>
          <p:cNvPr id="13"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241262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3"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88558242-5CE4-4ACF-B574-B2CC274C913A}" type="datetime1">
              <a:rPr lang="fi-FI" smtClean="0"/>
              <a:pPr/>
              <a:t>9.5.2019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168249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3"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8" y="402"/>
            <a:ext cx="4926271" cy="6875196"/>
          </a:xfrm>
          <a:prstGeom prst="rect">
            <a:avLst/>
          </a:prstGeom>
        </p:spPr>
      </p:pic>
      <p:sp>
        <p:nvSpPr>
          <p:cNvPr id="5"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4E644AED-C993-4D6A-9D0C-13C43948F9BE}" type="datetime1">
              <a:rPr lang="fi-FI" smtClean="0"/>
              <a:pPr/>
              <a:t>9.5.2019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340983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3"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7098" y="403"/>
            <a:ext cx="4926271" cy="6875194"/>
          </a:xfrm>
          <a:prstGeom prst="rect">
            <a:avLst/>
          </a:prstGeom>
        </p:spPr>
      </p:pic>
      <p:sp>
        <p:nvSpPr>
          <p:cNvPr id="5"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23BFA10D-1CBC-40F5-ABC2-564E5925B9EC}" type="datetime1">
              <a:rPr lang="fi-FI" smtClean="0"/>
              <a:pPr/>
              <a:t>9.5.2019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82760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Mukautettu asettelu">
    <p:spTree>
      <p:nvGrpSpPr>
        <p:cNvPr id="1" name=""/>
        <p:cNvGrpSpPr/>
        <p:nvPr/>
      </p:nvGrpSpPr>
      <p:grpSpPr>
        <a:xfrm>
          <a:off x="0" y="0"/>
          <a:ext cx="0" cy="0"/>
          <a:chOff x="0" y="0"/>
          <a:chExt cx="0" cy="0"/>
        </a:xfrm>
      </p:grpSpPr>
      <p:sp>
        <p:nvSpPr>
          <p:cNvPr id="4"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Content Placeholder 5"/>
          <p:cNvSpPr>
            <a:spLocks noGrp="1"/>
          </p:cNvSpPr>
          <p:nvPr>
            <p:ph sz="quarter" idx="4" hasCustomPrompt="1"/>
          </p:nvPr>
        </p:nvSpPr>
        <p:spPr>
          <a:xfrm>
            <a:off x="6568560" y="911184"/>
            <a:ext cx="4838995" cy="5112628"/>
          </a:xfrm>
          <a:prstGeom prst="rect">
            <a:avLst/>
          </a:prstGeom>
        </p:spPr>
        <p:txBody>
          <a:bodyPr/>
          <a:lstStyle>
            <a:lvl1pPr marL="342900" indent="-342900">
              <a:buFont typeface="Wingdings" panose="05000000000000000000" pitchFamily="2" charset="2"/>
              <a:buChar char="§"/>
              <a:defRPr sz="2000" baseline="0">
                <a:solidFill>
                  <a:schemeClr val="tx1"/>
                </a:solidFill>
                <a:latin typeface="+mn-lt"/>
              </a:defRPr>
            </a:lvl1pPr>
            <a:lvl2pPr>
              <a:defRPr sz="2000">
                <a:solidFill>
                  <a:schemeClr val="tx1"/>
                </a:solidFill>
                <a:latin typeface="+mn-lt"/>
                <a:cs typeface="Arial" panose="020B0604020202020204" pitchFamily="34" charset="0"/>
              </a:defRPr>
            </a:lvl2pPr>
            <a:lvl3pPr>
              <a:defRPr sz="2000">
                <a:solidFill>
                  <a:schemeClr val="tx1"/>
                </a:solidFill>
                <a:latin typeface="+mn-lt"/>
                <a:cs typeface="Arial" panose="020B0604020202020204" pitchFamily="34" charset="0"/>
              </a:defRPr>
            </a:lvl3pPr>
            <a:lvl4pPr>
              <a:defRPr sz="1600">
                <a:latin typeface="+mn-lt"/>
                <a:cs typeface="Arial" panose="020B0604020202020204" pitchFamily="34" charset="0"/>
              </a:defRPr>
            </a:lvl4pPr>
            <a:lvl5pPr>
              <a:defRPr sz="1600">
                <a:latin typeface="+mn-lt"/>
                <a:cs typeface="Arial" panose="020B0604020202020204" pitchFamily="34" charset="0"/>
              </a:defRPr>
            </a:lvl5pPr>
            <a:lvl6pPr>
              <a:defRPr sz="1600"/>
            </a:lvl6pPr>
            <a:lvl7pPr>
              <a:defRPr sz="1600"/>
            </a:lvl7pPr>
            <a:lvl8pPr>
              <a:defRPr sz="1600"/>
            </a:lvl8pPr>
            <a:lvl9pPr>
              <a:defRPr sz="1600"/>
            </a:lvl9pPr>
          </a:lstStyle>
          <a:p>
            <a:pPr lvl="0"/>
            <a:r>
              <a:rPr lang="fi-FI" dirty="0"/>
              <a:t>Muokkaa tekstiä, lisää </a:t>
            </a:r>
            <a:r>
              <a:rPr lang="fi-FI" dirty="0" err="1"/>
              <a:t>graafi</a:t>
            </a:r>
            <a:r>
              <a:rPr lang="fi-FI" dirty="0"/>
              <a:t> tai kuva napsauttamalla</a:t>
            </a:r>
          </a:p>
          <a:p>
            <a:pPr lvl="1"/>
            <a:r>
              <a:rPr lang="fi-FI" dirty="0"/>
              <a:t>Toinen taso</a:t>
            </a:r>
          </a:p>
          <a:p>
            <a:pPr lvl="2"/>
            <a:r>
              <a:rPr lang="fi-FI" dirty="0"/>
              <a:t>Kolmas taso</a:t>
            </a:r>
          </a:p>
        </p:txBody>
      </p:sp>
      <p:sp>
        <p:nvSpPr>
          <p:cNvPr id="15"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8"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9"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2"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E3DC7AA6-74DF-45F1-8C94-EFC319FA3928}" type="datetime1">
              <a:rPr lang="fi-FI" smtClean="0"/>
              <a:pPr/>
              <a:t>9.5.2019</a:t>
            </a:fld>
            <a:endParaRPr lang="en-US" dirty="0"/>
          </a:p>
        </p:txBody>
      </p:sp>
      <p:sp>
        <p:nvSpPr>
          <p:cNvPr id="13"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97631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Mukautettu asettelu">
    <p:spTree>
      <p:nvGrpSpPr>
        <p:cNvPr id="1" name=""/>
        <p:cNvGrpSpPr/>
        <p:nvPr/>
      </p:nvGrpSpPr>
      <p:grpSpPr>
        <a:xfrm>
          <a:off x="0" y="0"/>
          <a:ext cx="0" cy="0"/>
          <a:chOff x="0" y="0"/>
          <a:chExt cx="0" cy="0"/>
        </a:xfrm>
      </p:grpSpPr>
      <p:sp>
        <p:nvSpPr>
          <p:cNvPr id="4" name="Suorakulmio 4"/>
          <p:cNvSpPr/>
          <p:nvPr userDrawn="1"/>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2" name="Date Placeholder 2"/>
          <p:cNvSpPr txBox="1">
            <a:spLocks/>
          </p:cNvSpPr>
          <p:nvPr userDrawn="1"/>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7" name="Title 1"/>
          <p:cNvSpPr>
            <a:spLocks noGrp="1"/>
          </p:cNvSpPr>
          <p:nvPr>
            <p:ph type="title" hasCustomPrompt="1"/>
          </p:nvPr>
        </p:nvSpPr>
        <p:spPr>
          <a:xfrm>
            <a:off x="960918" y="911184"/>
            <a:ext cx="10066111"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9" name="Tekstin paikkamerkki 3"/>
          <p:cNvSpPr>
            <a:spLocks noGrp="1"/>
          </p:cNvSpPr>
          <p:nvPr>
            <p:ph type="body" sz="quarter" idx="12" hasCustomPrompt="1"/>
          </p:nvPr>
        </p:nvSpPr>
        <p:spPr>
          <a:xfrm>
            <a:off x="961726" y="1956647"/>
            <a:ext cx="10064548"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EF93131D-C0C8-4FB5-B8A2-AB48A8A32390}" type="datetime1">
              <a:rPr lang="fi-FI" smtClean="0"/>
              <a:pPr/>
              <a:t>9.5.2019</a:t>
            </a:fld>
            <a:endParaRPr lang="en-US" dirty="0"/>
          </a:p>
        </p:txBody>
      </p:sp>
      <p:sp>
        <p:nvSpPr>
          <p:cNvPr id="13"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448092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eksti_tiili">
    <p:spTree>
      <p:nvGrpSpPr>
        <p:cNvPr id="1" name=""/>
        <p:cNvGrpSpPr/>
        <p:nvPr/>
      </p:nvGrpSpPr>
      <p:grpSpPr>
        <a:xfrm>
          <a:off x="0" y="0"/>
          <a:ext cx="0" cy="0"/>
          <a:chOff x="0" y="0"/>
          <a:chExt cx="0" cy="0"/>
        </a:xfrm>
      </p:grpSpPr>
      <p:sp>
        <p:nvSpPr>
          <p:cNvPr id="6" name="Suorakulmio 5"/>
          <p:cNvSpPr/>
          <p:nvPr userDrawn="1"/>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userDrawn="1"/>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65CB910B-EC93-403E-867F-CB90563E98CA}" type="datetime1">
              <a:rPr lang="fi-FI" smtClean="0"/>
              <a:pPr/>
              <a:t>9.5.2019</a:t>
            </a:fld>
            <a:endParaRPr lang="en-US" dirty="0"/>
          </a:p>
        </p:txBody>
      </p:sp>
      <p:sp>
        <p:nvSpPr>
          <p:cNvPr id="12" name="Date Placeholder 2"/>
          <p:cNvSpPr txBox="1">
            <a:spLocks/>
          </p:cNvSpPr>
          <p:nvPr userDrawn="1"/>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3"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
        <p:nvSpPr>
          <p:cNvPr id="9" name="Title 1"/>
          <p:cNvSpPr>
            <a:spLocks noGrp="1"/>
          </p:cNvSpPr>
          <p:nvPr>
            <p:ph type="title" hasCustomPrompt="1"/>
          </p:nvPr>
        </p:nvSpPr>
        <p:spPr>
          <a:xfrm>
            <a:off x="960918" y="911184"/>
            <a:ext cx="10201681"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4" name="Tekstin paikkamerkki 3"/>
          <p:cNvSpPr>
            <a:spLocks noGrp="1"/>
          </p:cNvSpPr>
          <p:nvPr>
            <p:ph type="body" sz="quarter" idx="12" hasCustomPrompt="1"/>
          </p:nvPr>
        </p:nvSpPr>
        <p:spPr>
          <a:xfrm>
            <a:off x="961726" y="1956647"/>
            <a:ext cx="1020009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3013245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eksti_minttu">
    <p:spTree>
      <p:nvGrpSpPr>
        <p:cNvPr id="1" name=""/>
        <p:cNvGrpSpPr/>
        <p:nvPr/>
      </p:nvGrpSpPr>
      <p:grpSpPr>
        <a:xfrm>
          <a:off x="0" y="0"/>
          <a:ext cx="0" cy="0"/>
          <a:chOff x="0" y="0"/>
          <a:chExt cx="0" cy="0"/>
        </a:xfrm>
      </p:grpSpPr>
      <p:sp>
        <p:nvSpPr>
          <p:cNvPr id="6" name="Suorakulmio 5"/>
          <p:cNvSpPr/>
          <p:nvPr userDrawn="1"/>
        </p:nvSpPr>
        <p:spPr>
          <a:xfrm>
            <a:off x="0" y="0"/>
            <a:ext cx="12192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userDrawn="1"/>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9D3BDE98-91D1-496A-9885-FD443E16B2C0}" type="datetime1">
              <a:rPr lang="fi-FI" smtClean="0"/>
              <a:pPr/>
              <a:t>9.5.2019</a:t>
            </a:fld>
            <a:endParaRPr lang="en-US" dirty="0"/>
          </a:p>
        </p:txBody>
      </p:sp>
      <p:sp>
        <p:nvSpPr>
          <p:cNvPr id="13" name="Date Placeholder 2"/>
          <p:cNvSpPr txBox="1">
            <a:spLocks/>
          </p:cNvSpPr>
          <p:nvPr userDrawn="1"/>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2"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
        <p:nvSpPr>
          <p:cNvPr id="14" name="Title 1"/>
          <p:cNvSpPr>
            <a:spLocks noGrp="1"/>
          </p:cNvSpPr>
          <p:nvPr>
            <p:ph type="title" hasCustomPrompt="1"/>
          </p:nvPr>
        </p:nvSpPr>
        <p:spPr>
          <a:xfrm>
            <a:off x="960918" y="911184"/>
            <a:ext cx="10201681"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961726" y="1956647"/>
            <a:ext cx="1020009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400340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eksti_keltainen">
    <p:spTree>
      <p:nvGrpSpPr>
        <p:cNvPr id="1" name=""/>
        <p:cNvGrpSpPr/>
        <p:nvPr/>
      </p:nvGrpSpPr>
      <p:grpSpPr>
        <a:xfrm>
          <a:off x="0" y="0"/>
          <a:ext cx="0" cy="0"/>
          <a:chOff x="0" y="0"/>
          <a:chExt cx="0" cy="0"/>
        </a:xfrm>
      </p:grpSpPr>
      <p:sp>
        <p:nvSpPr>
          <p:cNvPr id="6" name="Suorakulmio 5"/>
          <p:cNvSpPr/>
          <p:nvPr userDrawn="1"/>
        </p:nvSpPr>
        <p:spPr>
          <a:xfrm>
            <a:off x="0" y="0"/>
            <a:ext cx="12192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userDrawn="1"/>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C14E9256-1797-42B8-AB86-C566EF05D671}" type="datetime1">
              <a:rPr lang="fi-FI" smtClean="0"/>
              <a:pPr/>
              <a:t>9.5.2019</a:t>
            </a:fld>
            <a:endParaRPr lang="en-US" dirty="0"/>
          </a:p>
        </p:txBody>
      </p:sp>
      <p:sp>
        <p:nvSpPr>
          <p:cNvPr id="13" name="Date Placeholder 2"/>
          <p:cNvSpPr txBox="1">
            <a:spLocks/>
          </p:cNvSpPr>
          <p:nvPr userDrawn="1"/>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2"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
        <p:nvSpPr>
          <p:cNvPr id="16" name="Title 1"/>
          <p:cNvSpPr>
            <a:spLocks noGrp="1"/>
          </p:cNvSpPr>
          <p:nvPr>
            <p:ph type="title" hasCustomPrompt="1"/>
          </p:nvPr>
        </p:nvSpPr>
        <p:spPr>
          <a:xfrm>
            <a:off x="960918" y="911184"/>
            <a:ext cx="10201681"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7" name="Tekstin paikkamerkki 3"/>
          <p:cNvSpPr>
            <a:spLocks noGrp="1"/>
          </p:cNvSpPr>
          <p:nvPr>
            <p:ph type="body" sz="quarter" idx="12" hasCustomPrompt="1"/>
          </p:nvPr>
        </p:nvSpPr>
        <p:spPr>
          <a:xfrm>
            <a:off x="961726" y="1956647"/>
            <a:ext cx="1020009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18740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pic>
        <p:nvPicPr>
          <p:cNvPr id="7" name="Kuva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711200" cy="6858000"/>
          </a:xfrm>
          <a:prstGeom prst="rect">
            <a:avLst/>
          </a:prstGeom>
        </p:spPr>
      </p:pic>
      <p:pic>
        <p:nvPicPr>
          <p:cNvPr id="8" name="Kuva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0"/>
            <a:ext cx="4165600" cy="6757416"/>
          </a:xfrm>
          <a:prstGeom prst="rect">
            <a:avLst/>
          </a:prstGeom>
        </p:spPr>
      </p:pic>
      <p:sp>
        <p:nvSpPr>
          <p:cNvPr id="2" name="Otsikko 1"/>
          <p:cNvSpPr>
            <a:spLocks noGrp="1"/>
          </p:cNvSpPr>
          <p:nvPr>
            <p:ph type="ctrTitle"/>
          </p:nvPr>
        </p:nvSpPr>
        <p:spPr>
          <a:xfrm>
            <a:off x="1202432" y="1817986"/>
            <a:ext cx="10363200" cy="1470025"/>
          </a:xfrm>
          <a:prstGeom prst="rect">
            <a:avLst/>
          </a:prstGeom>
          <a:solidFill>
            <a:schemeClr val="bg1"/>
          </a:solidFill>
        </p:spPr>
        <p:txBody>
          <a:bodyPr>
            <a:normAutofit/>
          </a:bodyPr>
          <a:lstStyle>
            <a:lvl1pPr>
              <a:defRPr sz="4000" b="1">
                <a:solidFill>
                  <a:srgbClr val="0357A2"/>
                </a:solidFill>
                <a:latin typeface="Arial" pitchFamily="34" charset="0"/>
                <a:cs typeface="Arial" pitchFamily="34" charset="0"/>
              </a:defRPr>
            </a:lvl1pPr>
          </a:lstStyle>
          <a:p>
            <a:r>
              <a:rPr lang="fi-FI"/>
              <a:t>Muokkaa perustyyl. napsautt.</a:t>
            </a:r>
            <a:endParaRPr lang="fi-FI" dirty="0"/>
          </a:p>
        </p:txBody>
      </p:sp>
      <p:sp>
        <p:nvSpPr>
          <p:cNvPr id="3" name="Alaotsikko 2"/>
          <p:cNvSpPr>
            <a:spLocks noGrp="1"/>
          </p:cNvSpPr>
          <p:nvPr>
            <p:ph type="subTitle" idx="1"/>
          </p:nvPr>
        </p:nvSpPr>
        <p:spPr>
          <a:xfrm>
            <a:off x="1199456" y="3260576"/>
            <a:ext cx="10369152" cy="1536576"/>
          </a:xfrm>
          <a:prstGeom prst="rect">
            <a:avLst/>
          </a:prstGeom>
          <a:solidFill>
            <a:schemeClr val="bg1"/>
          </a:solidFill>
        </p:spPr>
        <p:txBody>
          <a:bodyPr>
            <a:normAutofit/>
          </a:bodyPr>
          <a:lstStyle>
            <a:lvl1pPr marL="0" indent="0" algn="l">
              <a:buNone/>
              <a:defRPr sz="4000">
                <a:solidFill>
                  <a:srgbClr val="0357A2"/>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fi-FI" dirty="0"/>
          </a:p>
        </p:txBody>
      </p:sp>
      <p:sp>
        <p:nvSpPr>
          <p:cNvPr id="4" name="Päivämäärän paikkamerkki 3"/>
          <p:cNvSpPr>
            <a:spLocks noGrp="1"/>
          </p:cNvSpPr>
          <p:nvPr>
            <p:ph type="dt" sz="half" idx="10"/>
          </p:nvPr>
        </p:nvSpPr>
        <p:spPr>
          <a:xfrm>
            <a:off x="711200" y="6357962"/>
            <a:ext cx="2844800" cy="365125"/>
          </a:xfrm>
          <a:prstGeom prst="rect">
            <a:avLst/>
          </a:prstGeom>
        </p:spPr>
        <p:txBody>
          <a:bodyPr/>
          <a:lstStyle>
            <a:lvl1pPr>
              <a:defRPr>
                <a:latin typeface="Arial" pitchFamily="34" charset="0"/>
                <a:cs typeface="Arial" pitchFamily="34" charset="0"/>
              </a:defRPr>
            </a:lvl1pPr>
          </a:lstStyle>
          <a:p>
            <a:r>
              <a:rPr lang="fi-FI">
                <a:solidFill>
                  <a:prstClr val="black">
                    <a:tint val="75000"/>
                  </a:prstClr>
                </a:solidFill>
              </a:rPr>
              <a:t>17.1.2014</a:t>
            </a:r>
          </a:p>
        </p:txBody>
      </p:sp>
      <p:sp>
        <p:nvSpPr>
          <p:cNvPr id="5" name="Alatunnisteen paikkamerkki 4"/>
          <p:cNvSpPr>
            <a:spLocks noGrp="1"/>
          </p:cNvSpPr>
          <p:nvPr>
            <p:ph type="ftr" sz="quarter" idx="11"/>
          </p:nvPr>
        </p:nvSpPr>
        <p:spPr/>
        <p:txBody>
          <a:bodyPr/>
          <a:lstStyle/>
          <a:p>
            <a:r>
              <a:rPr lang="fi-FI">
                <a:solidFill>
                  <a:prstClr val="black">
                    <a:tint val="75000"/>
                  </a:prstClr>
                </a:solidFill>
              </a:rPr>
              <a:t>Irina Muuri</a:t>
            </a:r>
          </a:p>
        </p:txBody>
      </p:sp>
      <p:pic>
        <p:nvPicPr>
          <p:cNvPr id="10" name="Kuva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87232" y="5474208"/>
            <a:ext cx="3604768" cy="1383792"/>
          </a:xfrm>
          <a:prstGeom prst="rect">
            <a:avLst/>
          </a:prstGeom>
        </p:spPr>
      </p:pic>
    </p:spTree>
    <p:extLst>
      <p:ext uri="{BB962C8B-B14F-4D97-AF65-F5344CB8AC3E}">
        <p14:creationId xmlns:p14="http://schemas.microsoft.com/office/powerpoint/2010/main" val="33472198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pic>
        <p:nvPicPr>
          <p:cNvPr id="10" name="Kuva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5056" y="5815584"/>
            <a:ext cx="2726944" cy="1042416"/>
          </a:xfrm>
          <a:prstGeom prst="rect">
            <a:avLst/>
          </a:prstGeom>
        </p:spPr>
      </p:pic>
      <p:pic>
        <p:nvPicPr>
          <p:cNvPr id="7" name="Kuva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11200" cy="6858000"/>
          </a:xfrm>
          <a:prstGeom prst="rect">
            <a:avLst/>
          </a:prstGeom>
        </p:spPr>
      </p:pic>
      <p:sp>
        <p:nvSpPr>
          <p:cNvPr id="2" name="Otsikko 1"/>
          <p:cNvSpPr>
            <a:spLocks noGrp="1"/>
          </p:cNvSpPr>
          <p:nvPr>
            <p:ph type="title"/>
          </p:nvPr>
        </p:nvSpPr>
        <p:spPr>
          <a:xfrm>
            <a:off x="1177461" y="274638"/>
            <a:ext cx="10871200" cy="1143000"/>
          </a:xfrm>
          <a:prstGeom prst="rect">
            <a:avLst/>
          </a:prstGeom>
        </p:spPr>
        <p:txBody>
          <a:bodyPr>
            <a:normAutofit/>
          </a:bodyPr>
          <a:lstStyle>
            <a:lvl1pPr algn="l">
              <a:defRPr sz="3200" b="1">
                <a:solidFill>
                  <a:srgbClr val="0357A2"/>
                </a:solidFill>
                <a:latin typeface="Arial" pitchFamily="34" charset="0"/>
                <a:cs typeface="Arial" pitchFamily="34" charset="0"/>
              </a:defRPr>
            </a:lvl1pPr>
          </a:lstStyle>
          <a:p>
            <a:r>
              <a:rPr lang="fi-FI"/>
              <a:t>Muokkaa perustyyl. napsautt.</a:t>
            </a:r>
            <a:endParaRPr lang="fi-FI" dirty="0"/>
          </a:p>
        </p:txBody>
      </p:sp>
      <p:sp>
        <p:nvSpPr>
          <p:cNvPr id="3" name="Sisällön paikkamerkki 2"/>
          <p:cNvSpPr>
            <a:spLocks noGrp="1"/>
          </p:cNvSpPr>
          <p:nvPr>
            <p:ph idx="1"/>
          </p:nvPr>
        </p:nvSpPr>
        <p:spPr>
          <a:xfrm>
            <a:off x="1177461" y="1600202"/>
            <a:ext cx="10871200" cy="4205063"/>
          </a:xfrm>
          <a:prstGeom prst="rect">
            <a:avLst/>
          </a:prstGeom>
        </p:spPr>
        <p:txBody>
          <a:bodyPr/>
          <a:lstStyle>
            <a:lvl1pPr marL="342900" indent="-342900">
              <a:buClr>
                <a:srgbClr val="0357A2"/>
              </a:buClr>
              <a:buFont typeface="Wingdings" pitchFamily="2" charset="2"/>
              <a:buChar char="§"/>
              <a:defRPr sz="18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p:cNvSpPr>
            <a:spLocks noGrp="1"/>
          </p:cNvSpPr>
          <p:nvPr>
            <p:ph type="dt" sz="half" idx="10"/>
          </p:nvPr>
        </p:nvSpPr>
        <p:spPr>
          <a:xfrm>
            <a:off x="1138965" y="6356351"/>
            <a:ext cx="2844800" cy="365125"/>
          </a:xfrm>
          <a:prstGeom prst="rect">
            <a:avLst/>
          </a:prstGeom>
        </p:spPr>
        <p:txBody>
          <a:bodyPr/>
          <a:lstStyle/>
          <a:p>
            <a:r>
              <a:rPr lang="fi-FI">
                <a:solidFill>
                  <a:prstClr val="black">
                    <a:tint val="75000"/>
                  </a:prstClr>
                </a:solidFill>
              </a:rPr>
              <a:t>17.1.2014</a:t>
            </a:r>
          </a:p>
        </p:txBody>
      </p:sp>
      <p:sp>
        <p:nvSpPr>
          <p:cNvPr id="5" name="Alatunnisteen paikkamerkki 4"/>
          <p:cNvSpPr>
            <a:spLocks noGrp="1"/>
          </p:cNvSpPr>
          <p:nvPr>
            <p:ph type="ftr" sz="quarter" idx="11"/>
          </p:nvPr>
        </p:nvSpPr>
        <p:spPr/>
        <p:txBody>
          <a:bodyPr/>
          <a:lstStyle/>
          <a:p>
            <a:r>
              <a:rPr lang="fi-FI">
                <a:solidFill>
                  <a:prstClr val="black">
                    <a:tint val="75000"/>
                  </a:prstClr>
                </a:solidFill>
              </a:rPr>
              <a:t>Irina Muuri</a:t>
            </a:r>
          </a:p>
        </p:txBody>
      </p:sp>
    </p:spTree>
    <p:extLst>
      <p:ext uri="{BB962C8B-B14F-4D97-AF65-F5344CB8AC3E}">
        <p14:creationId xmlns:p14="http://schemas.microsoft.com/office/powerpoint/2010/main" val="28549362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a:xfrm>
            <a:off x="1267883" y="274638"/>
            <a:ext cx="10780779" cy="1138138"/>
          </a:xfrm>
          <a:prstGeom prst="rect">
            <a:avLst/>
          </a:prstGeom>
        </p:spPr>
        <p:txBody>
          <a:bodyPr/>
          <a:lstStyle/>
          <a:p>
            <a:r>
              <a:rPr lang="fi-FI"/>
              <a:t>Muokkaa perustyyl. napsautt.</a:t>
            </a:r>
          </a:p>
        </p:txBody>
      </p:sp>
      <p:sp>
        <p:nvSpPr>
          <p:cNvPr id="3" name="Sisällön paikkamerkki 2"/>
          <p:cNvSpPr>
            <a:spLocks noGrp="1"/>
          </p:cNvSpPr>
          <p:nvPr>
            <p:ph sz="half" idx="1"/>
          </p:nvPr>
        </p:nvSpPr>
        <p:spPr>
          <a:xfrm>
            <a:off x="624418" y="1485901"/>
            <a:ext cx="5369983" cy="23034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97600" y="1485901"/>
            <a:ext cx="5369984" cy="23034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41359786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3394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theme" Target="../theme/theme2.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76881"/>
      </p:ext>
    </p:extLst>
  </p:cSld>
  <p:clrMap bg1="lt1" tx1="dk1" bg2="lt2" tx2="dk2" accent1="accent1" accent2="accent2" accent3="accent3" accent4="accent4" accent5="accent5" accent6="accent6" hlink="hlink" folHlink="folHlink"/>
  <p:sldLayoutIdLst>
    <p:sldLayoutId id="2147483656" r:id="rId1"/>
    <p:sldLayoutId id="2147483680" r:id="rId2"/>
    <p:sldLayoutId id="2147483672" r:id="rId3"/>
    <p:sldLayoutId id="2147483673" r:id="rId4"/>
    <p:sldLayoutId id="2147483674" r:id="rId5"/>
    <p:sldLayoutId id="2147483676" r:id="rId6"/>
    <p:sldLayoutId id="2147483675" r:id="rId7"/>
    <p:sldLayoutId id="2147483654" r:id="rId8"/>
    <p:sldLayoutId id="2147483655" r:id="rId9"/>
    <p:sldLayoutId id="2147483662" r:id="rId10"/>
    <p:sldLayoutId id="2147483657" r:id="rId11"/>
    <p:sldLayoutId id="2147483661" r:id="rId12"/>
    <p:sldLayoutId id="2147483663" r:id="rId13"/>
    <p:sldLayoutId id="2147483664" r:id="rId14"/>
    <p:sldLayoutId id="2147483665" r:id="rId15"/>
    <p:sldLayoutId id="2147483666" r:id="rId16"/>
    <p:sldLayoutId id="2147483667" r:id="rId17"/>
    <p:sldLayoutId id="2147483668" r:id="rId18"/>
    <p:sldLayoutId id="2147483669" r:id="rId19"/>
    <p:sldLayoutId id="2147483671" r:id="rId20"/>
    <p:sldLayoutId id="2147483678" r:id="rId21"/>
    <p:sldLayoutId id="2147483679" r:id="rId22"/>
    <p:sldLayoutId id="2147483658" r:id="rId23"/>
    <p:sldLayoutId id="2147483659" r:id="rId24"/>
    <p:sldLayoutId id="2147483660" r:id="rId25"/>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sldNum="0" hdr="0"/>
  <p:txStyles>
    <p:titleStyle>
      <a:lvl1pPr algn="ctr" defTabSz="457200" rtl="0" eaLnBrk="1" latinLnBrk="0" hangingPunct="1">
        <a:spcBef>
          <a:spcPct val="0"/>
        </a:spcBef>
        <a:buNone/>
        <a:defRPr sz="4400" b="1" i="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Georgi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Georgia"/>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Georgia"/>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Georgia"/>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Georgia"/>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latunnisteen paikkamerkki 4"/>
          <p:cNvSpPr>
            <a:spLocks noGrp="1"/>
          </p:cNvSpPr>
          <p:nvPr>
            <p:ph type="ftr" sz="quarter" idx="3"/>
          </p:nvPr>
        </p:nvSpPr>
        <p:spPr>
          <a:xfrm>
            <a:off x="2133600" y="6492876"/>
            <a:ext cx="5486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Alatunniste</a:t>
            </a:r>
            <a:endParaRPr lang="fi-FI" dirty="0"/>
          </a:p>
        </p:txBody>
      </p:sp>
    </p:spTree>
    <p:extLst>
      <p:ext uri="{BB962C8B-B14F-4D97-AF65-F5344CB8AC3E}">
        <p14:creationId xmlns:p14="http://schemas.microsoft.com/office/powerpoint/2010/main" val="115930122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txStyles>
    <p:titleStyle>
      <a:lvl1pPr algn="ctr" defTabSz="457200" rtl="0" eaLnBrk="1" latinLnBrk="0" hangingPunct="1">
        <a:spcBef>
          <a:spcPct val="0"/>
        </a:spcBef>
        <a:buNone/>
        <a:defRPr sz="4400" b="1" i="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Georgi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Georgia"/>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Georgia"/>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Georgia"/>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Georgia"/>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2.xml"/><Relationship Id="rId1" Type="http://schemas.openxmlformats.org/officeDocument/2006/relationships/slideLayout" Target="../slideLayouts/slideLayout47.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47.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28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9D94E90D-BB74-4753-9C68-71D250557E07}"/>
              </a:ext>
            </a:extLst>
          </p:cNvPr>
          <p:cNvSpPr>
            <a:spLocks noGrp="1"/>
          </p:cNvSpPr>
          <p:nvPr>
            <p:ph type="title"/>
          </p:nvPr>
        </p:nvSpPr>
        <p:spPr/>
        <p:txBody>
          <a:bodyPr/>
          <a:lstStyle/>
          <a:p>
            <a:r>
              <a:rPr lang="fi-FI" dirty="0"/>
              <a:t>Kouluikäiset </a:t>
            </a:r>
          </a:p>
        </p:txBody>
      </p:sp>
      <p:sp>
        <p:nvSpPr>
          <p:cNvPr id="3" name="Päivämäärän paikkamerkki 2">
            <a:extLst>
              <a:ext uri="{FF2B5EF4-FFF2-40B4-BE49-F238E27FC236}">
                <a16:creationId xmlns:a16="http://schemas.microsoft.com/office/drawing/2014/main" id="{8753233A-460A-4359-B012-5A4EC4EDE881}"/>
              </a:ext>
            </a:extLst>
          </p:cNvPr>
          <p:cNvSpPr>
            <a:spLocks noGrp="1"/>
          </p:cNvSpPr>
          <p:nvPr>
            <p:ph type="dt" sz="half" idx="11"/>
          </p:nvPr>
        </p:nvSpPr>
        <p:spPr>
          <a:prstGeom prst="rect">
            <a:avLst/>
          </a:prstGeom>
        </p:spPr>
        <p:txBody>
          <a:bodyPr/>
          <a:lstStyle/>
          <a:p>
            <a:fld id="{5AF8F3B0-6424-4CC7-AD02-FD04C30E00E7}" type="datetime1">
              <a:rPr lang="fi-FI" smtClean="0"/>
              <a:pPr/>
              <a:t>9.5.2019</a:t>
            </a:fld>
            <a:endParaRPr lang="en-US" dirty="0"/>
          </a:p>
        </p:txBody>
      </p:sp>
    </p:spTree>
    <p:extLst>
      <p:ext uri="{BB962C8B-B14F-4D97-AF65-F5344CB8AC3E}">
        <p14:creationId xmlns:p14="http://schemas.microsoft.com/office/powerpoint/2010/main" val="127341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65CB910B-EC93-403E-867F-CB90563E98CA}" type="datetime1">
              <a:rPr lang="fi-FI">
                <a:solidFill>
                  <a:prstClr val="black"/>
                </a:solidFill>
              </a:rPr>
              <a:pPr/>
              <a:t>9.5.2019</a:t>
            </a:fld>
            <a:endParaRPr lang="en-US" dirty="0">
              <a:solidFill>
                <a:prstClr val="black"/>
              </a:solidFill>
            </a:endParaRPr>
          </a:p>
        </p:txBody>
      </p:sp>
      <p:sp>
        <p:nvSpPr>
          <p:cNvPr id="4" name="Otsikko 3"/>
          <p:cNvSpPr>
            <a:spLocks noGrp="1"/>
          </p:cNvSpPr>
          <p:nvPr>
            <p:ph type="title"/>
          </p:nvPr>
        </p:nvSpPr>
        <p:spPr>
          <a:xfrm>
            <a:off x="2037807" y="577196"/>
            <a:ext cx="7651261" cy="524135"/>
          </a:xfrm>
        </p:spPr>
        <p:txBody>
          <a:bodyPr/>
          <a:lstStyle/>
          <a:p>
            <a:r>
              <a:rPr lang="fi-FI" dirty="0"/>
              <a:t>Oppivelvollisuus</a:t>
            </a:r>
            <a:br>
              <a:rPr lang="fi-FI" dirty="0"/>
            </a:br>
            <a:endParaRPr lang="fi-FI" dirty="0"/>
          </a:p>
        </p:txBody>
      </p:sp>
      <p:sp>
        <p:nvSpPr>
          <p:cNvPr id="5" name="Tekstin paikkamerkki 4"/>
          <p:cNvSpPr>
            <a:spLocks noGrp="1"/>
          </p:cNvSpPr>
          <p:nvPr>
            <p:ph type="body" sz="quarter" idx="12"/>
          </p:nvPr>
        </p:nvSpPr>
        <p:spPr>
          <a:xfrm>
            <a:off x="1959430" y="1802674"/>
            <a:ext cx="8255725" cy="3648892"/>
          </a:xfrm>
        </p:spPr>
        <p:txBody>
          <a:bodyPr/>
          <a:lstStyle/>
          <a:p>
            <a:r>
              <a:rPr lang="fi-FI" dirty="0"/>
              <a:t>Suomessa vakinaisesti asuvat lapset ovat oppivelvollisia.</a:t>
            </a:r>
          </a:p>
          <a:p>
            <a:r>
              <a:rPr lang="fi-FI" dirty="0"/>
              <a:t>Oppivelvollisuus alkaa sinä vuonna, jona lapsi täyttää seitsemän vuotta </a:t>
            </a:r>
          </a:p>
          <a:p>
            <a:r>
              <a:rPr lang="fi-FI" dirty="0"/>
              <a:t>Oppivelvollisuus päättyy, kun perusopetuksen oppimäärä on suoritettu tai kun oppivelvollisuuden alkamisesta on kulunut 10 vuotta</a:t>
            </a:r>
          </a:p>
          <a:p>
            <a:r>
              <a:rPr lang="fi-FI" dirty="0"/>
              <a:t>Oppivelvollisuuden alkamista edeltävänä vuotena lapsen on osallistuttava vuoden kestävään esiopetukseen tai muuhun esiopetuksen tavoitteet saavuttavaan toimintaan.</a:t>
            </a:r>
          </a:p>
          <a:p>
            <a:endParaRPr lang="fi-FI" dirty="0"/>
          </a:p>
        </p:txBody>
      </p:sp>
    </p:spTree>
    <p:extLst>
      <p:ext uri="{BB962C8B-B14F-4D97-AF65-F5344CB8AC3E}">
        <p14:creationId xmlns:p14="http://schemas.microsoft.com/office/powerpoint/2010/main" val="396907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p:nvPr>
        </p:nvSpPr>
        <p:spPr>
          <a:xfrm>
            <a:off x="2036289" y="449517"/>
            <a:ext cx="7651261" cy="923333"/>
          </a:xfrm>
        </p:spPr>
        <p:txBody>
          <a:bodyPr>
            <a:normAutofit fontScale="90000"/>
          </a:bodyPr>
          <a:lstStyle/>
          <a:p>
            <a:r>
              <a:rPr lang="fi-FI" sz="3100" b="0" dirty="0"/>
              <a:t>Oppivelvollisuudesta</a:t>
            </a:r>
            <a:br>
              <a:rPr lang="fi-FI" b="1" dirty="0"/>
            </a:br>
            <a:endParaRPr lang="fi-FI" dirty="0"/>
          </a:p>
        </p:txBody>
      </p:sp>
      <p:sp>
        <p:nvSpPr>
          <p:cNvPr id="2" name="Sisällön paikkamerkki 1"/>
          <p:cNvSpPr>
            <a:spLocks noGrp="1"/>
          </p:cNvSpPr>
          <p:nvPr>
            <p:ph type="body" sz="quarter" idx="12"/>
          </p:nvPr>
        </p:nvSpPr>
        <p:spPr>
          <a:xfrm>
            <a:off x="2245295" y="1715589"/>
            <a:ext cx="7650073" cy="4308222"/>
          </a:xfrm>
        </p:spPr>
        <p:txBody>
          <a:bodyPr>
            <a:normAutofit fontScale="92500"/>
          </a:bodyPr>
          <a:lstStyle/>
          <a:p>
            <a:pPr algn="just">
              <a:buFont typeface="Arial" pitchFamily="34" charset="0"/>
              <a:buChar char="•"/>
            </a:pPr>
            <a:r>
              <a:rPr lang="fi-FI" sz="2400" dirty="0"/>
              <a:t>v.1979 koululainsäädännön uudistus takasi opetuksen myös vaikeasti vammautuneille lapsille. Heitä varten oli kuntien perustettava erityisluokkia ja kouluja</a:t>
            </a:r>
          </a:p>
          <a:p>
            <a:pPr>
              <a:buFont typeface="Arial" pitchFamily="34" charset="0"/>
              <a:buChar char="•"/>
            </a:pPr>
            <a:r>
              <a:rPr lang="fi-FI" sz="2400" dirty="0"/>
              <a:t>Tämä koululainsäädännön uudistus velvoitti kunnat perustamaan  myös harjaantumiskouluja kehitysvammaisille lapsille </a:t>
            </a:r>
          </a:p>
          <a:p>
            <a:pPr>
              <a:buFont typeface="Arial" pitchFamily="34" charset="0"/>
              <a:buChar char="•"/>
            </a:pPr>
            <a:r>
              <a:rPr lang="fi-FI" sz="2400" dirty="0"/>
              <a:t>Vuoden 1985 koululain myötä lievästi kehitysvammaisten opetus siirtyy peruskoulun tehtäväksi </a:t>
            </a:r>
          </a:p>
          <a:p>
            <a:pPr>
              <a:buFont typeface="Arial" pitchFamily="34" charset="0"/>
              <a:buChar char="•"/>
            </a:pPr>
            <a:r>
              <a:rPr lang="fi-FI" sz="2400" dirty="0"/>
              <a:t>Vaikeasti kehitysvammaiset siirtyvät peruskoulun piiriin vuoden 1997 koululain uudistuksen yhteydessä</a:t>
            </a:r>
          </a:p>
        </p:txBody>
      </p:sp>
    </p:spTree>
    <p:extLst>
      <p:ext uri="{BB962C8B-B14F-4D97-AF65-F5344CB8AC3E}">
        <p14:creationId xmlns:p14="http://schemas.microsoft.com/office/powerpoint/2010/main" val="1177754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65CB910B-EC93-403E-867F-CB90563E98CA}" type="datetime1">
              <a:rPr lang="fi-FI">
                <a:solidFill>
                  <a:prstClr val="black"/>
                </a:solidFill>
              </a:rPr>
              <a:pPr/>
              <a:t>9.5.2019</a:t>
            </a:fld>
            <a:endParaRPr lang="en-US" dirty="0">
              <a:solidFill>
                <a:prstClr val="black"/>
              </a:solidFill>
            </a:endParaRPr>
          </a:p>
        </p:txBody>
      </p:sp>
      <p:sp>
        <p:nvSpPr>
          <p:cNvPr id="4" name="Otsikko 3"/>
          <p:cNvSpPr>
            <a:spLocks noGrp="1"/>
          </p:cNvSpPr>
          <p:nvPr>
            <p:ph type="title"/>
          </p:nvPr>
        </p:nvSpPr>
        <p:spPr>
          <a:xfrm>
            <a:off x="1844094" y="275458"/>
            <a:ext cx="8188180" cy="560566"/>
          </a:xfrm>
        </p:spPr>
        <p:txBody>
          <a:bodyPr/>
          <a:lstStyle/>
          <a:p>
            <a:r>
              <a:rPr lang="fi-FI" sz="2800" u="sng" dirty="0"/>
              <a:t>Pidennetty oppivelvollisuus</a:t>
            </a:r>
            <a:br>
              <a:rPr lang="fi-FI" sz="2800" u="sng" dirty="0"/>
            </a:br>
            <a:endParaRPr lang="fi-FI" dirty="0"/>
          </a:p>
        </p:txBody>
      </p:sp>
      <p:sp>
        <p:nvSpPr>
          <p:cNvPr id="5" name="Tekstin paikkamerkki 4"/>
          <p:cNvSpPr>
            <a:spLocks noGrp="1"/>
          </p:cNvSpPr>
          <p:nvPr>
            <p:ph type="body" sz="quarter" idx="12"/>
          </p:nvPr>
        </p:nvSpPr>
        <p:spPr>
          <a:xfrm>
            <a:off x="2027581" y="1155459"/>
            <a:ext cx="7650073" cy="5140838"/>
          </a:xfrm>
        </p:spPr>
        <p:txBody>
          <a:bodyPr/>
          <a:lstStyle/>
          <a:p>
            <a:r>
              <a:rPr lang="fi-FI" dirty="0"/>
              <a:t>Pidennetty oppivelvollisuus tarkoittaa oppivelvollisuuden alkamista vuotta säädettyä aiemmin, oppivelvollisuus ei pidenny perusopetuksen keskeltä tai lopusta</a:t>
            </a:r>
          </a:p>
          <a:p>
            <a:r>
              <a:rPr lang="fi-FI" dirty="0"/>
              <a:t>Muutoksia ryhmäkokoon: </a:t>
            </a:r>
          </a:p>
          <a:p>
            <a:pPr lvl="1"/>
            <a:r>
              <a:rPr lang="fi-FI" dirty="0"/>
              <a:t>20 oppilaan enimmäisryhmäkoko, kun oppilas integroidaan yleisopetuksen ryhmään, noudatetaan kaikilla oppitunneilla. </a:t>
            </a:r>
          </a:p>
          <a:p>
            <a:pPr lvl="1"/>
            <a:r>
              <a:rPr lang="fi-FI" dirty="0"/>
              <a:t>Ryhmäkokosäännökset koskevat myös esiopetusta</a:t>
            </a:r>
          </a:p>
          <a:p>
            <a:r>
              <a:rPr lang="fi-FI" dirty="0"/>
              <a:t>Esiopetus toteutetaan aina esiopetuksen opetussuunnitelman mukaisesti riippumatta siitä, missä sitä annetaan </a:t>
            </a:r>
          </a:p>
          <a:p>
            <a:r>
              <a:rPr lang="fi-FI" dirty="0"/>
              <a:t>Lapsen ollessa 5-vuotias huoltaja valitsee, osallistuuko lapsi esiopetukseen, 6-vuotiaana se on osa oppivelvollisuuden suorittamista.</a:t>
            </a:r>
          </a:p>
        </p:txBody>
      </p:sp>
    </p:spTree>
    <p:extLst>
      <p:ext uri="{BB962C8B-B14F-4D97-AF65-F5344CB8AC3E}">
        <p14:creationId xmlns:p14="http://schemas.microsoft.com/office/powerpoint/2010/main" val="3843255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65CB910B-EC93-403E-867F-CB90563E98CA}" type="datetime1">
              <a:rPr lang="fi-FI">
                <a:solidFill>
                  <a:prstClr val="black"/>
                </a:solidFill>
              </a:rPr>
              <a:pPr/>
              <a:t>9.5.2019</a:t>
            </a:fld>
            <a:endParaRPr lang="en-US" dirty="0">
              <a:solidFill>
                <a:prstClr val="black"/>
              </a:solidFill>
            </a:endParaRPr>
          </a:p>
        </p:txBody>
      </p:sp>
      <p:sp>
        <p:nvSpPr>
          <p:cNvPr id="4" name="Otsikko 3"/>
          <p:cNvSpPr>
            <a:spLocks noGrp="1"/>
          </p:cNvSpPr>
          <p:nvPr>
            <p:ph type="title"/>
          </p:nvPr>
        </p:nvSpPr>
        <p:spPr>
          <a:xfrm>
            <a:off x="1802674" y="223094"/>
            <a:ext cx="8865326" cy="745095"/>
          </a:xfrm>
        </p:spPr>
        <p:txBody>
          <a:bodyPr/>
          <a:lstStyle/>
          <a:p>
            <a:r>
              <a:rPr lang="fi-FI" sz="2000" dirty="0"/>
              <a:t>Opetuksen järjestämistä koskevat periaatteet</a:t>
            </a:r>
          </a:p>
        </p:txBody>
      </p:sp>
      <p:sp>
        <p:nvSpPr>
          <p:cNvPr id="5" name="Tekstin paikkamerkki 4"/>
          <p:cNvSpPr>
            <a:spLocks noGrp="1"/>
          </p:cNvSpPr>
          <p:nvPr>
            <p:ph type="body" sz="quarter" idx="12"/>
          </p:nvPr>
        </p:nvSpPr>
        <p:spPr>
          <a:xfrm>
            <a:off x="1933304" y="793377"/>
            <a:ext cx="7874978" cy="5268551"/>
          </a:xfrm>
        </p:spPr>
        <p:txBody>
          <a:bodyPr/>
          <a:lstStyle/>
          <a:p>
            <a:r>
              <a:rPr lang="fi-FI" sz="1800" dirty="0"/>
              <a:t>Opetuksen järjestäjän tulee kiinnittää huomiota </a:t>
            </a:r>
          </a:p>
          <a:p>
            <a:pPr lvl="1"/>
            <a:r>
              <a:rPr lang="fi-FI" sz="1800" dirty="0"/>
              <a:t>oppimisen esteettömyyteen</a:t>
            </a:r>
          </a:p>
          <a:p>
            <a:pPr lvl="1"/>
            <a:r>
              <a:rPr lang="fi-FI" sz="1800" dirty="0"/>
              <a:t>varhaiseen tunnistamiseen</a:t>
            </a:r>
          </a:p>
          <a:p>
            <a:pPr lvl="1"/>
            <a:r>
              <a:rPr lang="fi-FI" sz="1800" dirty="0"/>
              <a:t>oppimisvaikeuksien ennaltaehkäisyyn</a:t>
            </a:r>
          </a:p>
          <a:p>
            <a:r>
              <a:rPr lang="fi-FI" sz="1800" dirty="0"/>
              <a:t>Tuen tehtävänä on </a:t>
            </a:r>
            <a:r>
              <a:rPr lang="fi-FI" sz="1800" b="1" dirty="0"/>
              <a:t>ennalta ehkäistä</a:t>
            </a:r>
            <a:r>
              <a:rPr lang="fi-FI" sz="1800" dirty="0"/>
              <a:t> ongelmien monimuotoistumista ja syvenemistä sekä pitkäaikaisvaikutuksia</a:t>
            </a:r>
          </a:p>
          <a:p>
            <a:r>
              <a:rPr lang="fi-FI" sz="1800" b="1" dirty="0"/>
              <a:t>Lähtökohtana selvitetään </a:t>
            </a:r>
            <a:r>
              <a:rPr lang="fi-FI" sz="1800" dirty="0"/>
              <a:t>kunkin oppilaan sekä opetusryhmän </a:t>
            </a:r>
            <a:r>
              <a:rPr lang="fi-FI" sz="1800" b="1" dirty="0"/>
              <a:t>vahvuudet ja oppimis- ja kehitystarpeet</a:t>
            </a:r>
          </a:p>
          <a:p>
            <a:r>
              <a:rPr lang="fi-FI" sz="1800" dirty="0"/>
              <a:t>Oppilaan tulisi saada </a:t>
            </a:r>
            <a:r>
              <a:rPr lang="fi-FI" sz="1800" b="1" dirty="0"/>
              <a:t>onnistumisen kokemuksia </a:t>
            </a:r>
          </a:p>
          <a:p>
            <a:pPr lvl="1"/>
            <a:r>
              <a:rPr lang="fi-FI" sz="1800" dirty="0"/>
              <a:t>oppimisesta ja koulutyöstä</a:t>
            </a:r>
          </a:p>
          <a:p>
            <a:pPr lvl="1"/>
            <a:r>
              <a:rPr lang="fi-FI" sz="1800" dirty="0"/>
              <a:t>ryhmän jäsenenä toimimisesta</a:t>
            </a:r>
          </a:p>
          <a:p>
            <a:pPr lvl="1"/>
            <a:r>
              <a:rPr lang="fi-FI" sz="1800" dirty="0"/>
              <a:t>myönteistä käsitystä itsestään</a:t>
            </a:r>
          </a:p>
          <a:p>
            <a:r>
              <a:rPr lang="fi-FI" sz="1800" dirty="0"/>
              <a:t>Tukea annettaisiin </a:t>
            </a:r>
            <a:r>
              <a:rPr lang="fi-FI" sz="1800" b="1" dirty="0"/>
              <a:t>omassa opetusryhmässä </a:t>
            </a:r>
            <a:r>
              <a:rPr lang="fi-FI" sz="1800" dirty="0"/>
              <a:t>ja </a:t>
            </a:r>
            <a:r>
              <a:rPr lang="fi-FI" sz="1800" b="1" dirty="0"/>
              <a:t>erilaisin joustavin järjestelyin</a:t>
            </a:r>
            <a:r>
              <a:rPr lang="fi-FI" sz="1800" dirty="0"/>
              <a:t> (joskus oppilaan etuna on siirto toiseen opetusryhmään tai kouluun). </a:t>
            </a:r>
          </a:p>
          <a:p>
            <a:r>
              <a:rPr lang="fi-FI" sz="1800" dirty="0"/>
              <a:t>Erityisesti </a:t>
            </a:r>
            <a:r>
              <a:rPr lang="fi-FI" sz="1800" b="1" dirty="0"/>
              <a:t>huolehditaan tuen jatkumisesta lapsen siirtyessä </a:t>
            </a:r>
            <a:r>
              <a:rPr lang="fi-FI" sz="1800" dirty="0"/>
              <a:t>esiopetuksesta perusopetukseen, perusopetuksen sisällä sekä oppilaan siirtyessä perusopetuksesta toiselle asteelle. </a:t>
            </a:r>
          </a:p>
          <a:p>
            <a:endParaRPr lang="fi-FI" dirty="0"/>
          </a:p>
        </p:txBody>
      </p:sp>
    </p:spTree>
    <p:extLst>
      <p:ext uri="{BB962C8B-B14F-4D97-AF65-F5344CB8AC3E}">
        <p14:creationId xmlns:p14="http://schemas.microsoft.com/office/powerpoint/2010/main" val="278615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65CB910B-EC93-403E-867F-CB90563E98CA}" type="datetime1">
              <a:rPr lang="fi-FI">
                <a:solidFill>
                  <a:prstClr val="black"/>
                </a:solidFill>
              </a:rPr>
              <a:pPr/>
              <a:t>9.5.2019</a:t>
            </a:fld>
            <a:endParaRPr lang="en-US" dirty="0">
              <a:solidFill>
                <a:prstClr val="black"/>
              </a:solidFill>
            </a:endParaRPr>
          </a:p>
        </p:txBody>
      </p:sp>
      <p:sp>
        <p:nvSpPr>
          <p:cNvPr id="4" name="Otsikko 3"/>
          <p:cNvSpPr>
            <a:spLocks noGrp="1"/>
          </p:cNvSpPr>
          <p:nvPr>
            <p:ph type="title"/>
          </p:nvPr>
        </p:nvSpPr>
        <p:spPr>
          <a:xfrm>
            <a:off x="1939307" y="149643"/>
            <a:ext cx="7651261" cy="529626"/>
          </a:xfrm>
        </p:spPr>
        <p:txBody>
          <a:bodyPr/>
          <a:lstStyle/>
          <a:p>
            <a:r>
              <a:rPr lang="fi-FI" dirty="0"/>
              <a:t>Ohjaus tuen tarpeen aikana</a:t>
            </a:r>
          </a:p>
        </p:txBody>
      </p:sp>
      <p:sp>
        <p:nvSpPr>
          <p:cNvPr id="5" name="Tekstin paikkamerkki 4"/>
          <p:cNvSpPr>
            <a:spLocks noGrp="1"/>
          </p:cNvSpPr>
          <p:nvPr>
            <p:ph type="body" sz="quarter" idx="12"/>
          </p:nvPr>
        </p:nvSpPr>
        <p:spPr>
          <a:xfrm>
            <a:off x="1682947" y="811120"/>
            <a:ext cx="8492210" cy="6046880"/>
          </a:xfrm>
        </p:spPr>
        <p:txBody>
          <a:bodyPr/>
          <a:lstStyle/>
          <a:p>
            <a:pPr marL="0" indent="0">
              <a:buNone/>
            </a:pPr>
            <a:r>
              <a:rPr lang="fi-FI" dirty="0"/>
              <a:t>Tuen tarve voi vaihdella tilapäisestä jatkuvaan, vähäisestä vahvempaan tai yhden tukimuodon tarpeesta useamman tukimuodon tarpeeseen.</a:t>
            </a:r>
            <a:endParaRPr lang="fi-FI" b="1" dirty="0"/>
          </a:p>
          <a:p>
            <a:r>
              <a:rPr lang="fi-FI" b="1" dirty="0"/>
              <a:t>Jokaisen opettajan tehtävänä </a:t>
            </a:r>
            <a:r>
              <a:rPr lang="fi-FI" dirty="0"/>
              <a:t>on ohjata tukea tarvitsevaa oppilasta koulunkäynnissä ja eri oppiaineiden opiskelussa. </a:t>
            </a:r>
          </a:p>
          <a:p>
            <a:r>
              <a:rPr lang="fi-FI" dirty="0"/>
              <a:t>Ohjaus liittyy kaikkiin opetustilanteisiin, oppiaineisiin ja oppilaalle annettavaan arviointipalautteeseen. </a:t>
            </a:r>
          </a:p>
          <a:p>
            <a:r>
              <a:rPr lang="fi-FI" dirty="0"/>
              <a:t>Ohjauksen tavoitteena on, että tukea tarvitsevan oppilaan itseluottamus, itsearviointi- ja oppimaan oppimisen taidot sekä kyky suunnitella tulevaisuuttaan vahvistuvat</a:t>
            </a:r>
          </a:p>
          <a:p>
            <a:r>
              <a:rPr lang="fi-FI" b="1" dirty="0"/>
              <a:t>Oppilaan taitoja vahvistetaan ohjauksellisilla toimintatavoilla</a:t>
            </a:r>
            <a:r>
              <a:rPr lang="fi-FI" dirty="0"/>
              <a:t>; oppilaan arjenhallinta, opintojen suunnittelu- ja opiskelutaidot tai yhteistyötilanteet</a:t>
            </a:r>
          </a:p>
          <a:p>
            <a:r>
              <a:rPr lang="fi-FI" dirty="0"/>
              <a:t>Tavoitteena on, että oppilas oppii asettamaan tavoitteita oppimiselleen ja ottamaan vastuuta opiskelustaan. </a:t>
            </a:r>
          </a:p>
          <a:p>
            <a:r>
              <a:rPr lang="fi-FI" dirty="0"/>
              <a:t>Tukea suunniteltaessa tehdään </a:t>
            </a:r>
            <a:r>
              <a:rPr lang="fi-FI" b="1" dirty="0"/>
              <a:t>tiivistä yhteistyötä </a:t>
            </a:r>
            <a:r>
              <a:rPr lang="fi-FI" dirty="0"/>
              <a:t>oppilaan ja huoltajan kanssa sekä hyödynnetään myös oppilashuollon ja oppilasta mahdollisesti avustavan henkilöstön asiantuntemusta. </a:t>
            </a:r>
          </a:p>
          <a:p>
            <a:endParaRPr lang="fi-FI" dirty="0"/>
          </a:p>
        </p:txBody>
      </p:sp>
    </p:spTree>
    <p:extLst>
      <p:ext uri="{BB962C8B-B14F-4D97-AF65-F5344CB8AC3E}">
        <p14:creationId xmlns:p14="http://schemas.microsoft.com/office/powerpoint/2010/main" val="243724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65CB910B-EC93-403E-867F-CB90563E98CA}" type="datetime1">
              <a:rPr lang="fi-FI">
                <a:solidFill>
                  <a:prstClr val="black"/>
                </a:solidFill>
              </a:rPr>
              <a:pPr/>
              <a:t>9.5.2019</a:t>
            </a:fld>
            <a:endParaRPr lang="en-US" dirty="0">
              <a:solidFill>
                <a:prstClr val="black"/>
              </a:solidFill>
            </a:endParaRPr>
          </a:p>
        </p:txBody>
      </p:sp>
      <p:sp>
        <p:nvSpPr>
          <p:cNvPr id="4" name="Otsikko 3"/>
          <p:cNvSpPr>
            <a:spLocks noGrp="1"/>
          </p:cNvSpPr>
          <p:nvPr>
            <p:ph type="title"/>
          </p:nvPr>
        </p:nvSpPr>
        <p:spPr>
          <a:xfrm>
            <a:off x="2245295" y="376066"/>
            <a:ext cx="7651261" cy="695089"/>
          </a:xfrm>
        </p:spPr>
        <p:txBody>
          <a:bodyPr/>
          <a:lstStyle/>
          <a:p>
            <a:r>
              <a:rPr lang="fi-FI" dirty="0"/>
              <a:t>yhteistyö</a:t>
            </a:r>
          </a:p>
        </p:txBody>
      </p:sp>
      <p:sp>
        <p:nvSpPr>
          <p:cNvPr id="5" name="Tekstin paikkamerkki 4"/>
          <p:cNvSpPr>
            <a:spLocks noGrp="1"/>
          </p:cNvSpPr>
          <p:nvPr>
            <p:ph type="body" sz="quarter" idx="12"/>
          </p:nvPr>
        </p:nvSpPr>
        <p:spPr>
          <a:xfrm>
            <a:off x="1879535" y="1216418"/>
            <a:ext cx="7650073" cy="5198559"/>
          </a:xfrm>
        </p:spPr>
        <p:txBody>
          <a:bodyPr/>
          <a:lstStyle/>
          <a:p>
            <a:r>
              <a:rPr lang="fi-FI" dirty="0"/>
              <a:t>Opetus ja kasvatus tulee järjestää </a:t>
            </a:r>
            <a:r>
              <a:rPr lang="fi-FI" b="1" dirty="0"/>
              <a:t>yhteistyössä</a:t>
            </a:r>
            <a:r>
              <a:rPr lang="fi-FI" dirty="0"/>
              <a:t> huoltajien kanssa siten, että jokainen oppilas saa oman kehitystasonsa ja tarpeidensa mukaista opetusta, ohjausta ja tukea</a:t>
            </a:r>
          </a:p>
          <a:p>
            <a:r>
              <a:rPr lang="fi-FI" dirty="0"/>
              <a:t>Koulun henkilöstön on tärkeää olla yhteydessä kotiin heti, kun oppilaalla ilmenee oppimisen tai koulunkäynnin ongelmia tai hänen hyvinvointinsa on vaarantumassa</a:t>
            </a:r>
          </a:p>
          <a:p>
            <a:r>
              <a:rPr lang="fi-FI" dirty="0"/>
              <a:t>Oppilaille ja huoltajille annetaan tietoa tuen saannin mahdollisuuksista, tuen kolmiportaisuudesta sekä käytettävissä olevista tukimuodoista. </a:t>
            </a:r>
          </a:p>
          <a:p>
            <a:r>
              <a:rPr lang="fi-FI" dirty="0"/>
              <a:t>Huoltajia kannustetaan tukemaan osaltaan lapsensa tavoitteellista oppimista ja koulunkäyntiä</a:t>
            </a:r>
          </a:p>
          <a:p>
            <a:r>
              <a:rPr lang="fi-FI" dirty="0"/>
              <a:t>Tavoitteena on toimia yhteisymmärryksessä oppilaan ja huoltajan kanssa</a:t>
            </a:r>
          </a:p>
          <a:p>
            <a:r>
              <a:rPr lang="fi-FI" b="1" dirty="0"/>
              <a:t>Oppilas tai huoltaja ei voi kieltäytyä </a:t>
            </a:r>
            <a:r>
              <a:rPr lang="fi-FI" dirty="0"/>
              <a:t>perusopetuslaissa säädetyn tuen vastaanottamisesta</a:t>
            </a:r>
          </a:p>
          <a:p>
            <a:endParaRPr lang="fi-FI" dirty="0"/>
          </a:p>
        </p:txBody>
      </p:sp>
    </p:spTree>
    <p:extLst>
      <p:ext uri="{BB962C8B-B14F-4D97-AF65-F5344CB8AC3E}">
        <p14:creationId xmlns:p14="http://schemas.microsoft.com/office/powerpoint/2010/main" val="13007592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061809" y="275459"/>
            <a:ext cx="7651261" cy="923333"/>
          </a:xfrm>
        </p:spPr>
        <p:txBody>
          <a:bodyPr/>
          <a:lstStyle/>
          <a:p>
            <a:r>
              <a:rPr lang="fi-FI" dirty="0"/>
              <a:t>Tuen järjestämisen periaatteet peruskoulussa</a:t>
            </a:r>
          </a:p>
        </p:txBody>
      </p:sp>
      <p:sp>
        <p:nvSpPr>
          <p:cNvPr id="3" name="Sisällön paikkamerkki 2"/>
          <p:cNvSpPr>
            <a:spLocks noGrp="1"/>
          </p:cNvSpPr>
          <p:nvPr>
            <p:ph type="body" sz="quarter" idx="12"/>
          </p:nvPr>
        </p:nvSpPr>
        <p:spPr>
          <a:xfrm>
            <a:off x="2245295" y="1297577"/>
            <a:ext cx="7650073" cy="4726234"/>
          </a:xfrm>
        </p:spPr>
        <p:txBody>
          <a:bodyPr>
            <a:normAutofit fontScale="92500" lnSpcReduction="20000"/>
          </a:bodyPr>
          <a:lstStyle/>
          <a:p>
            <a:r>
              <a:rPr lang="fi-FI" dirty="0"/>
              <a:t>Esiopetuksen opetussuunnitelman perusteet</a:t>
            </a:r>
          </a:p>
          <a:p>
            <a:pPr marL="457200" lvl="1" indent="0">
              <a:buNone/>
            </a:pPr>
            <a:r>
              <a:rPr lang="fi-FI" dirty="0">
                <a:sym typeface="Wingdings" pitchFamily="2" charset="2"/>
              </a:rPr>
              <a:t> </a:t>
            </a:r>
            <a:r>
              <a:rPr lang="fi-FI" dirty="0"/>
              <a:t>Lapsen oikeus saada varhaista ja ennaltaehkäisevää kasvun ja oppimisen tukea. </a:t>
            </a:r>
          </a:p>
          <a:p>
            <a:r>
              <a:rPr lang="fi-FI" dirty="0"/>
              <a:t>Perusopetuslaki</a:t>
            </a:r>
          </a:p>
          <a:p>
            <a:pPr marL="457200" lvl="1" indent="0">
              <a:buNone/>
            </a:pPr>
            <a:r>
              <a:rPr lang="fi-FI" dirty="0">
                <a:sym typeface="Wingdings" pitchFamily="2" charset="2"/>
              </a:rPr>
              <a:t> </a:t>
            </a:r>
            <a:r>
              <a:rPr lang="fi-FI" dirty="0"/>
              <a:t>Oppilaan oikeus saada riittävää oppimisen ja koulunkäynnin tukea heti tuen tarpeen ilmetessä</a:t>
            </a:r>
          </a:p>
          <a:p>
            <a:endParaRPr lang="fi-FI" dirty="0"/>
          </a:p>
          <a:p>
            <a:r>
              <a:rPr lang="fi-FI" dirty="0"/>
              <a:t>Tuen on oltava laadultaan ja määrältään lapsen kehitystason sekä yksilöllisten tarpeiden mukaista.</a:t>
            </a:r>
          </a:p>
          <a:p>
            <a:pPr marL="0" indent="0">
              <a:buNone/>
            </a:pPr>
            <a:endParaRPr lang="fi-FI" dirty="0"/>
          </a:p>
          <a:p>
            <a:r>
              <a:rPr lang="fi-FI" dirty="0"/>
              <a:t>Tuen suunnitelmallisuus, joustavuus sekä jatkuvuus. </a:t>
            </a:r>
          </a:p>
          <a:p>
            <a:pPr lvl="1"/>
            <a:r>
              <a:rPr lang="fi-FI" dirty="0"/>
              <a:t>Suunnitelmallisuus: perusteltua, systemaattista, asiakirjoin dokumentoitua</a:t>
            </a:r>
          </a:p>
          <a:p>
            <a:pPr lvl="1"/>
            <a:r>
              <a:rPr lang="fi-FI" dirty="0"/>
              <a:t>Joustavuus: tukea tilanteen ja tarpeen mukaan</a:t>
            </a:r>
          </a:p>
          <a:p>
            <a:pPr lvl="1"/>
            <a:r>
              <a:rPr lang="fi-FI" dirty="0"/>
              <a:t>Jatkuvuus: seuranta ja arviointi</a:t>
            </a:r>
          </a:p>
        </p:txBody>
      </p:sp>
    </p:spTree>
    <p:extLst>
      <p:ext uri="{BB962C8B-B14F-4D97-AF65-F5344CB8AC3E}">
        <p14:creationId xmlns:p14="http://schemas.microsoft.com/office/powerpoint/2010/main" val="13579180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244107" y="449517"/>
            <a:ext cx="7651261" cy="595513"/>
          </a:xfrm>
        </p:spPr>
        <p:txBody>
          <a:bodyPr/>
          <a:lstStyle/>
          <a:p>
            <a:r>
              <a:rPr lang="fi-FI" dirty="0"/>
              <a:t> Tuen kolmiportaisuus</a:t>
            </a:r>
          </a:p>
        </p:txBody>
      </p:sp>
      <p:sp>
        <p:nvSpPr>
          <p:cNvPr id="3" name="Sisällön paikkamerkki 2"/>
          <p:cNvSpPr>
            <a:spLocks noGrp="1"/>
          </p:cNvSpPr>
          <p:nvPr>
            <p:ph type="body" sz="quarter" idx="12"/>
          </p:nvPr>
        </p:nvSpPr>
        <p:spPr>
          <a:xfrm>
            <a:off x="1933304" y="1280161"/>
            <a:ext cx="7962064" cy="5199017"/>
          </a:xfrm>
        </p:spPr>
        <p:txBody>
          <a:bodyPr>
            <a:normAutofit fontScale="92500" lnSpcReduction="20000"/>
          </a:bodyPr>
          <a:lstStyle/>
          <a:p>
            <a:r>
              <a:rPr lang="fi-FI" sz="2800" dirty="0"/>
              <a:t>Oppimisen ja koulunkäynnin tuen kolme tasoa ovat yleinen, tehostettu ja erityinen tuki. Näistä oppilas voi saada kerrallaan vain yhden tasoista tukea</a:t>
            </a:r>
          </a:p>
          <a:p>
            <a:r>
              <a:rPr lang="fi-FI" sz="2800" dirty="0"/>
              <a:t>Tuen kolmiportaisuus myös esiopetuksessa</a:t>
            </a:r>
          </a:p>
          <a:p>
            <a:r>
              <a:rPr lang="fi-FI" sz="2800" dirty="0"/>
              <a:t>Lomakkeet joka portaalle (= laadun takeena?)</a:t>
            </a:r>
          </a:p>
          <a:p>
            <a:r>
              <a:rPr lang="fi-FI" sz="2800" dirty="0"/>
              <a:t>Esioppilaalla oikeus erityisopetukseen</a:t>
            </a:r>
          </a:p>
          <a:p>
            <a:r>
              <a:rPr lang="fi-FI" sz="2800" dirty="0">
                <a:solidFill>
                  <a:srgbClr val="000000"/>
                </a:solidFill>
                <a:ea typeface="Lucida Sans Unicode" charset="0"/>
                <a:cs typeface="Lucida Sans Unicode" charset="0"/>
              </a:rPr>
              <a:t>Työnjako ja vastuullisuus selkeämpi</a:t>
            </a:r>
          </a:p>
          <a:p>
            <a:r>
              <a:rPr lang="fi-FI" sz="2800" dirty="0"/>
              <a:t>Oppilaan saaman tuen tulee olla joustavaa, pitkäjänteisesti suunniteltua ja tuen tarpeen mukaan muuttuvaa. </a:t>
            </a:r>
          </a:p>
          <a:p>
            <a:r>
              <a:rPr lang="fi-FI" sz="2800" dirty="0"/>
              <a:t>Tukea annetaan niin kauan sekä sen tasoisena ja muotoisena kuin se on tarpeellista. </a:t>
            </a:r>
          </a:p>
          <a:p>
            <a:endParaRPr lang="fi-FI" sz="2800" dirty="0">
              <a:solidFill>
                <a:srgbClr val="000000"/>
              </a:solidFill>
              <a:ea typeface="Lucida Sans Unicode" charset="0"/>
              <a:cs typeface="Lucida Sans Unicode" charset="0"/>
            </a:endParaRPr>
          </a:p>
          <a:p>
            <a:pPr>
              <a:buNone/>
            </a:pPr>
            <a:endParaRPr lang="fi-FI" sz="3200" dirty="0"/>
          </a:p>
        </p:txBody>
      </p:sp>
    </p:spTree>
    <p:extLst>
      <p:ext uri="{BB962C8B-B14F-4D97-AF65-F5344CB8AC3E}">
        <p14:creationId xmlns:p14="http://schemas.microsoft.com/office/powerpoint/2010/main" val="40118344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087935" y="449517"/>
            <a:ext cx="7651261" cy="923333"/>
          </a:xfrm>
        </p:spPr>
        <p:txBody>
          <a:bodyPr/>
          <a:lstStyle/>
          <a:p>
            <a:r>
              <a:rPr lang="fi-FI" sz="2800" dirty="0"/>
              <a:t>Tarkoituksena on </a:t>
            </a:r>
          </a:p>
        </p:txBody>
      </p:sp>
      <p:sp>
        <p:nvSpPr>
          <p:cNvPr id="3" name="Sisällön paikkamerkki 2"/>
          <p:cNvSpPr>
            <a:spLocks noGrp="1"/>
          </p:cNvSpPr>
          <p:nvPr>
            <p:ph type="body" sz="quarter" idx="12"/>
          </p:nvPr>
        </p:nvSpPr>
        <p:spPr>
          <a:xfrm>
            <a:off x="2245295" y="1372849"/>
            <a:ext cx="7650073" cy="4650962"/>
          </a:xfrm>
        </p:spPr>
        <p:txBody>
          <a:bodyPr/>
          <a:lstStyle/>
          <a:p>
            <a:r>
              <a:rPr lang="fi-FI" sz="2800" dirty="0"/>
              <a:t>Varhainen puuttuminen ja – vaikuttavuus</a:t>
            </a:r>
          </a:p>
          <a:p>
            <a:r>
              <a:rPr lang="fi-FI" sz="2800" dirty="0"/>
              <a:t>Tarpeen mukaisuus</a:t>
            </a:r>
          </a:p>
          <a:p>
            <a:r>
              <a:rPr lang="fi-FI" sz="2800" dirty="0"/>
              <a:t>Pedagoginen asiantuntijuus</a:t>
            </a:r>
          </a:p>
          <a:p>
            <a:r>
              <a:rPr lang="fi-FI" sz="2800" dirty="0"/>
              <a:t>Moniammatillisuus</a:t>
            </a:r>
          </a:p>
          <a:p>
            <a:r>
              <a:rPr lang="fi-FI" sz="2800" dirty="0"/>
              <a:t>Suunnitelmallisuus</a:t>
            </a:r>
          </a:p>
          <a:p>
            <a:r>
              <a:rPr lang="fi-FI" sz="2800" dirty="0"/>
              <a:t>Joustavuus</a:t>
            </a:r>
          </a:p>
          <a:p>
            <a:r>
              <a:rPr lang="fi-FI" sz="2800" dirty="0"/>
              <a:t>Jatkuvuus</a:t>
            </a:r>
          </a:p>
          <a:p>
            <a:pPr marL="342900" lvl="2" indent="-342900"/>
            <a:r>
              <a:rPr lang="fi-FI" sz="3200" b="1" dirty="0"/>
              <a:t>Kodin kanssa tehtävä yhteistyö</a:t>
            </a:r>
          </a:p>
          <a:p>
            <a:endParaRPr lang="fi-FI" sz="2800" dirty="0"/>
          </a:p>
          <a:p>
            <a:endParaRPr lang="fi-FI" dirty="0"/>
          </a:p>
          <a:p>
            <a:endParaRPr lang="fi-FI" dirty="0"/>
          </a:p>
        </p:txBody>
      </p:sp>
    </p:spTree>
    <p:extLst>
      <p:ext uri="{BB962C8B-B14F-4D97-AF65-F5344CB8AC3E}">
        <p14:creationId xmlns:p14="http://schemas.microsoft.com/office/powerpoint/2010/main" val="2065620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2063552" y="4365104"/>
            <a:ext cx="7056784" cy="108012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dirty="0">
                <a:solidFill>
                  <a:prstClr val="white"/>
                </a:solidFill>
                <a:latin typeface="Georgia"/>
              </a:rPr>
              <a:t>YLEINEN TUKI </a:t>
            </a:r>
            <a:endParaRPr lang="fi-FI" sz="2000" u="sng" dirty="0">
              <a:solidFill>
                <a:prstClr val="white"/>
              </a:solidFill>
              <a:latin typeface="Georgia"/>
            </a:endParaRPr>
          </a:p>
        </p:txBody>
      </p:sp>
      <p:sp>
        <p:nvSpPr>
          <p:cNvPr id="3" name="Suorakulmio 2"/>
          <p:cNvSpPr/>
          <p:nvPr/>
        </p:nvSpPr>
        <p:spPr>
          <a:xfrm>
            <a:off x="2423592" y="3933056"/>
            <a:ext cx="6768752" cy="43204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600" cap="all" dirty="0">
                <a:solidFill>
                  <a:prstClr val="black"/>
                </a:solidFill>
                <a:latin typeface="Georgia"/>
              </a:rPr>
              <a:t>Pedagoginen arvio</a:t>
            </a:r>
          </a:p>
        </p:txBody>
      </p:sp>
      <p:sp>
        <p:nvSpPr>
          <p:cNvPr id="7" name="Suorakulmio 6"/>
          <p:cNvSpPr/>
          <p:nvPr/>
        </p:nvSpPr>
        <p:spPr>
          <a:xfrm>
            <a:off x="2711624" y="2996952"/>
            <a:ext cx="6336704" cy="93610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cap="all" dirty="0">
              <a:solidFill>
                <a:prstClr val="white"/>
              </a:solidFill>
              <a:latin typeface="Georgia"/>
            </a:endParaRPr>
          </a:p>
          <a:p>
            <a:pPr algn="ctr"/>
            <a:r>
              <a:rPr lang="fi-FI" sz="2000" cap="all" dirty="0">
                <a:solidFill>
                  <a:prstClr val="white"/>
                </a:solidFill>
                <a:latin typeface="Georgia"/>
              </a:rPr>
              <a:t>Tehostettu tuki </a:t>
            </a:r>
          </a:p>
          <a:p>
            <a:pPr algn="ctr"/>
            <a:endParaRPr lang="fi-FI" dirty="0">
              <a:solidFill>
                <a:prstClr val="white"/>
              </a:solidFill>
              <a:latin typeface="Georgia"/>
            </a:endParaRPr>
          </a:p>
        </p:txBody>
      </p:sp>
      <p:sp>
        <p:nvSpPr>
          <p:cNvPr id="8" name="Suorakulmio 7"/>
          <p:cNvSpPr/>
          <p:nvPr/>
        </p:nvSpPr>
        <p:spPr>
          <a:xfrm>
            <a:off x="3287688" y="2564904"/>
            <a:ext cx="5688632" cy="43204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cap="all" dirty="0">
              <a:solidFill>
                <a:prstClr val="black"/>
              </a:solidFill>
              <a:latin typeface="Georgia"/>
            </a:endParaRPr>
          </a:p>
          <a:p>
            <a:pPr algn="ctr"/>
            <a:endParaRPr lang="fi-FI" sz="1600" cap="all" dirty="0">
              <a:solidFill>
                <a:prstClr val="black"/>
              </a:solidFill>
              <a:latin typeface="Georgia"/>
            </a:endParaRPr>
          </a:p>
          <a:p>
            <a:pPr algn="ctr"/>
            <a:r>
              <a:rPr lang="fi-FI" sz="1600" cap="all" dirty="0">
                <a:solidFill>
                  <a:prstClr val="black"/>
                </a:solidFill>
                <a:latin typeface="Georgia"/>
              </a:rPr>
              <a:t>Pedagoginen selvitys</a:t>
            </a:r>
          </a:p>
          <a:p>
            <a:endParaRPr lang="fi-FI" sz="2400" dirty="0">
              <a:solidFill>
                <a:prstClr val="black"/>
              </a:solidFill>
              <a:latin typeface="Georgia"/>
            </a:endParaRPr>
          </a:p>
        </p:txBody>
      </p:sp>
      <p:sp>
        <p:nvSpPr>
          <p:cNvPr id="9" name="Suorakulmio 8"/>
          <p:cNvSpPr/>
          <p:nvPr/>
        </p:nvSpPr>
        <p:spPr>
          <a:xfrm>
            <a:off x="3647728" y="1700808"/>
            <a:ext cx="5256584" cy="86409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cap="all" dirty="0">
                <a:solidFill>
                  <a:prstClr val="white"/>
                </a:solidFill>
                <a:latin typeface="Georgia"/>
              </a:rPr>
              <a:t>Erityinen tuki </a:t>
            </a:r>
          </a:p>
        </p:txBody>
      </p:sp>
      <p:sp>
        <p:nvSpPr>
          <p:cNvPr id="6" name="Vuokaavio: Manuaalinen toiminto 5"/>
          <p:cNvSpPr/>
          <p:nvPr/>
        </p:nvSpPr>
        <p:spPr>
          <a:xfrm>
            <a:off x="8760296" y="1700808"/>
            <a:ext cx="1656692" cy="3744416"/>
          </a:xfrm>
          <a:prstGeom prst="flowChartManualOperati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fi-FI" sz="2400" dirty="0">
                <a:solidFill>
                  <a:prstClr val="white"/>
                </a:solidFill>
                <a:latin typeface="Georgia"/>
              </a:rPr>
              <a:t>MUUT TUKIPALVELUT</a:t>
            </a:r>
          </a:p>
          <a:p>
            <a:pPr algn="ctr"/>
            <a:r>
              <a:rPr lang="fi-FI" dirty="0">
                <a:solidFill>
                  <a:prstClr val="white"/>
                </a:solidFill>
                <a:latin typeface="Georgia"/>
              </a:rPr>
              <a:t>mm. Oppilashuolto</a:t>
            </a:r>
          </a:p>
        </p:txBody>
      </p:sp>
      <p:sp>
        <p:nvSpPr>
          <p:cNvPr id="12" name="Otsikko 11"/>
          <p:cNvSpPr>
            <a:spLocks noGrp="1"/>
          </p:cNvSpPr>
          <p:nvPr>
            <p:ph type="title"/>
          </p:nvPr>
        </p:nvSpPr>
        <p:spPr>
          <a:xfrm>
            <a:off x="2063553" y="495830"/>
            <a:ext cx="7651261" cy="923333"/>
          </a:xfrm>
        </p:spPr>
        <p:txBody>
          <a:bodyPr/>
          <a:lstStyle/>
          <a:p>
            <a:r>
              <a:rPr lang="fi-FI" dirty="0"/>
              <a:t>Tuen kolmiportaisuus</a:t>
            </a:r>
          </a:p>
        </p:txBody>
      </p:sp>
    </p:spTree>
    <p:extLst>
      <p:ext uri="{BB962C8B-B14F-4D97-AF65-F5344CB8AC3E}">
        <p14:creationId xmlns:p14="http://schemas.microsoft.com/office/powerpoint/2010/main" val="719726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2090808" y="1467759"/>
            <a:ext cx="7650073" cy="4067164"/>
          </a:xfrm>
        </p:spPr>
        <p:txBody>
          <a:bodyPr>
            <a:noAutofit/>
          </a:bodyPr>
          <a:lstStyle/>
          <a:p>
            <a:r>
              <a:rPr lang="fi-FI" sz="2400" dirty="0"/>
              <a:t>Lähtökohtana on, että kaikki oppilaat saavat ja tarvitsevat tukea</a:t>
            </a:r>
          </a:p>
          <a:p>
            <a:r>
              <a:rPr lang="fi-FI" sz="2400" dirty="0"/>
              <a:t>Pedagoginen tuki: esim. tukiopetuksella, osa-aikaisella erityisopetuksella tai ohjauksen keinoin. </a:t>
            </a:r>
          </a:p>
          <a:p>
            <a:r>
              <a:rPr lang="fi-FI" sz="2400" dirty="0"/>
              <a:t>Ei edellytä kokoaikaisia, rakenteellisia tukitoimia (ei vaadi lisää rahaa)</a:t>
            </a:r>
          </a:p>
          <a:p>
            <a:r>
              <a:rPr lang="fi-FI" sz="2400" dirty="0"/>
              <a:t>Lahjakkaiden lasten huomiointi!</a:t>
            </a:r>
          </a:p>
          <a:p>
            <a:r>
              <a:rPr lang="fi-FI" sz="2400" b="1" dirty="0"/>
              <a:t>Oppimisympäristön</a:t>
            </a:r>
            <a:r>
              <a:rPr lang="fi-FI" sz="2400" dirty="0"/>
              <a:t> ja työtapojen muokkaamista</a:t>
            </a:r>
          </a:p>
          <a:p>
            <a:r>
              <a:rPr lang="fi-FI" sz="2400" b="1" dirty="0"/>
              <a:t>Vuorovaikutuksen</a:t>
            </a:r>
            <a:r>
              <a:rPr lang="fi-FI" sz="2400" dirty="0"/>
              <a:t> kehittämistä</a:t>
            </a:r>
          </a:p>
          <a:p>
            <a:r>
              <a:rPr lang="fi-FI" sz="2400" b="1" dirty="0"/>
              <a:t>Johdonmukaisen</a:t>
            </a:r>
            <a:r>
              <a:rPr lang="fi-FI" sz="2400" dirty="0"/>
              <a:t> opetuksen ja ohjauksen varmistamista</a:t>
            </a:r>
          </a:p>
          <a:p>
            <a:pPr marL="0" indent="0">
              <a:buNone/>
            </a:pPr>
            <a:r>
              <a:rPr lang="fi-FI" sz="2400" dirty="0"/>
              <a:t>Jos tämä ei riitä……..</a:t>
            </a:r>
          </a:p>
          <a:p>
            <a:pPr marL="457200" lvl="1" indent="0">
              <a:buNone/>
            </a:pPr>
            <a:r>
              <a:rPr lang="fi-FI" sz="2400" dirty="0"/>
              <a:t> </a:t>
            </a:r>
          </a:p>
          <a:p>
            <a:pPr marL="0" indent="0">
              <a:buNone/>
            </a:pPr>
            <a:endParaRPr lang="fi-FI" sz="2400" dirty="0"/>
          </a:p>
        </p:txBody>
      </p:sp>
      <p:pic>
        <p:nvPicPr>
          <p:cNvPr id="3075" name="Picture 3" descr="C:\Users\irimuuri\AppData\Local\Microsoft\Windows\Temporary Internet Files\Content.IE5\RD7736RB\MC900232107[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96646" y="4903554"/>
            <a:ext cx="1688471" cy="1860487"/>
          </a:xfrm>
          <a:prstGeom prst="rect">
            <a:avLst/>
          </a:prstGeom>
          <a:noFill/>
          <a:extLst>
            <a:ext uri="{909E8E84-426E-40DD-AFC4-6F175D3DCCD1}">
              <a14:hiddenFill xmlns:a14="http://schemas.microsoft.com/office/drawing/2010/main">
                <a:solidFill>
                  <a:srgbClr val="FFFFFF"/>
                </a:solidFill>
              </a14:hiddenFill>
            </a:ext>
          </a:extLst>
        </p:spPr>
      </p:pic>
      <p:pic>
        <p:nvPicPr>
          <p:cNvPr id="4" name="Kuva 3"/>
          <p:cNvPicPr>
            <a:picLocks noChangeAspect="1"/>
          </p:cNvPicPr>
          <p:nvPr/>
        </p:nvPicPr>
        <p:blipFill>
          <a:blip r:embed="rId4" cstate="print"/>
          <a:stretch>
            <a:fillRect/>
          </a:stretch>
        </p:blipFill>
        <p:spPr>
          <a:xfrm>
            <a:off x="2245295" y="316323"/>
            <a:ext cx="6823851" cy="1063839"/>
          </a:xfrm>
          <a:prstGeom prst="rect">
            <a:avLst/>
          </a:prstGeom>
        </p:spPr>
      </p:pic>
    </p:spTree>
    <p:extLst>
      <p:ext uri="{BB962C8B-B14F-4D97-AF65-F5344CB8AC3E}">
        <p14:creationId xmlns:p14="http://schemas.microsoft.com/office/powerpoint/2010/main" val="35293107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2245295" y="992778"/>
            <a:ext cx="7650073" cy="5677989"/>
          </a:xfrm>
        </p:spPr>
        <p:txBody>
          <a:bodyPr>
            <a:normAutofit fontScale="85000" lnSpcReduction="10000"/>
          </a:bodyPr>
          <a:lstStyle/>
          <a:p>
            <a:pPr marL="0" indent="0">
              <a:buNone/>
            </a:pPr>
            <a:r>
              <a:rPr lang="fi-FI" dirty="0">
                <a:solidFill>
                  <a:prstClr val="black"/>
                </a:solidFill>
              </a:rPr>
              <a:t>….tulee tehdä</a:t>
            </a:r>
          </a:p>
          <a:p>
            <a:r>
              <a:rPr lang="fi-FI" b="1" dirty="0">
                <a:solidFill>
                  <a:prstClr val="black"/>
                </a:solidFill>
              </a:rPr>
              <a:t>pedagoginen arvio, </a:t>
            </a:r>
            <a:r>
              <a:rPr lang="fi-FI" dirty="0">
                <a:solidFill>
                  <a:prstClr val="black"/>
                </a:solidFill>
              </a:rPr>
              <a:t>jossa selvitetään </a:t>
            </a:r>
            <a:r>
              <a:rPr lang="fi-FI" b="1" dirty="0">
                <a:solidFill>
                  <a:prstClr val="black"/>
                </a:solidFill>
              </a:rPr>
              <a:t>tehostettua tukea </a:t>
            </a:r>
            <a:r>
              <a:rPr lang="fi-FI" dirty="0">
                <a:solidFill>
                  <a:prstClr val="black"/>
                </a:solidFill>
              </a:rPr>
              <a:t>varten </a:t>
            </a:r>
            <a:r>
              <a:rPr lang="fi-FI" b="1" dirty="0">
                <a:solidFill>
                  <a:prstClr val="black"/>
                </a:solidFill>
              </a:rPr>
              <a:t>….</a:t>
            </a:r>
          </a:p>
          <a:p>
            <a:pPr lvl="1"/>
            <a:r>
              <a:rPr lang="fi-FI" dirty="0"/>
              <a:t>oppilaan oppimisen ja koulunkäynnin kokonaistilanne koulun, oppilaan sekä huoltajan näkökulmista</a:t>
            </a:r>
          </a:p>
          <a:p>
            <a:pPr lvl="1"/>
            <a:r>
              <a:rPr lang="fi-FI" dirty="0"/>
              <a:t>oppilaan saama yleinen tuki ja arvio eri tukimuotojen vaikutuksista</a:t>
            </a:r>
          </a:p>
          <a:p>
            <a:pPr lvl="1"/>
            <a:r>
              <a:rPr lang="fi-FI" dirty="0"/>
              <a:t>oppilaan vahvuudet ja kiinnostuksen kohteet, oppimisvalmiudet sekä oppimiseen ja koulunkäyntiin liittyvät erityistarpeet</a:t>
            </a:r>
          </a:p>
          <a:p>
            <a:pPr lvl="1"/>
            <a:r>
              <a:rPr lang="fi-FI" dirty="0"/>
              <a:t>arvio siitä, millaisilla pedagogisilla, oppimisympäristöön liittyvillä, ohjauksellisilla, oppilashuollollisilla tai muilla tukijärjestelyillä oppilasta voidaan tukea</a:t>
            </a:r>
          </a:p>
          <a:p>
            <a:pPr lvl="1"/>
            <a:r>
              <a:rPr lang="fi-FI" dirty="0"/>
              <a:t>arvio tehostetun tuen tarpeesta.</a:t>
            </a:r>
          </a:p>
          <a:p>
            <a:pPr lvl="2"/>
            <a:endParaRPr lang="fi-FI" dirty="0">
              <a:solidFill>
                <a:prstClr val="black"/>
              </a:solidFill>
            </a:endParaRPr>
          </a:p>
          <a:p>
            <a:r>
              <a:rPr lang="fi-FI" dirty="0">
                <a:solidFill>
                  <a:prstClr val="black"/>
                </a:solidFill>
              </a:rPr>
              <a:t>Pedagoginen arvio tehdään </a:t>
            </a:r>
            <a:r>
              <a:rPr lang="fi-FI" b="1" dirty="0">
                <a:solidFill>
                  <a:prstClr val="black"/>
                </a:solidFill>
              </a:rPr>
              <a:t>yhteistyössä</a:t>
            </a:r>
            <a:r>
              <a:rPr lang="fi-FI" dirty="0">
                <a:solidFill>
                  <a:prstClr val="black"/>
                </a:solidFill>
              </a:rPr>
              <a:t> oppilaan ja huoltajan kanssa ja tarvittaessa moniammatillisesti</a:t>
            </a:r>
          </a:p>
          <a:p>
            <a:pPr marL="0" indent="0">
              <a:buNone/>
            </a:pPr>
            <a:endParaRPr lang="fi-FI" dirty="0">
              <a:solidFill>
                <a:prstClr val="black"/>
              </a:solidFill>
            </a:endParaRPr>
          </a:p>
          <a:p>
            <a:pPr marL="0" indent="0">
              <a:buNone/>
            </a:pPr>
            <a:r>
              <a:rPr lang="fi-FI" dirty="0">
                <a:solidFill>
                  <a:prstClr val="black"/>
                </a:solidFill>
              </a:rPr>
              <a:t>Tehtävä myös toisinpäin…</a:t>
            </a:r>
          </a:p>
          <a:p>
            <a:r>
              <a:rPr lang="fi-FI" dirty="0">
                <a:solidFill>
                  <a:prstClr val="black"/>
                </a:solidFill>
              </a:rPr>
              <a:t>Jos lapsi ei enää tarvitse tehostettua tukea, tukitoimet puretaan = uusi pedagoginen arvio ja siirtyminen yleiseen tukeen</a:t>
            </a:r>
          </a:p>
        </p:txBody>
      </p:sp>
      <p:sp>
        <p:nvSpPr>
          <p:cNvPr id="4" name="Suorakulmio 3"/>
          <p:cNvSpPr/>
          <p:nvPr/>
        </p:nvSpPr>
        <p:spPr>
          <a:xfrm>
            <a:off x="2085648" y="217059"/>
            <a:ext cx="7128792" cy="53306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600" cap="all" dirty="0">
                <a:solidFill>
                  <a:prstClr val="black"/>
                </a:solidFill>
                <a:latin typeface="Georgia"/>
              </a:rPr>
              <a:t>Pedagoginen arvio</a:t>
            </a:r>
          </a:p>
        </p:txBody>
      </p:sp>
    </p:spTree>
    <p:extLst>
      <p:ext uri="{BB962C8B-B14F-4D97-AF65-F5344CB8AC3E}">
        <p14:creationId xmlns:p14="http://schemas.microsoft.com/office/powerpoint/2010/main" val="32764834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2245295" y="1689463"/>
            <a:ext cx="7650073" cy="4334348"/>
          </a:xfrm>
        </p:spPr>
        <p:txBody>
          <a:bodyPr>
            <a:normAutofit fontScale="85000" lnSpcReduction="10000"/>
          </a:bodyPr>
          <a:lstStyle/>
          <a:p>
            <a:r>
              <a:rPr lang="fi-FI" sz="2400" dirty="0"/>
              <a:t>Kun yleinen tuki ei riitä ja tarvitaan myös rakenteellista tukea</a:t>
            </a:r>
          </a:p>
          <a:p>
            <a:r>
              <a:rPr lang="fi-FI" sz="2400" dirty="0"/>
              <a:t>Suunnitellaan yleistä tukea vahvemmin yksittäistä oppilasta varten</a:t>
            </a:r>
          </a:p>
          <a:p>
            <a:pPr lvl="1"/>
            <a:r>
              <a:rPr lang="fi-FI" sz="2400" b="1" dirty="0"/>
              <a:t>Pitkäjänteisempää ja vahvempaa </a:t>
            </a:r>
            <a:r>
              <a:rPr lang="fi-FI" sz="2400" dirty="0"/>
              <a:t>tukea</a:t>
            </a:r>
          </a:p>
          <a:p>
            <a:r>
              <a:rPr lang="fi-FI" sz="2400" dirty="0"/>
              <a:t>Tavoitteena ehkäistä ongelmien kasautumista</a:t>
            </a:r>
          </a:p>
          <a:p>
            <a:r>
              <a:rPr lang="fi-FI" sz="2400" dirty="0"/>
              <a:t>Laaja kirjo tukimuotoja käytössä</a:t>
            </a:r>
          </a:p>
          <a:p>
            <a:pPr lvl="1"/>
            <a:r>
              <a:rPr lang="fi-FI" sz="2400" dirty="0"/>
              <a:t>Osa-aikainen erityisopetus</a:t>
            </a:r>
          </a:p>
          <a:p>
            <a:pPr lvl="1"/>
            <a:r>
              <a:rPr lang="fi-FI" sz="2400" dirty="0"/>
              <a:t>Yksilöllinen ohjaus ja joustavat opetusryhmät </a:t>
            </a:r>
          </a:p>
          <a:p>
            <a:pPr lvl="1"/>
            <a:r>
              <a:rPr lang="fi-FI" sz="2400" dirty="0"/>
              <a:t>Oppilashuollollinen tuki </a:t>
            </a:r>
          </a:p>
          <a:p>
            <a:endParaRPr lang="fi-FI" sz="2400" dirty="0"/>
          </a:p>
          <a:p>
            <a:pPr marL="0" indent="0">
              <a:buNone/>
            </a:pPr>
            <a:endParaRPr lang="fi-FI" sz="2400" dirty="0"/>
          </a:p>
          <a:p>
            <a:pPr marL="0" indent="0">
              <a:buNone/>
            </a:pPr>
            <a:r>
              <a:rPr lang="fi-FI" sz="2400" dirty="0"/>
              <a:t>Jos tämä ei riitä…..</a:t>
            </a:r>
          </a:p>
          <a:p>
            <a:endParaRPr lang="fi-FI" sz="2400" dirty="0"/>
          </a:p>
        </p:txBody>
      </p:sp>
      <p:pic>
        <p:nvPicPr>
          <p:cNvPr id="2050" name="Picture 2" descr="C:\Users\irimuuri\AppData\Local\Microsoft\Windows\Temporary Internet Files\Content.IE5\HN04MWJ5\MC90023093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20521" y="4525982"/>
            <a:ext cx="1638677" cy="1732434"/>
          </a:xfrm>
          <a:prstGeom prst="rect">
            <a:avLst/>
          </a:prstGeom>
          <a:noFill/>
          <a:extLst>
            <a:ext uri="{909E8E84-426E-40DD-AFC4-6F175D3DCCD1}">
              <a14:hiddenFill xmlns:a14="http://schemas.microsoft.com/office/drawing/2010/main">
                <a:solidFill>
                  <a:srgbClr val="FFFFFF"/>
                </a:solidFill>
              </a14:hiddenFill>
            </a:ext>
          </a:extLst>
        </p:spPr>
      </p:pic>
      <p:sp>
        <p:nvSpPr>
          <p:cNvPr id="6" name="Suorakulmio 5"/>
          <p:cNvSpPr/>
          <p:nvPr/>
        </p:nvSpPr>
        <p:spPr>
          <a:xfrm>
            <a:off x="2245294" y="216097"/>
            <a:ext cx="6336704" cy="93610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cap="all" dirty="0">
              <a:solidFill>
                <a:prstClr val="white"/>
              </a:solidFill>
              <a:latin typeface="Georgia"/>
            </a:endParaRPr>
          </a:p>
          <a:p>
            <a:pPr algn="ctr"/>
            <a:r>
              <a:rPr lang="fi-FI" sz="2000" cap="all" dirty="0">
                <a:solidFill>
                  <a:prstClr val="white"/>
                </a:solidFill>
                <a:latin typeface="Georgia"/>
              </a:rPr>
              <a:t>Tehostettu tuki </a:t>
            </a:r>
          </a:p>
          <a:p>
            <a:pPr algn="ctr"/>
            <a:endParaRPr lang="fi-FI" dirty="0">
              <a:solidFill>
                <a:prstClr val="white"/>
              </a:solidFill>
              <a:latin typeface="Georgia"/>
            </a:endParaRPr>
          </a:p>
        </p:txBody>
      </p:sp>
    </p:spTree>
    <p:extLst>
      <p:ext uri="{BB962C8B-B14F-4D97-AF65-F5344CB8AC3E}">
        <p14:creationId xmlns:p14="http://schemas.microsoft.com/office/powerpoint/2010/main" val="24176867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1776550" y="740919"/>
            <a:ext cx="8586651" cy="5965371"/>
          </a:xfrm>
        </p:spPr>
        <p:txBody>
          <a:bodyPr>
            <a:noAutofit/>
          </a:bodyPr>
          <a:lstStyle/>
          <a:p>
            <a:r>
              <a:rPr lang="fi-FI" dirty="0"/>
              <a:t>Laaditaan </a:t>
            </a:r>
            <a:r>
              <a:rPr lang="fi-FI" b="1" dirty="0"/>
              <a:t>pedagoginen selvitys </a:t>
            </a:r>
            <a:r>
              <a:rPr lang="fi-FI" dirty="0"/>
              <a:t>erityistä tukea varten</a:t>
            </a:r>
          </a:p>
          <a:p>
            <a:pPr lvl="2"/>
            <a:r>
              <a:rPr lang="fi-FI" dirty="0"/>
              <a:t>oppilaan oppimisen ja koulunkäynnin </a:t>
            </a:r>
            <a:r>
              <a:rPr lang="fi-FI" b="1" dirty="0"/>
              <a:t>tilanne kokonaisuutena</a:t>
            </a:r>
          </a:p>
          <a:p>
            <a:pPr lvl="2"/>
            <a:r>
              <a:rPr lang="fi-FI" dirty="0"/>
              <a:t>oppilaan </a:t>
            </a:r>
            <a:r>
              <a:rPr lang="fi-FI" b="1" dirty="0"/>
              <a:t>saama tehostettu tuki ja arvio </a:t>
            </a:r>
            <a:r>
              <a:rPr lang="fi-FI" dirty="0"/>
              <a:t>sen vaikutuksista</a:t>
            </a:r>
          </a:p>
          <a:p>
            <a:pPr lvl="2"/>
            <a:r>
              <a:rPr lang="fi-FI" dirty="0"/>
              <a:t>oppilaan </a:t>
            </a:r>
            <a:r>
              <a:rPr lang="fi-FI" b="1" dirty="0"/>
              <a:t>oppimisvalmiudet </a:t>
            </a:r>
            <a:r>
              <a:rPr lang="fi-FI" dirty="0"/>
              <a:t>sekä oppimiseen ja koulunkäyntiin liittyvät </a:t>
            </a:r>
            <a:r>
              <a:rPr lang="fi-FI" b="1" dirty="0"/>
              <a:t>erityistarpeet</a:t>
            </a:r>
          </a:p>
          <a:p>
            <a:pPr lvl="2"/>
            <a:r>
              <a:rPr lang="fi-FI" dirty="0"/>
              <a:t>arvio siitä, millaisilla </a:t>
            </a:r>
            <a:r>
              <a:rPr lang="fi-FI" b="1" dirty="0"/>
              <a:t>pedagogisilla, oppimisympäristöön liittyvillä, oppilashuollollisilla tai muilla tukijärjestelyillä </a:t>
            </a:r>
            <a:r>
              <a:rPr lang="fi-FI" dirty="0"/>
              <a:t>oppilasta tulisi tukea</a:t>
            </a:r>
          </a:p>
          <a:p>
            <a:pPr lvl="2"/>
            <a:r>
              <a:rPr lang="fi-FI" dirty="0"/>
              <a:t>perusteltu arvio siitä, tarvitseeko oppilas yhdessä tai useammassa oppiaineessa yksilöllistetyn oppimäärän</a:t>
            </a:r>
          </a:p>
          <a:p>
            <a:pPr lvl="1"/>
            <a:r>
              <a:rPr lang="fi-FI" dirty="0"/>
              <a:t>Tulee kuulla myös huoltajaa</a:t>
            </a:r>
          </a:p>
          <a:p>
            <a:r>
              <a:rPr lang="fi-FI" dirty="0"/>
              <a:t>Erityisen tuen tarpeellisuus tulee </a:t>
            </a:r>
            <a:r>
              <a:rPr lang="fi-FI" b="1" dirty="0"/>
              <a:t>tarkistaa säännöllisesti</a:t>
            </a:r>
            <a:r>
              <a:rPr lang="fi-FI" dirty="0"/>
              <a:t>. </a:t>
            </a:r>
          </a:p>
          <a:p>
            <a:r>
              <a:rPr lang="fi-FI" dirty="0"/>
              <a:t>Mikäli katsotaan, että oppilas ei enää tarvitse erityistä tukea, tulee tuen lopettamisesta tehdä päätös. </a:t>
            </a:r>
          </a:p>
          <a:p>
            <a:pPr lvl="1"/>
            <a:r>
              <a:rPr lang="fi-FI" dirty="0"/>
              <a:t>Tällöin tehdään pedagoginen selvitys ja oppilas siirtyy saamaan tehostettua tukea</a:t>
            </a:r>
          </a:p>
          <a:p>
            <a:pPr lvl="1"/>
            <a:endParaRPr lang="fi-FI" dirty="0"/>
          </a:p>
        </p:txBody>
      </p:sp>
      <p:sp>
        <p:nvSpPr>
          <p:cNvPr id="5" name="Suorakulmio 4"/>
          <p:cNvSpPr/>
          <p:nvPr/>
        </p:nvSpPr>
        <p:spPr>
          <a:xfrm>
            <a:off x="2372654" y="236862"/>
            <a:ext cx="6027602" cy="5040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cap="all" dirty="0">
              <a:solidFill>
                <a:prstClr val="black"/>
              </a:solidFill>
              <a:latin typeface="Georgia"/>
            </a:endParaRPr>
          </a:p>
          <a:p>
            <a:pPr algn="ctr"/>
            <a:endParaRPr lang="fi-FI" sz="1600" cap="all" dirty="0">
              <a:solidFill>
                <a:prstClr val="black"/>
              </a:solidFill>
              <a:latin typeface="Georgia"/>
            </a:endParaRPr>
          </a:p>
          <a:p>
            <a:pPr algn="ctr"/>
            <a:r>
              <a:rPr lang="fi-FI" sz="1600" cap="all" dirty="0">
                <a:solidFill>
                  <a:prstClr val="black"/>
                </a:solidFill>
                <a:latin typeface="Georgia"/>
              </a:rPr>
              <a:t>Pedagoginen selvitys</a:t>
            </a:r>
          </a:p>
          <a:p>
            <a:endParaRPr lang="fi-FI" sz="2400" dirty="0">
              <a:solidFill>
                <a:prstClr val="black"/>
              </a:solidFill>
              <a:latin typeface="Georgia"/>
            </a:endParaRPr>
          </a:p>
        </p:txBody>
      </p:sp>
    </p:spTree>
    <p:extLst>
      <p:ext uri="{BB962C8B-B14F-4D97-AF65-F5344CB8AC3E}">
        <p14:creationId xmlns:p14="http://schemas.microsoft.com/office/powerpoint/2010/main" val="55445203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2184335" y="1468967"/>
            <a:ext cx="7650073" cy="5236633"/>
          </a:xfrm>
        </p:spPr>
        <p:txBody>
          <a:bodyPr>
            <a:noAutofit/>
          </a:bodyPr>
          <a:lstStyle/>
          <a:p>
            <a:r>
              <a:rPr lang="fi-FI" b="1" dirty="0"/>
              <a:t>Vahvaa tukea </a:t>
            </a:r>
            <a:r>
              <a:rPr lang="fi-FI" dirty="0"/>
              <a:t>oppilaille, joiden kasvun, kehityksen tai oppimisen tavoitteiden saavuttaminen ei toteudu riittävästi muilla tukitoimilla </a:t>
            </a:r>
          </a:p>
          <a:p>
            <a:r>
              <a:rPr lang="fi-FI" dirty="0"/>
              <a:t>Erityinen tuki järjestetään joko </a:t>
            </a:r>
            <a:r>
              <a:rPr lang="fi-FI" b="1" dirty="0"/>
              <a:t>yleisen tai pidennetyn </a:t>
            </a:r>
            <a:r>
              <a:rPr lang="fi-FI" dirty="0"/>
              <a:t>oppivelvollisuuden piirissä</a:t>
            </a:r>
          </a:p>
          <a:p>
            <a:r>
              <a:rPr lang="fi-FI" dirty="0"/>
              <a:t>Erityinen tuki muodostuu </a:t>
            </a:r>
            <a:r>
              <a:rPr lang="fi-FI" b="1" dirty="0"/>
              <a:t>erityisen tuen päätökseen </a:t>
            </a:r>
            <a:r>
              <a:rPr lang="fi-FI" dirty="0"/>
              <a:t>perustuvasta erityisopetuksesta sekä muista perusopetuksen tukimuodoista</a:t>
            </a:r>
          </a:p>
          <a:p>
            <a:r>
              <a:rPr lang="fi-FI" dirty="0"/>
              <a:t>Käytettävissä ovat perusopetuksen </a:t>
            </a:r>
            <a:r>
              <a:rPr lang="fi-FI" b="1" dirty="0"/>
              <a:t>kaikki tukimuodot</a:t>
            </a:r>
          </a:p>
          <a:p>
            <a:r>
              <a:rPr lang="fi-FI" b="1" dirty="0"/>
              <a:t>Kokonaisvaltaista ja suunnitelmallista </a:t>
            </a:r>
            <a:r>
              <a:rPr lang="fi-FI" dirty="0"/>
              <a:t>tukea niin, että oppilas voi suorittaa oppivelvollisuutensa ja saa pohjan opintojen jatkamiselle peruskoulun jälkeen </a:t>
            </a:r>
          </a:p>
          <a:p>
            <a:r>
              <a:rPr lang="fi-FI" dirty="0"/>
              <a:t>Oppilaan </a:t>
            </a:r>
            <a:r>
              <a:rPr lang="fi-FI" b="1" dirty="0"/>
              <a:t>itsetuntoa ja opiskelumotivaatiota vahvistetaan </a:t>
            </a:r>
            <a:r>
              <a:rPr lang="fi-FI" dirty="0"/>
              <a:t>ja häntä kannustetaan ottamaan edellytystensä puitteissa vastuuta opiskelustaan</a:t>
            </a:r>
          </a:p>
          <a:p>
            <a:pPr marL="0" indent="0">
              <a:buNone/>
            </a:pPr>
            <a:endParaRPr lang="fi-FI" dirty="0"/>
          </a:p>
        </p:txBody>
      </p:sp>
      <p:pic>
        <p:nvPicPr>
          <p:cNvPr id="4098" name="Picture 2" descr="C:\Users\irimuuri\AppData\Local\Microsoft\Windows\Temporary Internet Files\Content.IE5\HN04MWJ5\MC90033426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04312" y="162867"/>
            <a:ext cx="1264920" cy="1224136"/>
          </a:xfrm>
          <a:prstGeom prst="rect">
            <a:avLst/>
          </a:prstGeom>
          <a:noFill/>
          <a:extLst>
            <a:ext uri="{909E8E84-426E-40DD-AFC4-6F175D3DCCD1}">
              <a14:hiddenFill xmlns:a14="http://schemas.microsoft.com/office/drawing/2010/main">
                <a:solidFill>
                  <a:srgbClr val="FFFFFF"/>
                </a:solidFill>
              </a14:hiddenFill>
            </a:ext>
          </a:extLst>
        </p:spPr>
      </p:pic>
      <p:sp>
        <p:nvSpPr>
          <p:cNvPr id="5" name="Suorakulmio 4"/>
          <p:cNvSpPr/>
          <p:nvPr/>
        </p:nvSpPr>
        <p:spPr>
          <a:xfrm>
            <a:off x="2245294" y="342887"/>
            <a:ext cx="5256584" cy="86409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cap="all" dirty="0">
                <a:solidFill>
                  <a:prstClr val="white"/>
                </a:solidFill>
                <a:latin typeface="Georgia"/>
              </a:rPr>
              <a:t>Erityinen tuki </a:t>
            </a:r>
          </a:p>
        </p:txBody>
      </p:sp>
    </p:spTree>
    <p:extLst>
      <p:ext uri="{BB962C8B-B14F-4D97-AF65-F5344CB8AC3E}">
        <p14:creationId xmlns:p14="http://schemas.microsoft.com/office/powerpoint/2010/main" val="25939058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2245295" y="1068373"/>
            <a:ext cx="7650073" cy="4862164"/>
          </a:xfrm>
        </p:spPr>
        <p:txBody>
          <a:bodyPr>
            <a:normAutofit/>
          </a:bodyPr>
          <a:lstStyle/>
          <a:p>
            <a:pPr marL="342900" lvl="1" indent="-342900"/>
            <a:r>
              <a:rPr lang="fi-FI" dirty="0"/>
              <a:t>Erityisen tuen päätös voidaan tehdä ennen esi- tai perusopetuksen alkamista, jos psykologisen tai lääketieteellisen arvion perusteella ilmenee, että oppilaan opetusta ei vamman, sairauden, kehityksessä viivästymisen tai tunne-elämän häiriön taikka muun vastaavan erityisen syyn vuoksi voida antaa muuten</a:t>
            </a:r>
          </a:p>
          <a:p>
            <a:r>
              <a:rPr lang="fi-FI" dirty="0"/>
              <a:t>Erityisen tuen antamiseksi tulee tehdä kirjallinen päätös, jota tarkistetaan ainakin toisen vuosiluokan jälkeen sekä ennen seitsemännelle vuosiluokalle siirtymistä</a:t>
            </a:r>
          </a:p>
          <a:p>
            <a:r>
              <a:rPr lang="fi-FI" dirty="0"/>
              <a:t>Oppimäärän yksilöllistäminen edellyttää erityisen tuen päätöstä.</a:t>
            </a:r>
          </a:p>
          <a:p>
            <a:endParaRPr lang="fi-FI" dirty="0"/>
          </a:p>
        </p:txBody>
      </p:sp>
    </p:spTree>
    <p:extLst>
      <p:ext uri="{BB962C8B-B14F-4D97-AF65-F5344CB8AC3E}">
        <p14:creationId xmlns:p14="http://schemas.microsoft.com/office/powerpoint/2010/main" val="37508505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2063552" y="4365104"/>
            <a:ext cx="7056784" cy="108012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dirty="0">
                <a:solidFill>
                  <a:prstClr val="white"/>
                </a:solidFill>
                <a:latin typeface="Georgia"/>
              </a:rPr>
              <a:t>YLEINEN TUKI</a:t>
            </a:r>
            <a:r>
              <a:rPr lang="fi-FI" sz="1200" dirty="0">
                <a:solidFill>
                  <a:prstClr val="white"/>
                </a:solidFill>
                <a:latin typeface="Georgia"/>
              </a:rPr>
              <a:t> – (oppimissuunnitelma)</a:t>
            </a:r>
            <a:r>
              <a:rPr lang="fi-FI" sz="2000" dirty="0">
                <a:solidFill>
                  <a:prstClr val="white"/>
                </a:solidFill>
                <a:latin typeface="Georgia"/>
              </a:rPr>
              <a:t> </a:t>
            </a:r>
            <a:endParaRPr lang="fi-FI" sz="2000" u="sng" dirty="0">
              <a:solidFill>
                <a:prstClr val="white"/>
              </a:solidFill>
              <a:latin typeface="Georgia"/>
            </a:endParaRPr>
          </a:p>
        </p:txBody>
      </p:sp>
      <p:sp>
        <p:nvSpPr>
          <p:cNvPr id="3" name="Suorakulmio 2"/>
          <p:cNvSpPr/>
          <p:nvPr/>
        </p:nvSpPr>
        <p:spPr>
          <a:xfrm>
            <a:off x="2423592" y="3933056"/>
            <a:ext cx="6768752" cy="43204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600" cap="all" dirty="0">
                <a:solidFill>
                  <a:prstClr val="black"/>
                </a:solidFill>
                <a:latin typeface="Georgia"/>
              </a:rPr>
              <a:t>Pedagoginen arvio</a:t>
            </a:r>
          </a:p>
        </p:txBody>
      </p:sp>
      <p:sp>
        <p:nvSpPr>
          <p:cNvPr id="7" name="Suorakulmio 6"/>
          <p:cNvSpPr/>
          <p:nvPr/>
        </p:nvSpPr>
        <p:spPr>
          <a:xfrm>
            <a:off x="2711624" y="2996952"/>
            <a:ext cx="6336704" cy="93610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cap="all" dirty="0">
              <a:solidFill>
                <a:prstClr val="white"/>
              </a:solidFill>
              <a:latin typeface="Georgia"/>
            </a:endParaRPr>
          </a:p>
          <a:p>
            <a:pPr algn="ctr"/>
            <a:r>
              <a:rPr lang="fi-FI" sz="2000" cap="all" dirty="0">
                <a:solidFill>
                  <a:prstClr val="white"/>
                </a:solidFill>
                <a:latin typeface="Georgia"/>
              </a:rPr>
              <a:t>Tehostettu tuki -</a:t>
            </a:r>
            <a:r>
              <a:rPr lang="fi-FI" sz="1200" cap="all" dirty="0">
                <a:solidFill>
                  <a:prstClr val="white"/>
                </a:solidFill>
                <a:latin typeface="Georgia"/>
              </a:rPr>
              <a:t>oppimissuunnitelma</a:t>
            </a:r>
            <a:r>
              <a:rPr lang="fi-FI" sz="2000" cap="all" dirty="0">
                <a:solidFill>
                  <a:prstClr val="white"/>
                </a:solidFill>
                <a:latin typeface="Georgia"/>
              </a:rPr>
              <a:t> </a:t>
            </a:r>
          </a:p>
          <a:p>
            <a:pPr algn="ctr"/>
            <a:endParaRPr lang="fi-FI" dirty="0">
              <a:solidFill>
                <a:prstClr val="white"/>
              </a:solidFill>
              <a:latin typeface="Georgia"/>
            </a:endParaRPr>
          </a:p>
        </p:txBody>
      </p:sp>
      <p:sp>
        <p:nvSpPr>
          <p:cNvPr id="8" name="Suorakulmio 7"/>
          <p:cNvSpPr/>
          <p:nvPr/>
        </p:nvSpPr>
        <p:spPr>
          <a:xfrm>
            <a:off x="3287688" y="2564904"/>
            <a:ext cx="5688632" cy="43204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cap="all" dirty="0">
              <a:solidFill>
                <a:prstClr val="black"/>
              </a:solidFill>
              <a:latin typeface="Georgia"/>
            </a:endParaRPr>
          </a:p>
          <a:p>
            <a:pPr algn="ctr"/>
            <a:endParaRPr lang="fi-FI" sz="1600" cap="all" dirty="0">
              <a:solidFill>
                <a:prstClr val="black"/>
              </a:solidFill>
              <a:latin typeface="Georgia"/>
            </a:endParaRPr>
          </a:p>
          <a:p>
            <a:pPr algn="ctr"/>
            <a:r>
              <a:rPr lang="fi-FI" sz="1600" cap="all" dirty="0">
                <a:solidFill>
                  <a:prstClr val="black"/>
                </a:solidFill>
                <a:latin typeface="Georgia"/>
              </a:rPr>
              <a:t>Pedagoginen selvitys</a:t>
            </a:r>
          </a:p>
          <a:p>
            <a:endParaRPr lang="fi-FI" sz="2400" dirty="0">
              <a:solidFill>
                <a:prstClr val="black"/>
              </a:solidFill>
              <a:latin typeface="Georgia"/>
            </a:endParaRPr>
          </a:p>
        </p:txBody>
      </p:sp>
      <p:sp>
        <p:nvSpPr>
          <p:cNvPr id="9" name="Suorakulmio 8"/>
          <p:cNvSpPr/>
          <p:nvPr/>
        </p:nvSpPr>
        <p:spPr>
          <a:xfrm>
            <a:off x="3647728" y="1700808"/>
            <a:ext cx="5256584" cy="86409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cap="all" dirty="0">
                <a:solidFill>
                  <a:prstClr val="white"/>
                </a:solidFill>
                <a:latin typeface="Georgia"/>
              </a:rPr>
              <a:t>Erityinen tuki</a:t>
            </a:r>
            <a:r>
              <a:rPr lang="fi-FI" sz="1200" cap="all" dirty="0">
                <a:solidFill>
                  <a:prstClr val="white"/>
                </a:solidFill>
                <a:latin typeface="Georgia"/>
              </a:rPr>
              <a:t> -HOJKS</a:t>
            </a:r>
            <a:r>
              <a:rPr lang="fi-FI" sz="2000" cap="all" dirty="0">
                <a:solidFill>
                  <a:prstClr val="white"/>
                </a:solidFill>
                <a:latin typeface="Georgia"/>
              </a:rPr>
              <a:t> </a:t>
            </a:r>
          </a:p>
        </p:txBody>
      </p:sp>
      <p:sp>
        <p:nvSpPr>
          <p:cNvPr id="6" name="Vuokaavio: Manuaalinen toiminto 5"/>
          <p:cNvSpPr/>
          <p:nvPr/>
        </p:nvSpPr>
        <p:spPr>
          <a:xfrm>
            <a:off x="8760296" y="1700808"/>
            <a:ext cx="1656692" cy="3744416"/>
          </a:xfrm>
          <a:prstGeom prst="flowChartManualOperati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fi-FI" sz="2400" dirty="0">
                <a:solidFill>
                  <a:prstClr val="white"/>
                </a:solidFill>
                <a:latin typeface="Georgia"/>
              </a:rPr>
              <a:t>MUUT TUKIPALVELUT</a:t>
            </a:r>
          </a:p>
          <a:p>
            <a:pPr algn="ctr"/>
            <a:r>
              <a:rPr lang="fi-FI" dirty="0">
                <a:solidFill>
                  <a:prstClr val="white"/>
                </a:solidFill>
                <a:latin typeface="Georgia"/>
              </a:rPr>
              <a:t>mm. Oppilashuolto</a:t>
            </a:r>
          </a:p>
        </p:txBody>
      </p:sp>
    </p:spTree>
    <p:extLst>
      <p:ext uri="{BB962C8B-B14F-4D97-AF65-F5344CB8AC3E}">
        <p14:creationId xmlns:p14="http://schemas.microsoft.com/office/powerpoint/2010/main" val="860318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244107" y="380937"/>
            <a:ext cx="7651261" cy="923333"/>
          </a:xfrm>
        </p:spPr>
        <p:txBody>
          <a:bodyPr/>
          <a:lstStyle/>
          <a:p>
            <a:r>
              <a:rPr lang="fi-FI" dirty="0"/>
              <a:t>Oppilaan yksilölliset suunnitelmat</a:t>
            </a:r>
          </a:p>
        </p:txBody>
      </p:sp>
      <p:sp>
        <p:nvSpPr>
          <p:cNvPr id="3" name="Sisällön paikkamerkki 2"/>
          <p:cNvSpPr>
            <a:spLocks noGrp="1"/>
          </p:cNvSpPr>
          <p:nvPr>
            <p:ph type="body" sz="quarter" idx="12"/>
          </p:nvPr>
        </p:nvSpPr>
        <p:spPr>
          <a:xfrm>
            <a:off x="2245295" y="1304269"/>
            <a:ext cx="7650073" cy="4719542"/>
          </a:xfrm>
        </p:spPr>
        <p:txBody>
          <a:bodyPr>
            <a:normAutofit lnSpcReduction="10000"/>
          </a:bodyPr>
          <a:lstStyle/>
          <a:p>
            <a:r>
              <a:rPr lang="fi-FI" dirty="0"/>
              <a:t>Oppimissuunnitelma </a:t>
            </a:r>
          </a:p>
          <a:p>
            <a:pPr marL="457200" lvl="1" indent="0">
              <a:buNone/>
            </a:pPr>
            <a:r>
              <a:rPr lang="fi-FI" dirty="0"/>
              <a:t> = Suunnitelma oppilaan oppimisen ja koulunkäynnin etenemisestä, opetusjärjestelyistä sekä oppilaan tarvitsemasta tuesta. </a:t>
            </a:r>
          </a:p>
          <a:p>
            <a:pPr lvl="1"/>
            <a:r>
              <a:rPr lang="fi-FI" dirty="0"/>
              <a:t>Perustuu voimassa olevaan opetussuunnitelmaan</a:t>
            </a:r>
          </a:p>
          <a:p>
            <a:pPr lvl="1"/>
            <a:r>
              <a:rPr lang="fi-FI" dirty="0"/>
              <a:t>Kirjallinen, pedagoginen asiakirja</a:t>
            </a:r>
          </a:p>
          <a:p>
            <a:pPr lvl="1"/>
            <a:r>
              <a:rPr lang="fi-FI" dirty="0"/>
              <a:t>Liittyy yleiseen (vapaaehtoinen) tai </a:t>
            </a:r>
            <a:r>
              <a:rPr lang="fi-FI" b="1" dirty="0"/>
              <a:t>tehostettuun tukeen </a:t>
            </a:r>
            <a:r>
              <a:rPr lang="fi-FI" dirty="0"/>
              <a:t>(laadittava) </a:t>
            </a:r>
          </a:p>
          <a:p>
            <a:pPr lvl="1"/>
            <a:r>
              <a:rPr lang="fi-FI" dirty="0"/>
              <a:t>Laaditaan yhteistyössä opettajan, oppilaan huoltajien ja oppilaan kanssa</a:t>
            </a:r>
          </a:p>
          <a:p>
            <a:pPr lvl="2"/>
            <a:r>
              <a:rPr lang="fi-FI" dirty="0"/>
              <a:t>Tarvittaessa myös muita asiantuntijoita</a:t>
            </a:r>
          </a:p>
          <a:p>
            <a:pPr lvl="2"/>
            <a:endParaRPr lang="fi-FI" dirty="0"/>
          </a:p>
          <a:p>
            <a:r>
              <a:rPr lang="fi-FI" sz="1300" dirty="0"/>
              <a:t>http://www.oph.fi/saadokset_ja_ohjeet/ohjeita_koulutuksen_jarjestamiseen/perusopetuksen_jarjestaminen/tietoa_tuen_jarjestamisesta/tuen_lomakkeet_ops_2016</a:t>
            </a:r>
          </a:p>
        </p:txBody>
      </p:sp>
      <p:pic>
        <p:nvPicPr>
          <p:cNvPr id="6146" name="Picture 2" descr="C:\Users\irimuuri\AppData\Local\Microsoft\Windows\Temporary Internet Files\Content.IE5\70OW9RDE\MC90007873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6240" y="4725145"/>
            <a:ext cx="1368152" cy="1956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5041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905054" y="176323"/>
            <a:ext cx="8153347" cy="511655"/>
          </a:xfrm>
        </p:spPr>
        <p:txBody>
          <a:bodyPr/>
          <a:lstStyle/>
          <a:p>
            <a:r>
              <a:rPr lang="fi-FI" dirty="0"/>
              <a:t>Tehostettu Oppimissuunnitelma</a:t>
            </a:r>
          </a:p>
        </p:txBody>
      </p:sp>
      <p:sp>
        <p:nvSpPr>
          <p:cNvPr id="3" name="Sisällön paikkamerkki 2"/>
          <p:cNvSpPr>
            <a:spLocks noGrp="1"/>
          </p:cNvSpPr>
          <p:nvPr>
            <p:ph type="body" sz="quarter" idx="12"/>
          </p:nvPr>
        </p:nvSpPr>
        <p:spPr>
          <a:xfrm>
            <a:off x="1906241" y="687978"/>
            <a:ext cx="8291496" cy="5895703"/>
          </a:xfrm>
        </p:spPr>
        <p:txBody>
          <a:bodyPr>
            <a:noAutofit/>
          </a:bodyPr>
          <a:lstStyle/>
          <a:p>
            <a:r>
              <a:rPr lang="fi-FI" dirty="0"/>
              <a:t>oppilaan oppimisvalmiudet sekä oppimiseen ja koulunkäyntiin liittyvät erityistarpeet</a:t>
            </a:r>
          </a:p>
          <a:p>
            <a:r>
              <a:rPr lang="fi-FI" dirty="0"/>
              <a:t>oppilaan oppimiseen, työskentely- ja vuorovaikutustaitoihin sekä koulunkäyntiin liittyvät tavoitteet</a:t>
            </a:r>
          </a:p>
          <a:p>
            <a:r>
              <a:rPr lang="fi-FI" dirty="0"/>
              <a:t>opiskelun erityiset painoalueet eri oppiaineissa</a:t>
            </a:r>
          </a:p>
          <a:p>
            <a:r>
              <a:rPr lang="fi-FI" dirty="0"/>
              <a:t>pedagogiset ratkaisut; opetusmenetelmät, työskentelytavat, kommunikointitavat, apuvälineet, oppimateriaalit ja muu tuki</a:t>
            </a:r>
          </a:p>
          <a:p>
            <a:r>
              <a:rPr lang="fi-FI" dirty="0"/>
              <a:t>fyysiseen, psyykkiseen ja sosiaaliseen oppimisympäristöön liittyvät, oppilashuollolliset, ohjaukselliset tai muut ratkaisut</a:t>
            </a:r>
          </a:p>
          <a:p>
            <a:r>
              <a:rPr lang="fi-FI" dirty="0"/>
              <a:t>moniammatillisen yhteistyön kuvaus ja </a:t>
            </a:r>
            <a:r>
              <a:rPr lang="fi-FI" u="sng" dirty="0"/>
              <a:t>eri toimijoiden vastuualueet</a:t>
            </a:r>
          </a:p>
          <a:p>
            <a:r>
              <a:rPr lang="fi-FI" dirty="0"/>
              <a:t>yhteistyön toteuttaminen oppilaan ja huoltajan kanssa, huoltajan tarjoama tuki</a:t>
            </a:r>
          </a:p>
          <a:p>
            <a:r>
              <a:rPr lang="fi-FI" dirty="0"/>
              <a:t>edistymisen seuranta ja arviointi, oppilaan mahdollisuus osoittaa osaamisensa eri tavoin, arviointitavat ja ajankohdat sekä oppilaan itsearviointi </a:t>
            </a:r>
          </a:p>
          <a:p>
            <a:r>
              <a:rPr lang="fi-FI" dirty="0"/>
              <a:t>suunnitelman laatimiseen osallistuneet</a:t>
            </a:r>
          </a:p>
          <a:p>
            <a:r>
              <a:rPr lang="fi-FI" dirty="0"/>
              <a:t>Tarkistetaan vähintään kerran lukuvuodessa</a:t>
            </a:r>
          </a:p>
        </p:txBody>
      </p:sp>
      <p:pic>
        <p:nvPicPr>
          <p:cNvPr id="7170" name="Picture 2" descr="C:\Users\irimuuri\AppData\Local\Microsoft\Windows\Temporary Internet Files\Content.IE5\8M1JAK0E\MC90023942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76320" y="531208"/>
            <a:ext cx="1584176" cy="97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35123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009558" y="327710"/>
            <a:ext cx="7651261" cy="923333"/>
          </a:xfrm>
        </p:spPr>
        <p:txBody>
          <a:bodyPr>
            <a:normAutofit fontScale="90000"/>
          </a:bodyPr>
          <a:lstStyle/>
          <a:p>
            <a:r>
              <a:rPr lang="fi-FI" dirty="0"/>
              <a:t>Henkilökohtainen opetuksen järjestämistä koskeva suunnitelma, HOJKS</a:t>
            </a:r>
          </a:p>
        </p:txBody>
      </p:sp>
      <p:sp>
        <p:nvSpPr>
          <p:cNvPr id="3" name="Sisällön paikkamerkki 2"/>
          <p:cNvSpPr>
            <a:spLocks noGrp="1"/>
          </p:cNvSpPr>
          <p:nvPr>
            <p:ph type="body" sz="quarter" idx="12"/>
          </p:nvPr>
        </p:nvSpPr>
        <p:spPr>
          <a:xfrm>
            <a:off x="1905661" y="1599596"/>
            <a:ext cx="7650073" cy="4067164"/>
          </a:xfrm>
        </p:spPr>
        <p:txBody>
          <a:bodyPr>
            <a:normAutofit/>
          </a:bodyPr>
          <a:lstStyle/>
          <a:p>
            <a:r>
              <a:rPr lang="fi-FI" dirty="0"/>
              <a:t>Laaditaan kaikille </a:t>
            </a:r>
            <a:r>
              <a:rPr lang="fi-FI" u="sng" dirty="0"/>
              <a:t>pidennetyn oppimisvelvollisúuden oppilaille </a:t>
            </a:r>
            <a:r>
              <a:rPr lang="fi-FI" dirty="0"/>
              <a:t>sekä </a:t>
            </a:r>
            <a:r>
              <a:rPr lang="fi-FI" u="sng" dirty="0"/>
              <a:t>erityisopetukseen otetuille tai siirretyille oppilaille</a:t>
            </a:r>
          </a:p>
          <a:p>
            <a:pPr lvl="1"/>
            <a:r>
              <a:rPr lang="fi-FI" dirty="0"/>
              <a:t>Erityistä tukea koskeva hallintopäätös </a:t>
            </a:r>
            <a:r>
              <a:rPr lang="fi-FI" dirty="0">
                <a:sym typeface="Wingdings" panose="05000000000000000000" pitchFamily="2" charset="2"/>
              </a:rPr>
              <a:t> HOJKS</a:t>
            </a:r>
          </a:p>
          <a:p>
            <a:r>
              <a:rPr lang="fi-FI" dirty="0">
                <a:sym typeface="Wingdings" panose="05000000000000000000" pitchFamily="2" charset="2"/>
              </a:rPr>
              <a:t>Laaditaan yhteistyössä huoltajien, oppilaan, opettajan ja moniammatillisen tiimin kesken</a:t>
            </a:r>
          </a:p>
          <a:p>
            <a:r>
              <a:rPr lang="fi-FI" dirty="0">
                <a:sym typeface="Wingdings" panose="05000000000000000000" pitchFamily="2" charset="2"/>
              </a:rPr>
              <a:t>Tarkistetaan tarvittaessa, mutta </a:t>
            </a:r>
            <a:r>
              <a:rPr lang="fi-FI" b="1" dirty="0">
                <a:sym typeface="Wingdings" panose="05000000000000000000" pitchFamily="2" charset="2"/>
              </a:rPr>
              <a:t>vähintään kerran lukuvuodessa</a:t>
            </a:r>
          </a:p>
          <a:p>
            <a:endParaRPr lang="fi-FI" dirty="0"/>
          </a:p>
        </p:txBody>
      </p:sp>
      <p:pic>
        <p:nvPicPr>
          <p:cNvPr id="8194" name="Picture 2" descr="C:\Users\irimuuri\AppData\Local\Microsoft\Windows\Temporary Internet Files\Content.IE5\RD7736RB\MC90007882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1705" y="3852606"/>
            <a:ext cx="3354028" cy="2770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0444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p:cNvPicPr>
            <a:picLocks noChangeAspect="1"/>
          </p:cNvPicPr>
          <p:nvPr/>
        </p:nvPicPr>
        <p:blipFill>
          <a:blip r:embed="rId2"/>
          <a:stretch>
            <a:fillRect/>
          </a:stretch>
        </p:blipFill>
        <p:spPr>
          <a:xfrm>
            <a:off x="8384967" y="448933"/>
            <a:ext cx="1883827" cy="1700931"/>
          </a:xfrm>
          <a:prstGeom prst="rect">
            <a:avLst/>
          </a:prstGeom>
        </p:spPr>
      </p:pic>
      <p:sp>
        <p:nvSpPr>
          <p:cNvPr id="2" name="Päivämäärän paikkamerkki 1"/>
          <p:cNvSpPr>
            <a:spLocks noGrp="1"/>
          </p:cNvSpPr>
          <p:nvPr>
            <p:ph type="dt" sz="half" idx="10"/>
          </p:nvPr>
        </p:nvSpPr>
        <p:spPr/>
        <p:txBody>
          <a:bodyPr/>
          <a:lstStyle/>
          <a:p>
            <a:fld id="{65CB910B-EC93-403E-867F-CB90563E98CA}" type="datetime1">
              <a:rPr lang="fi-FI">
                <a:solidFill>
                  <a:prstClr val="black"/>
                </a:solidFill>
              </a:rPr>
              <a:pPr/>
              <a:t>9.5.2019</a:t>
            </a:fld>
            <a:endParaRPr lang="en-US" dirty="0">
              <a:solidFill>
                <a:prstClr val="black"/>
              </a:solidFill>
            </a:endParaRPr>
          </a:p>
        </p:txBody>
      </p:sp>
      <p:sp>
        <p:nvSpPr>
          <p:cNvPr id="4" name="Otsikko 3"/>
          <p:cNvSpPr>
            <a:spLocks noGrp="1"/>
          </p:cNvSpPr>
          <p:nvPr>
            <p:ph type="title"/>
          </p:nvPr>
        </p:nvSpPr>
        <p:spPr>
          <a:xfrm>
            <a:off x="2157603" y="376066"/>
            <a:ext cx="7651261" cy="923333"/>
          </a:xfrm>
        </p:spPr>
        <p:txBody>
          <a:bodyPr/>
          <a:lstStyle/>
          <a:p>
            <a:r>
              <a:rPr lang="fi-FI" dirty="0"/>
              <a:t>Koulun tukimuodoista</a:t>
            </a:r>
          </a:p>
        </p:txBody>
      </p:sp>
      <p:sp>
        <p:nvSpPr>
          <p:cNvPr id="5" name="Tekstin paikkamerkki 4"/>
          <p:cNvSpPr>
            <a:spLocks noGrp="1"/>
          </p:cNvSpPr>
          <p:nvPr>
            <p:ph type="body" sz="quarter" idx="12"/>
          </p:nvPr>
        </p:nvSpPr>
        <p:spPr>
          <a:xfrm>
            <a:off x="2157603" y="1853905"/>
            <a:ext cx="7650073" cy="4067164"/>
          </a:xfrm>
        </p:spPr>
        <p:txBody>
          <a:bodyPr/>
          <a:lstStyle/>
          <a:p>
            <a:r>
              <a:rPr lang="fi-FI" u="sng" dirty="0"/>
              <a:t>Tukiopetus</a:t>
            </a:r>
          </a:p>
          <a:p>
            <a:pPr lvl="1"/>
            <a:r>
              <a:rPr lang="fi-FI" dirty="0"/>
              <a:t>Kaikilla tuen portailla käytettävissä </a:t>
            </a:r>
          </a:p>
          <a:p>
            <a:pPr lvl="1"/>
            <a:r>
              <a:rPr lang="fi-FI" dirty="0"/>
              <a:t>Oppitunnin aikana, pienryhmässä tai yksilöllisesti</a:t>
            </a:r>
          </a:p>
          <a:p>
            <a:pPr lvl="1">
              <a:buNone/>
            </a:pPr>
            <a:endParaRPr lang="fi-FI" dirty="0"/>
          </a:p>
          <a:p>
            <a:r>
              <a:rPr lang="fi-FI" u="sng" dirty="0"/>
              <a:t>Osa-aikainen erityisopetus</a:t>
            </a:r>
          </a:p>
          <a:p>
            <a:pPr lvl="1"/>
            <a:r>
              <a:rPr lang="fi-FI" dirty="0"/>
              <a:t>Esimerkiksi oppilaille, joilla on oppimisvaikeuksia yksittäisissä oppiaineissa, vaikeuksia opiskelutaidoissa, sosiaalisissa taidoissa tai koulunkäynnissä</a:t>
            </a:r>
          </a:p>
          <a:p>
            <a:pPr lvl="1"/>
            <a:r>
              <a:rPr lang="fi-FI" dirty="0"/>
              <a:t>Kaikilla tuen portailla käytettävissä </a:t>
            </a:r>
          </a:p>
          <a:p>
            <a:pPr lvl="1"/>
            <a:r>
              <a:rPr lang="fi-FI" dirty="0"/>
              <a:t>Oppitunnin aikana, pienryhmässä tai yksilöllisesti</a:t>
            </a:r>
          </a:p>
          <a:p>
            <a:pPr lvl="1"/>
            <a:endParaRPr lang="fi-FI" dirty="0"/>
          </a:p>
          <a:p>
            <a:endParaRPr lang="fi-FI" dirty="0"/>
          </a:p>
        </p:txBody>
      </p:sp>
    </p:spTree>
    <p:extLst>
      <p:ext uri="{BB962C8B-B14F-4D97-AF65-F5344CB8AC3E}">
        <p14:creationId xmlns:p14="http://schemas.microsoft.com/office/powerpoint/2010/main" val="1480993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2010163" y="537150"/>
            <a:ext cx="7650073" cy="5184381"/>
          </a:xfrm>
        </p:spPr>
        <p:txBody>
          <a:bodyPr>
            <a:noAutofit/>
          </a:bodyPr>
          <a:lstStyle/>
          <a:p>
            <a:r>
              <a:rPr lang="fi-FI" u="sng" dirty="0"/>
              <a:t>Erityisopetus</a:t>
            </a:r>
          </a:p>
          <a:p>
            <a:pPr lvl="1"/>
            <a:r>
              <a:rPr lang="fi-FI" dirty="0"/>
              <a:t>Keskeisin erityisen tuen päätöksen oppilailla</a:t>
            </a:r>
          </a:p>
          <a:p>
            <a:pPr lvl="1"/>
            <a:r>
              <a:rPr lang="fi-FI" dirty="0"/>
              <a:t>Muun opetuksen yhteydessä tai esim. erityisluokalla</a:t>
            </a:r>
          </a:p>
          <a:p>
            <a:pPr lvl="1"/>
            <a:r>
              <a:rPr lang="fi-FI" dirty="0" err="1"/>
              <a:t>HOJKS:n</a:t>
            </a:r>
            <a:r>
              <a:rPr lang="fi-FI" dirty="0"/>
              <a:t> tavoitteet ohjaavat opetusta</a:t>
            </a:r>
          </a:p>
          <a:p>
            <a:pPr lvl="1">
              <a:buNone/>
            </a:pPr>
            <a:endParaRPr lang="fi-FI" dirty="0"/>
          </a:p>
          <a:p>
            <a:r>
              <a:rPr lang="fi-FI" u="sng" dirty="0"/>
              <a:t>Oppimäärän yksilöllistäminen</a:t>
            </a:r>
          </a:p>
          <a:p>
            <a:pPr lvl="1"/>
            <a:r>
              <a:rPr lang="fi-FI" dirty="0"/>
              <a:t>Jos oppilas ei tukitoimista huolimatta saavuta yleisen oppimäärän tavoitteita, voidaan harkita yksilöllistämistä </a:t>
            </a:r>
          </a:p>
          <a:p>
            <a:pPr lvl="1"/>
            <a:r>
              <a:rPr lang="fi-FI" dirty="0"/>
              <a:t>Vain erityisen tuen päätöksellä</a:t>
            </a:r>
          </a:p>
          <a:p>
            <a:pPr lvl="1"/>
            <a:r>
              <a:rPr lang="fi-FI" dirty="0"/>
              <a:t>Tarve arvioidaan kunkin oppiaineen kohdalla erikseen </a:t>
            </a:r>
          </a:p>
          <a:p>
            <a:pPr lvl="1"/>
            <a:r>
              <a:rPr lang="fi-FI" dirty="0"/>
              <a:t>Yksilöllistettävien oppiaineiden määrän lisääminen tai vähentäminen myöhemmin tarpeen mukaan</a:t>
            </a:r>
          </a:p>
          <a:p>
            <a:pPr lvl="1"/>
            <a:r>
              <a:rPr lang="fi-FI" dirty="0"/>
              <a:t>Sisällöt ja arviointi </a:t>
            </a:r>
            <a:r>
              <a:rPr lang="fi-FI" dirty="0" err="1"/>
              <a:t>HOJKS:n</a:t>
            </a:r>
            <a:r>
              <a:rPr lang="fi-FI" dirty="0"/>
              <a:t> mukaan</a:t>
            </a:r>
          </a:p>
        </p:txBody>
      </p:sp>
    </p:spTree>
    <p:extLst>
      <p:ext uri="{BB962C8B-B14F-4D97-AF65-F5344CB8AC3E}">
        <p14:creationId xmlns:p14="http://schemas.microsoft.com/office/powerpoint/2010/main" val="990209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2097250" y="963870"/>
            <a:ext cx="7650073" cy="4067164"/>
          </a:xfrm>
        </p:spPr>
        <p:txBody>
          <a:bodyPr>
            <a:normAutofit lnSpcReduction="10000"/>
          </a:bodyPr>
          <a:lstStyle/>
          <a:p>
            <a:r>
              <a:rPr lang="fi-FI" u="sng" dirty="0"/>
              <a:t>Opetuksesta vapauttaminen</a:t>
            </a:r>
          </a:p>
          <a:p>
            <a:pPr lvl="1"/>
            <a:r>
              <a:rPr lang="fi-FI" dirty="0"/>
              <a:t>Jos oppimäärän yksilöllistämisestä ei ole apua</a:t>
            </a:r>
          </a:p>
          <a:p>
            <a:pPr lvl="1"/>
            <a:r>
              <a:rPr lang="fi-FI" dirty="0"/>
              <a:t>Vapauttamiseen oppimäärän opiskelusta tulee olla erityisen painavat syyt.</a:t>
            </a:r>
          </a:p>
          <a:p>
            <a:pPr lvl="1"/>
            <a:r>
              <a:rPr lang="fi-FI" dirty="0"/>
              <a:t>Vapauttamisesta tehdään hallintopäätös </a:t>
            </a:r>
          </a:p>
          <a:p>
            <a:pPr lvl="1"/>
            <a:r>
              <a:rPr lang="fi-FI" dirty="0"/>
              <a:t>Tilalle tulee järjestää vastaavasti muuta opetusta tai ohjattua toimintaa</a:t>
            </a:r>
          </a:p>
          <a:p>
            <a:pPr lvl="1"/>
            <a:r>
              <a:rPr lang="fi-FI" dirty="0"/>
              <a:t>Pidennetyn oppivelvollisuuden piirissä olevan erityistä tukea saavan lapsen opetus voidaan tarvittaessa järjestää niin, ettei yhteisenä aineena opeteta toista kotimaista kieltä eikä vierasta kieltä, vaan oppiaineita voidaan yhdistää oppiainekokonaisuuksiksi ja jakaa osa-alueisiin paikallisen opetussuunnitelman mukaisesti</a:t>
            </a:r>
          </a:p>
        </p:txBody>
      </p:sp>
    </p:spTree>
    <p:extLst>
      <p:ext uri="{BB962C8B-B14F-4D97-AF65-F5344CB8AC3E}">
        <p14:creationId xmlns:p14="http://schemas.microsoft.com/office/powerpoint/2010/main" val="751014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1923077" y="493335"/>
            <a:ext cx="8416701" cy="4383465"/>
          </a:xfrm>
        </p:spPr>
        <p:txBody>
          <a:bodyPr>
            <a:normAutofit fontScale="92500" lnSpcReduction="20000"/>
          </a:bodyPr>
          <a:lstStyle/>
          <a:p>
            <a:r>
              <a:rPr lang="fi-FI" u="sng" dirty="0"/>
              <a:t>Ohjaukseen ja muuhun yhteistyöhön perustuvat tukimuodot</a:t>
            </a:r>
          </a:p>
          <a:p>
            <a:pPr lvl="1"/>
            <a:r>
              <a:rPr lang="fi-FI" dirty="0"/>
              <a:t>Yhteistyö kodin kanssa</a:t>
            </a:r>
          </a:p>
          <a:p>
            <a:pPr lvl="2"/>
            <a:r>
              <a:rPr lang="fi-FI" dirty="0"/>
              <a:t>Vastuu yhteistyön järjestämisestä on koululla</a:t>
            </a:r>
          </a:p>
          <a:p>
            <a:pPr lvl="1"/>
            <a:r>
              <a:rPr lang="fi-FI" dirty="0"/>
              <a:t>Tarvittavan ohjauksen järjestäminen oppilaalle</a:t>
            </a:r>
          </a:p>
          <a:p>
            <a:pPr lvl="2"/>
            <a:r>
              <a:rPr lang="fi-FI" dirty="0"/>
              <a:t>Tavoitteena vahvistaa opiskelutaitoja ja itseohjautuvuutta</a:t>
            </a:r>
          </a:p>
          <a:p>
            <a:pPr lvl="2"/>
            <a:r>
              <a:rPr lang="fi-FI" dirty="0"/>
              <a:t>Kehittää valmiuksia tehdä opintoja koskevia valintoja perusopetuksen jälkeen. </a:t>
            </a:r>
          </a:p>
          <a:p>
            <a:pPr lvl="2"/>
            <a:r>
              <a:rPr lang="fi-FI" dirty="0"/>
              <a:t>Yhteistyötaitojen kehittäminen</a:t>
            </a:r>
          </a:p>
          <a:p>
            <a:pPr lvl="2"/>
            <a:r>
              <a:rPr lang="fi-FI" dirty="0"/>
              <a:t>Syrjäytymisen ehkäiseminen</a:t>
            </a:r>
          </a:p>
          <a:p>
            <a:pPr lvl="2"/>
            <a:r>
              <a:rPr lang="fi-FI" dirty="0"/>
              <a:t>Tärkeimpinä ohjaajina opettaja ja opinto-ohjaaja</a:t>
            </a:r>
          </a:p>
          <a:p>
            <a:pPr lvl="1"/>
            <a:r>
              <a:rPr lang="fi-FI" dirty="0"/>
              <a:t>Tulkki- ja avustajapalvelut</a:t>
            </a:r>
          </a:p>
          <a:p>
            <a:pPr lvl="2"/>
            <a:r>
              <a:rPr lang="fi-FI" dirty="0"/>
              <a:t>Vammaiset ja muut tukea tarvitsevat oppilaat</a:t>
            </a:r>
          </a:p>
          <a:p>
            <a:pPr lvl="1"/>
            <a:r>
              <a:rPr lang="fi-FI" dirty="0"/>
              <a:t>Koulun kerhotoiminta</a:t>
            </a:r>
          </a:p>
          <a:p>
            <a:pPr lvl="2"/>
            <a:r>
              <a:rPr lang="fi-FI" dirty="0"/>
              <a:t>Tukee hyvinvointia ja tarjoaa onnistumisen kokemuksia</a:t>
            </a:r>
          </a:p>
        </p:txBody>
      </p:sp>
      <p:pic>
        <p:nvPicPr>
          <p:cNvPr id="2050" name="Picture 2" descr="undefin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9886" y="4822943"/>
            <a:ext cx="2187028" cy="1835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003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2245295" y="627017"/>
            <a:ext cx="7650073" cy="5396794"/>
          </a:xfrm>
        </p:spPr>
        <p:txBody>
          <a:bodyPr>
            <a:normAutofit lnSpcReduction="10000"/>
          </a:bodyPr>
          <a:lstStyle/>
          <a:p>
            <a:r>
              <a:rPr lang="fi-FI" u="sng" dirty="0"/>
              <a:t>Joustavan perusopetuksen malli (JOPO) </a:t>
            </a:r>
          </a:p>
          <a:p>
            <a:pPr lvl="1"/>
            <a:r>
              <a:rPr lang="fi-FI" dirty="0"/>
              <a:t>Tavoitteena on vähentää perusopetuksen keskeyttämistä ja ehkäistä syrjäytymistä. </a:t>
            </a:r>
          </a:p>
          <a:p>
            <a:pPr lvl="1"/>
            <a:r>
              <a:rPr lang="fi-FI" dirty="0"/>
              <a:t>Opetus järjestetään pienryhmissä koulussa, työpaikoilla ja muissa oppimisympäristöissä </a:t>
            </a:r>
            <a:r>
              <a:rPr lang="fi-FI" dirty="0" err="1"/>
              <a:t>moniammatillista</a:t>
            </a:r>
            <a:r>
              <a:rPr lang="fi-FI" dirty="0"/>
              <a:t> yhteistyötä sekä tuki- ja neuvontapalveluita käyttäen.</a:t>
            </a:r>
          </a:p>
          <a:p>
            <a:pPr lvl="1"/>
            <a:r>
              <a:rPr lang="fi-FI" dirty="0"/>
              <a:t>Tarkoitettu niille 7-9 -luokkien oppilaille, joilla on alisuoriutumista ja koulumotivaation puutetta sekä oppilaille, joita näyttäisi uhkaavan syrjäytyminen jatkokoulutuksesta ja työelämästä. </a:t>
            </a:r>
          </a:p>
          <a:p>
            <a:pPr lvl="1"/>
            <a:r>
              <a:rPr lang="fi-FI" dirty="0"/>
              <a:t>peruskoulua jäljellä vähintään yksi vuosi ja oppilaan on oltava motivoitunut ja hyödyttävä toiminnallisista työtavoista.</a:t>
            </a:r>
          </a:p>
          <a:p>
            <a:pPr lvl="1"/>
            <a:r>
              <a:rPr lang="fi-FI" dirty="0"/>
              <a:t>Tavoitteena on, että oppilas suorittaa perusopetuksen oppimäärän, siirtyy toisen asteen koulutukseen ja selviytyy opiskeluissa</a:t>
            </a:r>
          </a:p>
          <a:p>
            <a:pPr lvl="1"/>
            <a:r>
              <a:rPr lang="fi-FI" dirty="0"/>
              <a:t>Painopisteenä toiminnallisuus ja työtoiminta</a:t>
            </a:r>
          </a:p>
        </p:txBody>
      </p:sp>
    </p:spTree>
    <p:extLst>
      <p:ext uri="{BB962C8B-B14F-4D97-AF65-F5344CB8AC3E}">
        <p14:creationId xmlns:p14="http://schemas.microsoft.com/office/powerpoint/2010/main" val="34140369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type="body" sz="quarter" idx="12"/>
          </p:nvPr>
        </p:nvSpPr>
        <p:spPr>
          <a:xfrm>
            <a:off x="2097249" y="566058"/>
            <a:ext cx="7650073" cy="5434148"/>
          </a:xfrm>
        </p:spPr>
        <p:txBody>
          <a:bodyPr>
            <a:normAutofit/>
          </a:bodyPr>
          <a:lstStyle/>
          <a:p>
            <a:r>
              <a:rPr lang="fi-FI" u="sng" dirty="0"/>
              <a:t>Opetuksen järjestäminen toiminta-alueittain</a:t>
            </a:r>
          </a:p>
          <a:p>
            <a:pPr lvl="1"/>
            <a:r>
              <a:rPr lang="fi-FI" dirty="0"/>
              <a:t>Usein vaikeimmin kehitysvammaisten oppilaiden opetuksessa käytetty </a:t>
            </a:r>
          </a:p>
          <a:p>
            <a:pPr lvl="1"/>
            <a:r>
              <a:rPr lang="fi-FI" dirty="0"/>
              <a:t>Ei tavallista oppiainejakoa vaan toiminta-alueet</a:t>
            </a:r>
          </a:p>
          <a:p>
            <a:pPr lvl="2"/>
            <a:r>
              <a:rPr lang="fi-FI" dirty="0"/>
              <a:t>Motoriset taidot, kieli ja kommunikaatio, sosiaaliset taidot, päivittäisten toimintojen taidot ja kognitiiviset taidot</a:t>
            </a:r>
          </a:p>
          <a:p>
            <a:pPr lvl="1"/>
            <a:r>
              <a:rPr lang="fi-FI" dirty="0"/>
              <a:t>Sovitaan huoltajien kanssa erityisen tuen päätöksessä</a:t>
            </a:r>
          </a:p>
          <a:p>
            <a:pPr lvl="1"/>
            <a:r>
              <a:rPr lang="fi-FI" dirty="0"/>
              <a:t>Tavoitteiden tulee olla tarkasti mietittyjä oppilaan koko elämänkaaren näkökulmasta: mikä on hänelle tärkeää?</a:t>
            </a:r>
          </a:p>
          <a:p>
            <a:pPr lvl="1"/>
            <a:r>
              <a:rPr lang="fi-FI" dirty="0"/>
              <a:t>Pienistä edistysaskeleista iloitsemista</a:t>
            </a:r>
          </a:p>
          <a:p>
            <a:pPr marL="0" indent="0">
              <a:buNone/>
            </a:pPr>
            <a:endParaRPr lang="fi-FI" dirty="0"/>
          </a:p>
        </p:txBody>
      </p:sp>
      <p:pic>
        <p:nvPicPr>
          <p:cNvPr id="11" name="Kuva 10"/>
          <p:cNvPicPr>
            <a:picLocks noChangeAspect="1"/>
          </p:cNvPicPr>
          <p:nvPr/>
        </p:nvPicPr>
        <p:blipFill>
          <a:blip r:embed="rId3"/>
          <a:stretch>
            <a:fillRect/>
          </a:stretch>
        </p:blipFill>
        <p:spPr>
          <a:xfrm>
            <a:off x="2388189" y="4946469"/>
            <a:ext cx="1580741" cy="1580741"/>
          </a:xfrm>
          <a:prstGeom prst="rect">
            <a:avLst/>
          </a:prstGeom>
        </p:spPr>
      </p:pic>
      <p:pic>
        <p:nvPicPr>
          <p:cNvPr id="1026" name="Picture 2" descr="undefin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4693" y="4861021"/>
            <a:ext cx="1751634" cy="17516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fin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59629" y="265428"/>
            <a:ext cx="1711418" cy="17114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defin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2091" y="4821597"/>
            <a:ext cx="2684670" cy="1791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049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p:cNvSpPr>
            <a:spLocks noGrp="1"/>
          </p:cNvSpPr>
          <p:nvPr>
            <p:ph type="title"/>
          </p:nvPr>
        </p:nvSpPr>
        <p:spPr>
          <a:xfrm>
            <a:off x="2105352" y="449517"/>
            <a:ext cx="7651261" cy="923333"/>
          </a:xfrm>
        </p:spPr>
        <p:txBody>
          <a:bodyPr/>
          <a:lstStyle/>
          <a:p>
            <a:r>
              <a:rPr lang="fi-FI" dirty="0"/>
              <a:t>Oppilashuolto</a:t>
            </a:r>
          </a:p>
        </p:txBody>
      </p:sp>
      <p:sp>
        <p:nvSpPr>
          <p:cNvPr id="3" name="Sisällön paikkamerkki 2"/>
          <p:cNvSpPr>
            <a:spLocks noGrp="1"/>
          </p:cNvSpPr>
          <p:nvPr>
            <p:ph type="body" sz="quarter" idx="12"/>
          </p:nvPr>
        </p:nvSpPr>
        <p:spPr>
          <a:xfrm>
            <a:off x="2036290" y="1277378"/>
            <a:ext cx="7650073" cy="4992793"/>
          </a:xfrm>
        </p:spPr>
        <p:txBody>
          <a:bodyPr/>
          <a:lstStyle/>
          <a:p>
            <a:r>
              <a:rPr lang="fi-FI" sz="2400" dirty="0"/>
              <a:t>= oppimisen, psyykkisen ja fyysisen terveyden sekä sosiaalisen hyvinvoinnin edistämistä ja ylläpitämistä</a:t>
            </a:r>
          </a:p>
          <a:p>
            <a:r>
              <a:rPr lang="fi-FI" sz="2400" dirty="0"/>
              <a:t>Oppilashuolto + kouluterveydenhuolto + lastensuojelulain mukainen koulunkäynnin tukeminen</a:t>
            </a:r>
          </a:p>
          <a:p>
            <a:r>
              <a:rPr lang="fi-FI" sz="2400" dirty="0"/>
              <a:t>Yhteisöllistä + yksilöllistä tukea</a:t>
            </a:r>
          </a:p>
          <a:p>
            <a:r>
              <a:rPr lang="fi-FI" sz="2400" dirty="0"/>
              <a:t>Kehittää hyvinvointia tukevaa oppimisympäristöä ja vahvistaa koulun yhteisöllistä toimintatapaa. </a:t>
            </a:r>
          </a:p>
          <a:p>
            <a:r>
              <a:rPr lang="fi-FI" sz="2400" dirty="0"/>
              <a:t>Oppilaan mielenterveyden tukeminen</a:t>
            </a:r>
          </a:p>
          <a:p>
            <a:r>
              <a:rPr lang="fi-FI" sz="2400" dirty="0"/>
              <a:t>Ongelmien ennaltaehkäisy ja niihin puuttuminen</a:t>
            </a:r>
          </a:p>
          <a:p>
            <a:r>
              <a:rPr lang="fi-FI" sz="2400" dirty="0"/>
              <a:t>Väkivallan ja kiusaamisen ehkäisy</a:t>
            </a:r>
          </a:p>
          <a:p>
            <a:endParaRPr lang="fi-FI" dirty="0"/>
          </a:p>
        </p:txBody>
      </p:sp>
    </p:spTree>
    <p:extLst>
      <p:ext uri="{BB962C8B-B14F-4D97-AF65-F5344CB8AC3E}">
        <p14:creationId xmlns:p14="http://schemas.microsoft.com/office/powerpoint/2010/main" val="3759124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724298" y="188373"/>
            <a:ext cx="8682446" cy="665067"/>
          </a:xfrm>
        </p:spPr>
        <p:txBody>
          <a:bodyPr>
            <a:normAutofit fontScale="90000"/>
          </a:bodyPr>
          <a:lstStyle/>
          <a:p>
            <a:r>
              <a:rPr lang="fi-FI" sz="2200" dirty="0"/>
              <a:t>Monialaiset oppilashuoltoryhmät 1.8.2014 </a:t>
            </a:r>
            <a:r>
              <a:rPr lang="fi-FI" sz="1100" b="0" dirty="0">
                <a:solidFill>
                  <a:schemeClr val="tx1">
                    <a:lumMod val="50000"/>
                    <a:lumOff val="50000"/>
                  </a:schemeClr>
                </a:solidFill>
              </a:rPr>
              <a:t>(</a:t>
            </a:r>
            <a:r>
              <a:rPr lang="fi-FI" sz="1100" dirty="0">
                <a:solidFill>
                  <a:schemeClr val="tx1">
                    <a:lumMod val="50000"/>
                    <a:lumOff val="50000"/>
                  </a:schemeClr>
                </a:solidFill>
              </a:rPr>
              <a:t>Lähde: OPH)</a:t>
            </a:r>
            <a:br>
              <a:rPr lang="fi-FI" sz="1300" dirty="0">
                <a:solidFill>
                  <a:prstClr val="black">
                    <a:tint val="75000"/>
                  </a:prstClr>
                </a:solidFill>
              </a:rPr>
            </a:br>
            <a:endParaRPr lang="fi-FI" sz="1300" dirty="0"/>
          </a:p>
        </p:txBody>
      </p:sp>
      <p:graphicFrame>
        <p:nvGraphicFramePr>
          <p:cNvPr id="5" name="Sisällön paikkamerkki 4"/>
          <p:cNvGraphicFramePr>
            <a:graphicFrameLocks noGrp="1"/>
          </p:cNvGraphicFramePr>
          <p:nvPr>
            <p:ph idx="4294967295"/>
            <p:extLst/>
          </p:nvPr>
        </p:nvGraphicFramePr>
        <p:xfrm>
          <a:off x="1837509" y="748938"/>
          <a:ext cx="8473441"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8658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166312" y="342121"/>
            <a:ext cx="7651261" cy="676783"/>
          </a:xfrm>
        </p:spPr>
        <p:txBody>
          <a:bodyPr/>
          <a:lstStyle/>
          <a:p>
            <a:r>
              <a:rPr lang="fi-FI" dirty="0"/>
              <a:t>Yhteisöllinen oppilashuolto</a:t>
            </a:r>
          </a:p>
        </p:txBody>
      </p:sp>
      <p:sp>
        <p:nvSpPr>
          <p:cNvPr id="3" name="Sisällön paikkamerkki 2"/>
          <p:cNvSpPr>
            <a:spLocks noGrp="1"/>
          </p:cNvSpPr>
          <p:nvPr>
            <p:ph type="body" sz="quarter" idx="12"/>
          </p:nvPr>
        </p:nvSpPr>
        <p:spPr>
          <a:xfrm>
            <a:off x="2079832" y="1268670"/>
            <a:ext cx="7650073" cy="4870873"/>
          </a:xfrm>
        </p:spPr>
        <p:txBody>
          <a:bodyPr>
            <a:normAutofit/>
          </a:bodyPr>
          <a:lstStyle/>
          <a:p>
            <a:pPr marL="0" indent="0">
              <a:buNone/>
            </a:pPr>
            <a:r>
              <a:rPr lang="fi-FI" dirty="0"/>
              <a:t>Oppilashuolto on tärkeä osa perusopetuksen toimintakulttuuria.</a:t>
            </a:r>
          </a:p>
          <a:p>
            <a:pPr marL="0" indent="0">
              <a:buNone/>
            </a:pPr>
            <a:r>
              <a:rPr lang="fi-FI" dirty="0"/>
              <a:t>Yhteisöllisessä oppilashuoltotyössä </a:t>
            </a:r>
          </a:p>
          <a:p>
            <a:pPr lvl="1"/>
            <a:r>
              <a:rPr lang="fi-FI" dirty="0"/>
              <a:t>Seurataan, arvioidaan ja kehitetään kouluyhteisön ja oppilasryhmien hyvinvointia</a:t>
            </a:r>
          </a:p>
          <a:p>
            <a:pPr lvl="1"/>
            <a:r>
              <a:rPr lang="fi-FI" dirty="0"/>
              <a:t>Huolehditaan kouluympäristön terveellisyydestä, turvallisuudesta ja esteettömyydestä</a:t>
            </a:r>
          </a:p>
          <a:p>
            <a:pPr marL="57150" indent="0">
              <a:buNone/>
            </a:pPr>
            <a:r>
              <a:rPr lang="fi-FI" dirty="0"/>
              <a:t>Oppilaiden osallisuuden edistäminen on opetuksen järjestäjän tehtävä</a:t>
            </a:r>
          </a:p>
          <a:p>
            <a:pPr lvl="1"/>
            <a:r>
              <a:rPr lang="fi-FI" dirty="0"/>
              <a:t>Oppilaalla on oikeus turvalliseen opiskeluympäristöön</a:t>
            </a:r>
          </a:p>
          <a:p>
            <a:pPr lvl="1"/>
            <a:r>
              <a:rPr lang="fi-FI" dirty="0"/>
              <a:t>Fyysinen, psyykkinen ja sosiaalinen turvallisuus</a:t>
            </a:r>
          </a:p>
          <a:p>
            <a:pPr marL="0" indent="0">
              <a:buNone/>
            </a:pPr>
            <a:endParaRPr lang="fi-FI" dirty="0"/>
          </a:p>
          <a:p>
            <a:pPr marL="0" indent="0">
              <a:buNone/>
            </a:pPr>
            <a:r>
              <a:rPr lang="fi-FI" dirty="0"/>
              <a:t>Yhteisöllisten toimintatapojen kehittäminen edellyttää yhteistyötä </a:t>
            </a:r>
          </a:p>
        </p:txBody>
      </p:sp>
    </p:spTree>
    <p:extLst>
      <p:ext uri="{BB962C8B-B14F-4D97-AF65-F5344CB8AC3E}">
        <p14:creationId xmlns:p14="http://schemas.microsoft.com/office/powerpoint/2010/main" val="25168621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906903" y="353835"/>
            <a:ext cx="7988465" cy="560566"/>
          </a:xfrm>
        </p:spPr>
        <p:txBody>
          <a:bodyPr/>
          <a:lstStyle/>
          <a:p>
            <a:r>
              <a:rPr lang="fi-FI" dirty="0"/>
              <a:t>Yksilökohtainen oppilashuolto</a:t>
            </a:r>
            <a:br>
              <a:rPr lang="fi-FI" dirty="0"/>
            </a:br>
            <a:endParaRPr lang="fi-FI" dirty="0"/>
          </a:p>
        </p:txBody>
      </p:sp>
      <p:sp>
        <p:nvSpPr>
          <p:cNvPr id="3" name="Sisällön paikkamerkki 2"/>
          <p:cNvSpPr>
            <a:spLocks noGrp="1"/>
          </p:cNvSpPr>
          <p:nvPr>
            <p:ph type="body" sz="quarter" idx="12"/>
          </p:nvPr>
        </p:nvSpPr>
        <p:spPr>
          <a:xfrm>
            <a:off x="2245295" y="1436915"/>
            <a:ext cx="7650073" cy="4586897"/>
          </a:xfrm>
        </p:spPr>
        <p:txBody>
          <a:bodyPr>
            <a:noAutofit/>
          </a:bodyPr>
          <a:lstStyle/>
          <a:p>
            <a:pPr marL="0" indent="0">
              <a:buNone/>
            </a:pPr>
            <a:r>
              <a:rPr lang="fi-FI" dirty="0"/>
              <a:t>Yksilökohtaisella oppilashuollolla tarkoitetaan </a:t>
            </a:r>
          </a:p>
          <a:p>
            <a:pPr lvl="1"/>
            <a:r>
              <a:rPr lang="fi-FI" dirty="0"/>
              <a:t>Oppilaalle annettavia kouluterveydenhuollon palveluja</a:t>
            </a:r>
          </a:p>
          <a:p>
            <a:pPr lvl="1"/>
            <a:r>
              <a:rPr lang="fi-FI" dirty="0"/>
              <a:t>Oppilashuollon psykologi- ja kuraattoripalveluja sekä </a:t>
            </a:r>
          </a:p>
          <a:p>
            <a:pPr lvl="1"/>
            <a:r>
              <a:rPr lang="fi-FI" dirty="0"/>
              <a:t>Yksittäistä oppilasta koskevaa monialaista oppilashuoltoa. </a:t>
            </a:r>
          </a:p>
          <a:p>
            <a:pPr marL="0" indent="0">
              <a:buNone/>
            </a:pPr>
            <a:endParaRPr lang="fi-FI" dirty="0"/>
          </a:p>
          <a:p>
            <a:pPr marL="0" indent="0">
              <a:buNone/>
            </a:pPr>
            <a:r>
              <a:rPr lang="fi-FI" dirty="0"/>
              <a:t>Tavoitteena on </a:t>
            </a:r>
          </a:p>
          <a:p>
            <a:pPr lvl="1"/>
            <a:r>
              <a:rPr lang="fi-FI" dirty="0"/>
              <a:t>Seurata ja edistää oppilaan kokonaisvaltaista kehitystä, terveyttä, hyvinvointia ja oppimista</a:t>
            </a:r>
          </a:p>
          <a:p>
            <a:pPr lvl="1"/>
            <a:r>
              <a:rPr lang="fi-FI" dirty="0"/>
              <a:t>Varhaisen tuen turvaaminen ja ongelmien ehkäisy</a:t>
            </a:r>
          </a:p>
          <a:p>
            <a:pPr marL="0" indent="0">
              <a:buNone/>
            </a:pPr>
            <a:endParaRPr lang="fi-FI" dirty="0"/>
          </a:p>
          <a:p>
            <a:pPr marL="0" indent="0">
              <a:buNone/>
            </a:pPr>
            <a:r>
              <a:rPr lang="fi-FI" dirty="0"/>
              <a:t>Oppilaiden yksilölliset edellytykset, voimavarat ja tarpeet otetaan huomioon oppilashuollon tuen rakentamisessa että koulun arjessa</a:t>
            </a:r>
          </a:p>
        </p:txBody>
      </p:sp>
    </p:spTree>
    <p:extLst>
      <p:ext uri="{BB962C8B-B14F-4D97-AF65-F5344CB8AC3E}">
        <p14:creationId xmlns:p14="http://schemas.microsoft.com/office/powerpoint/2010/main" val="80858370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p:cNvSpPr/>
          <p:nvPr/>
        </p:nvSpPr>
        <p:spPr>
          <a:xfrm>
            <a:off x="2032627" y="493698"/>
            <a:ext cx="8009384" cy="5632311"/>
          </a:xfrm>
          <a:prstGeom prst="rect">
            <a:avLst/>
          </a:prstGeom>
        </p:spPr>
        <p:txBody>
          <a:bodyPr wrap="square">
            <a:spAutoFit/>
          </a:bodyPr>
          <a:lstStyle/>
          <a:p>
            <a:r>
              <a:rPr lang="fi-FI" sz="2000" dirty="0">
                <a:solidFill>
                  <a:prstClr val="black"/>
                </a:solidFill>
                <a:latin typeface="Georgia"/>
              </a:rPr>
              <a:t>Asian käsittely yksittäisen oppilaan tueksi koottavassa </a:t>
            </a:r>
          </a:p>
          <a:p>
            <a:r>
              <a:rPr lang="fi-FI" sz="2000" dirty="0">
                <a:solidFill>
                  <a:prstClr val="black"/>
                </a:solidFill>
                <a:latin typeface="Georgia"/>
              </a:rPr>
              <a:t>asiantuntijaryhmässä on yksilökohtaista oppilashuoltoa: </a:t>
            </a:r>
          </a:p>
          <a:p>
            <a:pPr marL="342900" indent="-342900">
              <a:buFont typeface="Arial" panose="020B0604020202020204" pitchFamily="34" charset="0"/>
              <a:buChar char="•"/>
            </a:pPr>
            <a:r>
              <a:rPr lang="fi-FI" sz="2000" dirty="0">
                <a:solidFill>
                  <a:prstClr val="black"/>
                </a:solidFill>
                <a:latin typeface="Georgia"/>
              </a:rPr>
              <a:t>Ryhmän kokoonpano perustuu oppilaan / huoltajan suostumukseen</a:t>
            </a:r>
          </a:p>
          <a:p>
            <a:pPr marL="342900" indent="-342900">
              <a:buFont typeface="Arial" panose="020B0604020202020204" pitchFamily="34" charset="0"/>
              <a:buChar char="•"/>
            </a:pPr>
            <a:r>
              <a:rPr lang="fi-FI" sz="2000" dirty="0">
                <a:solidFill>
                  <a:prstClr val="black"/>
                </a:solidFill>
                <a:latin typeface="Georgia"/>
              </a:rPr>
              <a:t>Oppilaan / huoltajan yksilöidyllä kirjallisella suostumuksella asian käsittelyyn voi osallistua tarvittavia yhteistyötahoja tai oppilaan läheisiä</a:t>
            </a:r>
          </a:p>
          <a:p>
            <a:pPr marL="342900" indent="-342900">
              <a:buFont typeface="Arial" panose="020B0604020202020204" pitchFamily="34" charset="0"/>
              <a:buChar char="•"/>
            </a:pPr>
            <a:r>
              <a:rPr lang="fi-FI" sz="2000" dirty="0">
                <a:solidFill>
                  <a:prstClr val="black"/>
                </a:solidFill>
                <a:latin typeface="Georgia"/>
              </a:rPr>
              <a:t>Ryhmän jäsenillä on oikeus pyytää neuvoa oppilaan asiassa tarpeellisiksi katsomiltaan asiantuntijoilta.</a:t>
            </a:r>
          </a:p>
          <a:p>
            <a:pPr lvl="1"/>
            <a:endParaRPr lang="fi-FI" sz="2000" dirty="0">
              <a:solidFill>
                <a:prstClr val="black"/>
              </a:solidFill>
              <a:latin typeface="Georgia"/>
            </a:endParaRPr>
          </a:p>
          <a:p>
            <a:r>
              <a:rPr lang="fi-FI" sz="2000" dirty="0">
                <a:solidFill>
                  <a:prstClr val="black"/>
                </a:solidFill>
                <a:latin typeface="Georgia"/>
              </a:rPr>
              <a:t>Yksittäistä oppilasta koskevan asian käsittelystä </a:t>
            </a:r>
          </a:p>
          <a:p>
            <a:r>
              <a:rPr lang="fi-FI" sz="2000" dirty="0">
                <a:solidFill>
                  <a:prstClr val="black"/>
                </a:solidFill>
                <a:latin typeface="Georgia"/>
              </a:rPr>
              <a:t>asiantuntijaryhmässä laaditaan oppilashuoltokertomus.</a:t>
            </a:r>
          </a:p>
          <a:p>
            <a:pPr marL="342900" indent="-342900">
              <a:buFont typeface="Arial" panose="020B0604020202020204" pitchFamily="34" charset="0"/>
              <a:buChar char="•"/>
            </a:pPr>
            <a:r>
              <a:rPr lang="fi-FI" sz="2000" dirty="0">
                <a:solidFill>
                  <a:prstClr val="black"/>
                </a:solidFill>
                <a:latin typeface="Georgia"/>
              </a:rPr>
              <a:t>Vastuuhenkilö kirjaa yksilökohtaisen oppilashuollon järjestämiseksi ja </a:t>
            </a:r>
          </a:p>
          <a:p>
            <a:r>
              <a:rPr lang="fi-FI" sz="2000" dirty="0">
                <a:solidFill>
                  <a:prstClr val="black"/>
                </a:solidFill>
                <a:latin typeface="Georgia"/>
              </a:rPr>
              <a:t>      toteuttamiseksi välttämättömät tiedot oppilashuoltokertomukseen</a:t>
            </a:r>
          </a:p>
          <a:p>
            <a:pPr marL="342900" indent="-342900">
              <a:buFont typeface="Arial" panose="020B0604020202020204" pitchFamily="34" charset="0"/>
              <a:buChar char="•"/>
            </a:pPr>
            <a:r>
              <a:rPr lang="fi-FI" sz="2000" dirty="0">
                <a:solidFill>
                  <a:prstClr val="black"/>
                </a:solidFill>
                <a:latin typeface="Georgia"/>
              </a:rPr>
              <a:t>Kirjauksia voivat tehdä myös muut asiantuntijaryhmän jäsenet</a:t>
            </a:r>
          </a:p>
          <a:p>
            <a:pPr marL="342900" indent="-342900">
              <a:buFont typeface="Arial" panose="020B0604020202020204" pitchFamily="34" charset="0"/>
              <a:buChar char="•"/>
            </a:pPr>
            <a:r>
              <a:rPr lang="fi-FI" sz="2000" dirty="0">
                <a:solidFill>
                  <a:prstClr val="black"/>
                </a:solidFill>
                <a:latin typeface="Georgia"/>
              </a:rPr>
              <a:t>Kertomus laaditaan jatkuvaan muotoon, joka etenee aikajärjestyksessä</a:t>
            </a:r>
          </a:p>
        </p:txBody>
      </p:sp>
    </p:spTree>
    <p:extLst>
      <p:ext uri="{BB962C8B-B14F-4D97-AF65-F5344CB8AC3E}">
        <p14:creationId xmlns:p14="http://schemas.microsoft.com/office/powerpoint/2010/main" val="99876123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isällön paikkamerkki 4"/>
          <p:cNvGraphicFramePr>
            <a:graphicFrameLocks noGrp="1"/>
          </p:cNvGraphicFramePr>
          <p:nvPr>
            <p:ph idx="4294967295"/>
            <p:extLst/>
          </p:nvPr>
        </p:nvGraphicFramePr>
        <p:xfrm>
          <a:off x="2070463" y="692150"/>
          <a:ext cx="8153400" cy="55954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0088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PPT_pohja_Omnia">
  <a:themeElements>
    <a:clrScheme name="Omnia">
      <a:dk1>
        <a:sysClr val="windowText" lastClr="000000"/>
      </a:dk1>
      <a:lt1>
        <a:sysClr val="window" lastClr="FFFFFF"/>
      </a:lt1>
      <a:dk2>
        <a:srgbClr val="000000"/>
      </a:dk2>
      <a:lt2>
        <a:srgbClr val="E7E6E6"/>
      </a:lt2>
      <a:accent1>
        <a:srgbClr val="E84E0F"/>
      </a:accent1>
      <a:accent2>
        <a:srgbClr val="F3C300"/>
      </a:accent2>
      <a:accent3>
        <a:srgbClr val="B2DCD6"/>
      </a:accent3>
      <a:accent4>
        <a:srgbClr val="F3C300"/>
      </a:accent4>
      <a:accent5>
        <a:srgbClr val="E84E0F"/>
      </a:accent5>
      <a:accent6>
        <a:srgbClr val="B2DCD6"/>
      </a:accent6>
      <a:hlink>
        <a:srgbClr val="E84E0F"/>
      </a:hlink>
      <a:folHlink>
        <a:srgbClr val="7F7F7F"/>
      </a:folHlink>
    </a:clrScheme>
    <a:fontScheme name="Omnia Arial/Georgia">
      <a:majorFont>
        <a:latin typeface="Arial Black"/>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mnia-pohja.pptx" id="{F334B0E4-B62A-4BB5-B7E4-A78F32AF13AA}" vid="{71C2C3B3-8ABC-4259-9E4F-96F4799ADC6E}"/>
    </a:ext>
  </a:extLst>
</a:theme>
</file>

<file path=ppt/theme/theme2.xml><?xml version="1.0" encoding="utf-8"?>
<a:theme xmlns:a="http://schemas.openxmlformats.org/drawingml/2006/main" name="Office Theme">
  <a:themeElements>
    <a:clrScheme name="Custom 1">
      <a:dk1>
        <a:sysClr val="windowText" lastClr="000000"/>
      </a:dk1>
      <a:lt1>
        <a:sysClr val="window" lastClr="FFFFFF"/>
      </a:lt1>
      <a:dk2>
        <a:srgbClr val="000000"/>
      </a:dk2>
      <a:lt2>
        <a:srgbClr val="FFFFFF"/>
      </a:lt2>
      <a:accent1>
        <a:srgbClr val="E84E0F"/>
      </a:accent1>
      <a:accent2>
        <a:srgbClr val="B2DCD6"/>
      </a:accent2>
      <a:accent3>
        <a:srgbClr val="F3C300"/>
      </a:accent3>
      <a:accent4>
        <a:srgbClr val="DFDFDE"/>
      </a:accent4>
      <a:accent5>
        <a:srgbClr val="B2DCD6"/>
      </a:accent5>
      <a:accent6>
        <a:srgbClr val="F3C300"/>
      </a:accent6>
      <a:hlink>
        <a:srgbClr val="E84E0F"/>
      </a:hlink>
      <a:folHlink>
        <a:srgbClr val="F3C300"/>
      </a:folHlink>
    </a:clrScheme>
    <a:fontScheme name="Omnia Arial/Georgia">
      <a:majorFont>
        <a:latin typeface="Arial Black"/>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Omnia-pohja</Template>
  <TotalTime>3</TotalTime>
  <Words>2136</Words>
  <Application>Microsoft Office PowerPoint</Application>
  <PresentationFormat>Laajakuva</PresentationFormat>
  <Paragraphs>322</Paragraphs>
  <Slides>34</Slides>
  <Notes>12</Notes>
  <HiddenSlides>2</HiddenSlides>
  <MMClips>0</MMClips>
  <ScaleCrop>false</ScaleCrop>
  <HeadingPairs>
    <vt:vector size="6" baseType="variant">
      <vt:variant>
        <vt:lpstr>Käytetyt fontit</vt:lpstr>
      </vt:variant>
      <vt:variant>
        <vt:i4>5</vt:i4>
      </vt:variant>
      <vt:variant>
        <vt:lpstr>Teema</vt:lpstr>
      </vt:variant>
      <vt:variant>
        <vt:i4>2</vt:i4>
      </vt:variant>
      <vt:variant>
        <vt:lpstr>Dian otsikot</vt:lpstr>
      </vt:variant>
      <vt:variant>
        <vt:i4>34</vt:i4>
      </vt:variant>
    </vt:vector>
  </HeadingPairs>
  <TitlesOfParts>
    <vt:vector size="41" baseType="lpstr">
      <vt:lpstr>Arial</vt:lpstr>
      <vt:lpstr>Arial Black</vt:lpstr>
      <vt:lpstr>Calibri</vt:lpstr>
      <vt:lpstr>Georgia</vt:lpstr>
      <vt:lpstr>Wingdings</vt:lpstr>
      <vt:lpstr>PPT_pohja_Omnia</vt:lpstr>
      <vt:lpstr>Office Theme</vt:lpstr>
      <vt:lpstr>PowerPoint-esitys</vt:lpstr>
      <vt:lpstr>Kouluikäiset </vt:lpstr>
      <vt:lpstr>Oppivelvollisuus </vt:lpstr>
      <vt:lpstr>Oppivelvollisuudesta </vt:lpstr>
      <vt:lpstr>Pidennetty oppivelvollisuus </vt:lpstr>
      <vt:lpstr>Opetuksen järjestämistä koskevat periaatteet</vt:lpstr>
      <vt:lpstr>Ohjaus tuen tarpeen aikana</vt:lpstr>
      <vt:lpstr>yhteistyö</vt:lpstr>
      <vt:lpstr>Tuen järjestämisen periaatteet peruskoulussa</vt:lpstr>
      <vt:lpstr> Tuen kolmiportaisuus</vt:lpstr>
      <vt:lpstr>Tarkoituksena on </vt:lpstr>
      <vt:lpstr>Tuen kolmiportaisuus</vt:lpstr>
      <vt:lpstr>PowerPoint-esitys</vt:lpstr>
      <vt:lpstr>PowerPoint-esitys</vt:lpstr>
      <vt:lpstr>PowerPoint-esitys</vt:lpstr>
      <vt:lpstr>PowerPoint-esitys</vt:lpstr>
      <vt:lpstr>PowerPoint-esitys</vt:lpstr>
      <vt:lpstr>PowerPoint-esitys</vt:lpstr>
      <vt:lpstr>PowerPoint-esitys</vt:lpstr>
      <vt:lpstr>Oppilaan yksilölliset suunnitelmat</vt:lpstr>
      <vt:lpstr>Tehostettu Oppimissuunnitelma</vt:lpstr>
      <vt:lpstr>Henkilökohtainen opetuksen järjestämistä koskeva suunnitelma, HOJKS</vt:lpstr>
      <vt:lpstr>Koulun tukimuodoista</vt:lpstr>
      <vt:lpstr>PowerPoint-esitys</vt:lpstr>
      <vt:lpstr>PowerPoint-esitys</vt:lpstr>
      <vt:lpstr>PowerPoint-esitys</vt:lpstr>
      <vt:lpstr>PowerPoint-esitys</vt:lpstr>
      <vt:lpstr>PowerPoint-esitys</vt:lpstr>
      <vt:lpstr>Oppilashuolto</vt:lpstr>
      <vt:lpstr>Monialaiset oppilashuoltoryhmät 1.8.2014 (Lähde: OPH) </vt:lpstr>
      <vt:lpstr>Yhteisöllinen oppilashuolto</vt:lpstr>
      <vt:lpstr>Yksilökohtainen oppilashuolto </vt:lpstr>
      <vt:lpstr>PowerPoint-esitys</vt:lpstr>
      <vt:lpstr>PowerPoint-esitys</vt:lpstr>
    </vt:vector>
  </TitlesOfParts>
  <Company>Espoon seudun koulutuskuntayhtymä Omnia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Jaana Kauranen</dc:creator>
  <cp:lastModifiedBy>Jaana Kauranen</cp:lastModifiedBy>
  <cp:revision>1</cp:revision>
  <dcterms:created xsi:type="dcterms:W3CDTF">2019-05-09T11:20:31Z</dcterms:created>
  <dcterms:modified xsi:type="dcterms:W3CDTF">2019-05-09T11:23:49Z</dcterms:modified>
</cp:coreProperties>
</file>