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90BB32-E88E-484F-81A5-B777F2F9967F}" type="datetimeFigureOut">
              <a:rPr lang="fi-FI" smtClean="0"/>
              <a:t>15.5.2019</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61B6E-96C8-424C-8A06-65CB231D1186}" type="slidenum">
              <a:rPr lang="fi-FI" smtClean="0"/>
              <a:t>‹#›</a:t>
            </a:fld>
            <a:endParaRPr lang="fi-FI"/>
          </a:p>
        </p:txBody>
      </p:sp>
    </p:spTree>
    <p:extLst>
      <p:ext uri="{BB962C8B-B14F-4D97-AF65-F5344CB8AC3E}">
        <p14:creationId xmlns:p14="http://schemas.microsoft.com/office/powerpoint/2010/main" val="3483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Syy</a:t>
            </a:r>
            <a:r>
              <a:rPr lang="fi-FI" baseline="0" dirty="0"/>
              <a:t> voi olla geneettinen tai ulkoinen: ennenaikainen syntymä, altistus alkoholille tai lääkkeille, myös D-vitamiinin puutosta epäillään yhdeksi tekijäksi.</a:t>
            </a:r>
            <a:endParaRPr lang="fi-FI" dirty="0"/>
          </a:p>
          <a:p>
            <a:r>
              <a:rPr lang="fi-FI" dirty="0"/>
              <a:t>Mm.</a:t>
            </a:r>
            <a:r>
              <a:rPr lang="fi-FI" baseline="0" dirty="0"/>
              <a:t> ns</a:t>
            </a:r>
            <a:r>
              <a:rPr lang="fi-FI" dirty="0"/>
              <a:t>. sosiaaliset aivot eli aivokuoren otsa- ja ohimoalueet toimivat poikkeuksellisesti</a:t>
            </a:r>
          </a:p>
          <a:p>
            <a:endParaRPr lang="fi-FI" dirty="0"/>
          </a:p>
          <a:p>
            <a:r>
              <a:rPr lang="fi-FI" dirty="0"/>
              <a:t>Tyttöjen autismia tutkittaessa on huomattu, että autististen tyttöjen aivot (erityisesti sosiaalisen tiedon käsittelyn osalta) poikkeavat paljon autististen poikien aivoista. Autististen tyttöjen aivot muistuttavat enemmän</a:t>
            </a:r>
            <a:r>
              <a:rPr lang="fi-FI" baseline="0" dirty="0"/>
              <a:t> ei-autististen poikien aivoja. Autististen tyttöjen sosiaaliset suhteet ja empatiakyky saattavat olla samalla tasolla kuin </a:t>
            </a:r>
            <a:r>
              <a:rPr lang="fi-FI" baseline="0" dirty="0" err="1"/>
              <a:t>samanikäisillä</a:t>
            </a:r>
            <a:r>
              <a:rPr lang="fi-FI" baseline="0" dirty="0"/>
              <a:t> ei-autistisilla pojilla mutta heikommat kuin </a:t>
            </a:r>
            <a:r>
              <a:rPr lang="fi-FI" baseline="0" dirty="0" err="1"/>
              <a:t>samanikäisillä</a:t>
            </a:r>
            <a:r>
              <a:rPr lang="fi-FI" baseline="0" dirty="0"/>
              <a:t> ei-autistisilla tytöillä. Poikien ja tyttöjen erot ”sosiaalisissa” aivoissa ylipäänsä näyttävät olevan melko suuret uusimpien tutkimusten mukaan.</a:t>
            </a:r>
          </a:p>
          <a:p>
            <a:endParaRPr lang="fi-FI" baseline="0" dirty="0"/>
          </a:p>
          <a:p>
            <a:r>
              <a:rPr lang="fi-FI" baseline="0" dirty="0"/>
              <a:t>Autistiset tytöt ”piilottavat” oireensa helpommin. He esim. oppivat sosiaalista vuorovaikutusta etsimällä säännönmukaisuuksia vuorovaikutuksesta ja pystyvät siksi liittymään toisten seuraan. He voivat myös uppoutua kirjoihin, tai keskittyä järjestelemään Barbie-nukkeja, mitä ei pidetä epätavallisena.  </a:t>
            </a:r>
          </a:p>
          <a:p>
            <a:r>
              <a:rPr lang="fi-FI" baseline="0" dirty="0"/>
              <a:t>Jos autismi jää huomaamatta, sillä voi olla monenlaisia seurauksia, esim. makuaistin herkkyys voi johtaa monien ruokien välttelyyn, samoin kaloreiden tarkka laskeminen, joka saattaa johtaa anoreksiaan. </a:t>
            </a:r>
          </a:p>
          <a:p>
            <a:r>
              <a:rPr lang="fi-FI" baseline="0" dirty="0"/>
              <a:t>Autistiset teinitytöt kohtaavat muitakin ongelmia: Keho muuttuu, mikä on suuri kriisi, sillä autistiset henkilöt eivät pidä muutoksista. He eivät usein ole kiinnostuneita hygieniastaan, mikä aiheuttaa torjuntaa. Seurustelusuhteet ovat monimutkaisia, ja niitä on vaikea ymmärtää. Myös seksuaalisen hyväksikäytön riski on tavallista suurempi.</a:t>
            </a:r>
            <a:endParaRPr lang="fi-FI" dirty="0"/>
          </a:p>
          <a:p>
            <a:endParaRPr lang="fi-FI" dirty="0"/>
          </a:p>
        </p:txBody>
      </p:sp>
      <p:sp>
        <p:nvSpPr>
          <p:cNvPr id="4" name="Dian numeron paikkamerkki 3"/>
          <p:cNvSpPr>
            <a:spLocks noGrp="1"/>
          </p:cNvSpPr>
          <p:nvPr>
            <p:ph type="sldNum" sz="quarter" idx="10"/>
          </p:nvPr>
        </p:nvSpPr>
        <p:spPr/>
        <p:txBody>
          <a:bodyPr/>
          <a:lstStyle/>
          <a:p>
            <a:fld id="{DED8ACAD-D1F5-44F2-B151-54D52378D72E}" type="slidenum">
              <a:rPr lang="fi-FI" smtClean="0"/>
              <a:t>3</a:t>
            </a:fld>
            <a:endParaRPr lang="fi-FI"/>
          </a:p>
        </p:txBody>
      </p:sp>
    </p:spTree>
    <p:extLst>
      <p:ext uri="{BB962C8B-B14F-4D97-AF65-F5344CB8AC3E}">
        <p14:creationId xmlns:p14="http://schemas.microsoft.com/office/powerpoint/2010/main" val="204395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4A655FBC-66A4-4AD8-BFDC-CAF92102CA62}" type="slidenum">
              <a:rPr lang="fi-FI" smtClean="0"/>
              <a:t>25</a:t>
            </a:fld>
            <a:endParaRPr lang="fi-FI"/>
          </a:p>
        </p:txBody>
      </p:sp>
    </p:spTree>
    <p:extLst>
      <p:ext uri="{BB962C8B-B14F-4D97-AF65-F5344CB8AC3E}">
        <p14:creationId xmlns:p14="http://schemas.microsoft.com/office/powerpoint/2010/main" val="55422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503ECC-183C-4177-9870-6413E6676869}"/>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7887C4D0-1459-465B-BAC6-E6D65C7913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0199098-A9BB-434A-9C33-552858D74471}"/>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B9682591-7190-47A5-911B-E57901178FE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5CEF630C-E7B6-4C2C-A979-D5EF76829A89}"/>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13536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196405-DB9C-4883-B78A-5502A4D7B3F7}"/>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E15DDD6-0600-41F9-B662-E34DF8016113}"/>
              </a:ext>
            </a:extLst>
          </p:cNvPr>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FC77F4-F5AC-42F5-84E6-00E212FE6D9A}"/>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F2E98C42-5E1E-49F6-934B-56C0D7F88D8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60CCE04-7392-4FC5-9A4F-B5C8254E5CC9}"/>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1974733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79BB1C-8513-4961-B204-CD1305BBE02A}"/>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E14D3487-247F-4B6C-AEDB-0C885FEBE4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a:extLst>
              <a:ext uri="{FF2B5EF4-FFF2-40B4-BE49-F238E27FC236}">
                <a16:creationId xmlns:a16="http://schemas.microsoft.com/office/drawing/2014/main" id="{CED7C6BA-9114-4810-B98F-17D8CE3E04BB}"/>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3D30B761-6D43-40C1-AF98-C718BFCB758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0909AD5-F6A8-4FD5-84D1-EBE00537C407}"/>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740809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2CB790-08EE-488E-B822-0A224097D0D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BA11CB5E-80FD-470D-A8DB-CAE8DFE5F2C1}"/>
              </a:ext>
            </a:extLst>
          </p:cNvPr>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AFD4BC40-43EA-4E8F-AFF7-07A932B10E24}"/>
              </a:ext>
            </a:extLst>
          </p:cNvPr>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B58B794E-993F-4BDC-AA49-83ABB63391FA}"/>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6" name="Alatunnisteen paikkamerkki 5">
            <a:extLst>
              <a:ext uri="{FF2B5EF4-FFF2-40B4-BE49-F238E27FC236}">
                <a16:creationId xmlns:a16="http://schemas.microsoft.com/office/drawing/2014/main" id="{9C4F4168-DB8F-42F6-B942-123994298BF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B25C707-2391-4B9F-86CB-B05679E5754B}"/>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789684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3C4E8F-8E09-4385-B249-AF59A794C62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F625B517-EC48-4F33-A1B0-A8D03CC17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a:extLst>
              <a:ext uri="{FF2B5EF4-FFF2-40B4-BE49-F238E27FC236}">
                <a16:creationId xmlns:a16="http://schemas.microsoft.com/office/drawing/2014/main" id="{DB9AB10E-1813-455E-BD18-CD3CE57FA8D4}"/>
              </a:ext>
            </a:extLst>
          </p:cNvPr>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9BCBA96E-766E-4831-A95B-8F52D77D1F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a:extLst>
              <a:ext uri="{FF2B5EF4-FFF2-40B4-BE49-F238E27FC236}">
                <a16:creationId xmlns:a16="http://schemas.microsoft.com/office/drawing/2014/main" id="{7A4E0665-8497-4C65-9E6E-2E804A61A432}"/>
              </a:ext>
            </a:extLst>
          </p:cNvPr>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6AC53747-5886-4CE1-B37D-74D57156D7E4}"/>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8" name="Alatunnisteen paikkamerkki 7">
            <a:extLst>
              <a:ext uri="{FF2B5EF4-FFF2-40B4-BE49-F238E27FC236}">
                <a16:creationId xmlns:a16="http://schemas.microsoft.com/office/drawing/2014/main" id="{00F7F758-0BE1-4B4D-A538-8FA2D4434C9A}"/>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184D6953-1405-47A5-A252-73EFADEDD3B1}"/>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351823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17DE6-C0A7-4724-9237-809FDA7C10AC}"/>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9E6E001C-FC5E-4F19-8412-C8F2A14408EC}"/>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4" name="Alatunnisteen paikkamerkki 3">
            <a:extLst>
              <a:ext uri="{FF2B5EF4-FFF2-40B4-BE49-F238E27FC236}">
                <a16:creationId xmlns:a16="http://schemas.microsoft.com/office/drawing/2014/main" id="{16F1F7CD-75EB-4425-94F3-3D8E7D269EA4}"/>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A180F929-421A-4502-BCE9-CD4230BCCBE4}"/>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4141189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6F96C180-40A3-4EDC-AD2D-28A5A1B67CDB}"/>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3" name="Alatunnisteen paikkamerkki 2">
            <a:extLst>
              <a:ext uri="{FF2B5EF4-FFF2-40B4-BE49-F238E27FC236}">
                <a16:creationId xmlns:a16="http://schemas.microsoft.com/office/drawing/2014/main" id="{29DCB6E1-5230-4695-80A5-027ED1B460C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9F3D5DF7-E321-42CA-971F-BD689E85C860}"/>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167692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FFAC54-A50F-44CE-B72E-62D1E637572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3BD8BC40-AE19-4A78-9645-BAC4E78E0F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B7CD6D9F-FAF4-4EFC-9A95-0BDA62314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FE11A745-D068-40EB-AE50-D4E422848310}"/>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6" name="Alatunnisteen paikkamerkki 5">
            <a:extLst>
              <a:ext uri="{FF2B5EF4-FFF2-40B4-BE49-F238E27FC236}">
                <a16:creationId xmlns:a16="http://schemas.microsoft.com/office/drawing/2014/main" id="{7A3D30C9-5D04-4D43-9F38-DCDB52971E9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25ED983-6C25-451D-8C3F-9AC5FB84264D}"/>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211303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D45CB7-C902-493B-96B9-6E7D5C2FB1B6}"/>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ED8096FD-6B8A-43E0-85C7-068794F8C6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FCAC6985-BF14-4707-BC6B-ACBDF515B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a:extLst>
              <a:ext uri="{FF2B5EF4-FFF2-40B4-BE49-F238E27FC236}">
                <a16:creationId xmlns:a16="http://schemas.microsoft.com/office/drawing/2014/main" id="{D22516E4-4EC1-479A-9775-C3D64CA25DD7}"/>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6" name="Alatunnisteen paikkamerkki 5">
            <a:extLst>
              <a:ext uri="{FF2B5EF4-FFF2-40B4-BE49-F238E27FC236}">
                <a16:creationId xmlns:a16="http://schemas.microsoft.com/office/drawing/2014/main" id="{171FDA37-DF6D-4805-8355-7334C7E3254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0336B5F-74E7-4DDD-8C19-21B244FB2A92}"/>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298631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BC58AF-EEC0-4B28-82A1-240B74AEB25D}"/>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A1334D8A-BAA8-4B8C-895D-73576006301B}"/>
              </a:ext>
            </a:extLst>
          </p:cNvPr>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F4B12AF-9523-454E-82F6-EE1C5057FB58}"/>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8207EA6F-2414-413E-AB2B-749D2F24EDB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7F95E4D-ED24-4302-9644-94BA8E102576}"/>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291603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72A9C1B7-872A-41A5-AEF4-73CCD4E113D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45AD76E1-C07E-492B-81C1-E0F4989CB30F}"/>
              </a:ext>
            </a:extLst>
          </p:cNvPr>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10EFD24-F284-47FE-80AB-11EFF391689B}"/>
              </a:ext>
            </a:extLst>
          </p:cNvPr>
          <p:cNvSpPr>
            <a:spLocks noGrp="1"/>
          </p:cNvSpPr>
          <p:nvPr>
            <p:ph type="dt" sz="half" idx="10"/>
          </p:nvPr>
        </p:nvSpPr>
        <p:spPr/>
        <p:txBody>
          <a:body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DF8B5E10-C380-46B6-B2E7-68BCB5EA82D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1B11206-BA67-4170-A0F2-E76064363403}"/>
              </a:ext>
            </a:extLst>
          </p:cNvPr>
          <p:cNvSpPr>
            <a:spLocks noGrp="1"/>
          </p:cNvSpPr>
          <p:nvPr>
            <p:ph type="sldNum" sz="quarter" idx="12"/>
          </p:nvPr>
        </p:nvSpPr>
        <p:spPr/>
        <p:txBody>
          <a:bodyPr/>
          <a:lstStyle/>
          <a:p>
            <a:fld id="{6BAC844D-118F-41DC-86F3-2AD8979AB901}" type="slidenum">
              <a:rPr lang="fi-FI" smtClean="0"/>
              <a:t>‹#›</a:t>
            </a:fld>
            <a:endParaRPr lang="fi-FI"/>
          </a:p>
        </p:txBody>
      </p:sp>
    </p:spTree>
    <p:extLst>
      <p:ext uri="{BB962C8B-B14F-4D97-AF65-F5344CB8AC3E}">
        <p14:creationId xmlns:p14="http://schemas.microsoft.com/office/powerpoint/2010/main" val="2541564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Väliotsikko_tiili">
    <p:spTree>
      <p:nvGrpSpPr>
        <p:cNvPr id="1" name=""/>
        <p:cNvGrpSpPr/>
        <p:nvPr/>
      </p:nvGrpSpPr>
      <p:grpSpPr>
        <a:xfrm>
          <a:off x="0" y="0"/>
          <a:ext cx="0" cy="0"/>
          <a:chOff x="0" y="0"/>
          <a:chExt cx="0" cy="0"/>
        </a:xfrm>
      </p:grpSpPr>
      <p:sp>
        <p:nvSpPr>
          <p:cNvPr id="7" name="Suorakulmio 6"/>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8" name="Suorakulmio 7"/>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sp>
        <p:nvSpPr>
          <p:cNvPr id="2" name="Title 1"/>
          <p:cNvSpPr>
            <a:spLocks noGrp="1"/>
          </p:cNvSpPr>
          <p:nvPr>
            <p:ph type="title" hasCustomPrompt="1"/>
          </p:nvPr>
        </p:nvSpPr>
        <p:spPr>
          <a:xfrm>
            <a:off x="737191" y="2670561"/>
            <a:ext cx="10745972" cy="1143000"/>
          </a:xfrm>
          <a:prstGeom prst="rect">
            <a:avLst/>
          </a:prstGeom>
        </p:spPr>
        <p:txBody>
          <a:bodyPr anchor="ctr">
            <a:noAutofit/>
          </a:bodyPr>
          <a:lstStyle>
            <a:lvl1pPr>
              <a:lnSpc>
                <a:spcPct val="100000"/>
              </a:lnSpc>
              <a:defRPr sz="3500" kern="1300" cap="all" spc="500" baseline="0">
                <a:latin typeface="Arial Black"/>
                <a:cs typeface="Arial Black"/>
              </a:defRPr>
            </a:lvl1pPr>
          </a:lstStyle>
          <a:p>
            <a:r>
              <a:rPr lang="fi-FI" dirty="0"/>
              <a:t>VÄLIOTSIKKO</a:t>
            </a:r>
            <a:endParaRPr lang="en-US" dirty="0"/>
          </a:p>
        </p:txBody>
      </p:sp>
      <p:sp>
        <p:nvSpPr>
          <p:cNvPr id="3" name="Date Placeholder 2"/>
          <p:cNvSpPr>
            <a:spLocks noGrp="1"/>
          </p:cNvSpPr>
          <p:nvPr>
            <p:ph type="dt" sz="half" idx="10"/>
          </p:nvPr>
        </p:nvSpPr>
        <p:spPr>
          <a:xfrm>
            <a:off x="225594" y="6413223"/>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C1B85432-6709-4571-9B49-4B67CB150DC2}" type="datetime1">
              <a:rPr lang="fi-FI" smtClean="0"/>
              <a:t>15.5.2019</a:t>
            </a:fld>
            <a:endParaRPr lang="en-US" dirty="0"/>
          </a:p>
        </p:txBody>
      </p:sp>
      <p:pic>
        <p:nvPicPr>
          <p:cNvPr id="9"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4"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Tree>
    <p:extLst>
      <p:ext uri="{BB962C8B-B14F-4D97-AF65-F5344CB8AC3E}">
        <p14:creationId xmlns:p14="http://schemas.microsoft.com/office/powerpoint/2010/main" val="404674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eksti_tiili">
    <p:spTree>
      <p:nvGrpSpPr>
        <p:cNvPr id="1" name=""/>
        <p:cNvGrpSpPr/>
        <p:nvPr/>
      </p:nvGrpSpPr>
      <p:grpSpPr>
        <a:xfrm>
          <a:off x="0" y="0"/>
          <a:ext cx="0" cy="0"/>
          <a:chOff x="0" y="0"/>
          <a:chExt cx="0" cy="0"/>
        </a:xfrm>
      </p:grpSpPr>
      <p:sp>
        <p:nvSpPr>
          <p:cNvPr id="6" name="Suorakulmio 5"/>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800" dirty="0">
              <a:latin typeface="Georgia"/>
            </a:endParaRPr>
          </a:p>
        </p:txBody>
      </p:sp>
      <p:sp>
        <p:nvSpPr>
          <p:cNvPr id="7" name="Suorakulmio 6"/>
          <p:cNvSpPr/>
          <p:nvPr/>
        </p:nvSpPr>
        <p:spPr>
          <a:xfrm>
            <a:off x="211930" y="132763"/>
            <a:ext cx="11798948" cy="65887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800" dirty="0">
                <a:latin typeface="Georgia"/>
              </a:rPr>
              <a:t>   </a:t>
            </a:r>
          </a:p>
        </p:txBody>
      </p:sp>
      <p:pic>
        <p:nvPicPr>
          <p:cNvPr id="11" name="Kuva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9791" y="6308658"/>
            <a:ext cx="1165157" cy="276313"/>
          </a:xfrm>
          <a:prstGeom prst="rect">
            <a:avLst/>
          </a:prstGeom>
        </p:spPr>
      </p:pic>
      <p:sp>
        <p:nvSpPr>
          <p:cNvPr id="10" name="Date Placeholder 2"/>
          <p:cNvSpPr>
            <a:spLocks noGrp="1"/>
          </p:cNvSpPr>
          <p:nvPr>
            <p:ph type="dt" sz="half" idx="10"/>
          </p:nvPr>
        </p:nvSpPr>
        <p:spPr>
          <a:xfrm>
            <a:off x="211930" y="6414977"/>
            <a:ext cx="1924033" cy="301508"/>
          </a:xfrm>
          <a:prstGeom prst="rect">
            <a:avLst/>
          </a:prstGeom>
        </p:spPr>
        <p:txBody>
          <a:bodyPr/>
          <a:lstStyle>
            <a:lvl1pPr>
              <a:defRPr sz="1000">
                <a:latin typeface="Arial" panose="020B0604020202020204" pitchFamily="34" charset="0"/>
                <a:cs typeface="Arial" panose="020B0604020202020204" pitchFamily="34" charset="0"/>
              </a:defRPr>
            </a:lvl1pPr>
          </a:lstStyle>
          <a:p>
            <a:fld id="{2BD33C9A-BC52-48E5-A880-89B9D62FBFE3}" type="datetime1">
              <a:rPr lang="fi-FI" smtClean="0"/>
              <a:t>15.5.2019</a:t>
            </a:fld>
            <a:endParaRPr lang="en-US" dirty="0"/>
          </a:p>
        </p:txBody>
      </p:sp>
      <p:sp>
        <p:nvSpPr>
          <p:cNvPr id="12" name="Date Placeholder 2"/>
          <p:cNvSpPr txBox="1">
            <a:spLocks/>
          </p:cNvSpPr>
          <p:nvPr/>
        </p:nvSpPr>
        <p:spPr>
          <a:xfrm>
            <a:off x="11430530" y="145208"/>
            <a:ext cx="580348" cy="301508"/>
          </a:xfrm>
          <a:prstGeom prst="rect">
            <a:avLst/>
          </a:prstGeom>
        </p:spPr>
        <p:txBody>
          <a:bodyPr anchor="ctr"/>
          <a:lstStyle>
            <a:defPPr>
              <a:defRPr lang="en-US"/>
            </a:defPPr>
            <a:lvl1pPr marL="0" algn="l" defTabSz="4572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A29D6348-BD6D-40AE-95AF-A7E9A2621983}" type="slidenum">
              <a:rPr lang="fi-FI" sz="900" smtClean="0"/>
              <a:pPr algn="ctr"/>
              <a:t>‹#›</a:t>
            </a:fld>
            <a:endParaRPr lang="en-US" sz="900" dirty="0"/>
          </a:p>
        </p:txBody>
      </p:sp>
      <p:sp>
        <p:nvSpPr>
          <p:cNvPr id="13" name="Alatunnisteen paikkamerkki 4"/>
          <p:cNvSpPr>
            <a:spLocks noGrp="1"/>
          </p:cNvSpPr>
          <p:nvPr>
            <p:ph type="ftr" sz="quarter" idx="3"/>
          </p:nvPr>
        </p:nvSpPr>
        <p:spPr>
          <a:xfrm>
            <a:off x="2284227" y="6413224"/>
            <a:ext cx="5486400" cy="301508"/>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fi-FI"/>
              <a:t>Irina Muuri </a:t>
            </a:r>
            <a:endParaRPr lang="fi-FI" dirty="0"/>
          </a:p>
        </p:txBody>
      </p:sp>
      <p:sp>
        <p:nvSpPr>
          <p:cNvPr id="9" name="Title 1"/>
          <p:cNvSpPr>
            <a:spLocks noGrp="1"/>
          </p:cNvSpPr>
          <p:nvPr>
            <p:ph type="title" hasCustomPrompt="1"/>
          </p:nvPr>
        </p:nvSpPr>
        <p:spPr>
          <a:xfrm>
            <a:off x="960918" y="911184"/>
            <a:ext cx="10201681" cy="923333"/>
          </a:xfrm>
          <a:prstGeom prst="rect">
            <a:avLst/>
          </a:prstGeom>
        </p:spPr>
        <p:txBody>
          <a:bodyPr anchor="t" anchorCtr="0">
            <a:noAutofit/>
          </a:bodyPr>
          <a:lstStyle>
            <a:lvl1pPr algn="l">
              <a:lnSpc>
                <a:spcPct val="100000"/>
              </a:lnSpc>
              <a:defRPr sz="2500" kern="1300" cap="all" spc="300" baseline="0">
                <a:latin typeface="Arial Black"/>
                <a:cs typeface="Arial Black"/>
              </a:defRPr>
            </a:lvl1pPr>
          </a:lstStyle>
          <a:p>
            <a:r>
              <a:rPr lang="fi-FI" dirty="0"/>
              <a:t>otsikko</a:t>
            </a:r>
            <a:endParaRPr lang="en-US" dirty="0"/>
          </a:p>
        </p:txBody>
      </p:sp>
      <p:sp>
        <p:nvSpPr>
          <p:cNvPr id="14" name="Tekstin paikkamerkki 3"/>
          <p:cNvSpPr>
            <a:spLocks noGrp="1"/>
          </p:cNvSpPr>
          <p:nvPr>
            <p:ph type="body" sz="quarter" idx="12" hasCustomPrompt="1"/>
          </p:nvPr>
        </p:nvSpPr>
        <p:spPr>
          <a:xfrm>
            <a:off x="961726" y="1956647"/>
            <a:ext cx="10200097" cy="4067164"/>
          </a:xfrm>
          <a:prstGeom prst="rect">
            <a:avLst/>
          </a:prstGeom>
        </p:spPr>
        <p:txBody>
          <a:bodyPr/>
          <a:lstStyle>
            <a:lvl1pPr marL="342900" indent="-342900">
              <a:spcBef>
                <a:spcPts val="0"/>
              </a:spcBef>
              <a:spcAft>
                <a:spcPts val="600"/>
              </a:spcAft>
              <a:buFont typeface="Wingdings" panose="05000000000000000000" pitchFamily="2" charset="2"/>
              <a:buChar char="§"/>
              <a:defRPr sz="2000" baseline="0">
                <a:latin typeface="+mn-lt"/>
              </a:defRPr>
            </a:lvl1pPr>
            <a:lvl2pPr marL="742950" indent="-360000">
              <a:spcBef>
                <a:spcPts val="0"/>
              </a:spcBef>
              <a:spcAft>
                <a:spcPts val="600"/>
              </a:spcAft>
              <a:buFont typeface="Wingdings" panose="05000000000000000000" pitchFamily="2" charset="2"/>
              <a:buChar char="ü"/>
              <a:defRPr sz="2000" baseline="0">
                <a:latin typeface="+mn-lt"/>
              </a:defRPr>
            </a:lvl2pPr>
            <a:lvl3pPr marL="1143000" indent="-228600">
              <a:spcBef>
                <a:spcPts val="0"/>
              </a:spcBef>
              <a:spcAft>
                <a:spcPts val="600"/>
              </a:spcAft>
              <a:buFont typeface="Arial" panose="020B0604020202020204" pitchFamily="34" charset="0"/>
              <a:buChar char="•"/>
              <a:defRPr sz="2000" baseline="0">
                <a:latin typeface="+mn-lt"/>
              </a:defRPr>
            </a:lvl3pPr>
            <a:lvl4pPr marL="1600200" indent="-228600">
              <a:buFont typeface="Wingdings" panose="05000000000000000000" pitchFamily="2" charset="2"/>
              <a:buChar char="§"/>
              <a:defRPr sz="2000"/>
            </a:lvl4pPr>
            <a:lvl5pPr marL="2057400" indent="-228600">
              <a:buFont typeface="Wingdings" panose="05000000000000000000" pitchFamily="2" charset="2"/>
              <a:buChar char="§"/>
              <a:defRPr sz="2000"/>
            </a:lvl5pPr>
          </a:lstStyle>
          <a:p>
            <a:pPr lvl="0"/>
            <a:r>
              <a:rPr lang="fi-FI" dirty="0"/>
              <a:t>Muokkaa tekstiä napsauttamalla</a:t>
            </a:r>
          </a:p>
          <a:p>
            <a:pPr lvl="1"/>
            <a:r>
              <a:rPr lang="fi-FI" dirty="0"/>
              <a:t>toinen taso</a:t>
            </a:r>
          </a:p>
          <a:p>
            <a:pPr lvl="2"/>
            <a:r>
              <a:rPr lang="fi-FI" dirty="0"/>
              <a:t>kolmas taso</a:t>
            </a:r>
          </a:p>
        </p:txBody>
      </p:sp>
    </p:spTree>
    <p:extLst>
      <p:ext uri="{BB962C8B-B14F-4D97-AF65-F5344CB8AC3E}">
        <p14:creationId xmlns:p14="http://schemas.microsoft.com/office/powerpoint/2010/main" val="264540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A3E543A-68D9-4C97-8121-C17A833CB2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6A263E10-4AB8-4107-831F-B924B44A34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A81BA33-526E-4C9A-96E6-5C155E9CE2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655F1-7A45-45F2-A314-8BBB43A3D5C6}" type="datetimeFigureOut">
              <a:rPr lang="fi-FI" smtClean="0"/>
              <a:t>15.5.2019</a:t>
            </a:fld>
            <a:endParaRPr lang="fi-FI"/>
          </a:p>
        </p:txBody>
      </p:sp>
      <p:sp>
        <p:nvSpPr>
          <p:cNvPr id="5" name="Alatunnisteen paikkamerkki 4">
            <a:extLst>
              <a:ext uri="{FF2B5EF4-FFF2-40B4-BE49-F238E27FC236}">
                <a16:creationId xmlns:a16="http://schemas.microsoft.com/office/drawing/2014/main" id="{C42AEBD8-C919-4A53-B177-76B5F5B641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5547BAFD-EC82-4BA8-ADF2-F4CB937D0D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AC844D-118F-41DC-86F3-2AD8979AB901}" type="slidenum">
              <a:rPr lang="fi-FI" smtClean="0"/>
              <a:t>‹#›</a:t>
            </a:fld>
            <a:endParaRPr lang="fi-FI"/>
          </a:p>
        </p:txBody>
      </p:sp>
    </p:spTree>
    <p:extLst>
      <p:ext uri="{BB962C8B-B14F-4D97-AF65-F5344CB8AC3E}">
        <p14:creationId xmlns:p14="http://schemas.microsoft.com/office/powerpoint/2010/main" val="169594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www.autismiliitto.fi/files/2145/ASSQ-lomake_virallinen_kaannos_v.2000_23.9.2016.pdf" TargetMode="External"/><Relationship Id="rId2" Type="http://schemas.openxmlformats.org/officeDocument/2006/relationships/hyperlink" Target="https://www.autismiliitto.fi/files/2146/CHAT-seulontalomake_syyskuu_2016.pdf"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www.autismiliitto.fi/"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Autismikirjon häiriöt</a:t>
            </a:r>
          </a:p>
        </p:txBody>
      </p:sp>
      <p:sp>
        <p:nvSpPr>
          <p:cNvPr id="3" name="Päivämäärän paikkamerkki 2"/>
          <p:cNvSpPr>
            <a:spLocks noGrp="1"/>
          </p:cNvSpPr>
          <p:nvPr>
            <p:ph type="dt" sz="half" idx="10"/>
          </p:nvPr>
        </p:nvSpPr>
        <p:spPr/>
        <p:txBody>
          <a:bodyPr/>
          <a:lstStyle/>
          <a:p>
            <a:fld id="{417994B8-807B-4F9E-9151-816DAB0D2FEF}" type="datetime1">
              <a:rPr lang="fi-FI" smtClean="0"/>
              <a:t>15.5.2019</a:t>
            </a:fld>
            <a:endParaRPr lang="en-US" dirty="0"/>
          </a:p>
        </p:txBody>
      </p:sp>
      <p:sp>
        <p:nvSpPr>
          <p:cNvPr id="4" name="Alatunnisteen paikkamerkki 3"/>
          <p:cNvSpPr>
            <a:spLocks noGrp="1"/>
          </p:cNvSpPr>
          <p:nvPr>
            <p:ph type="ftr" sz="quarter" idx="3"/>
          </p:nvPr>
        </p:nvSpPr>
        <p:spPr/>
        <p:txBody>
          <a:bodyPr/>
          <a:lstStyle/>
          <a:p>
            <a:r>
              <a:rPr lang="fi-FI"/>
              <a:t>Irina Muuri </a:t>
            </a:r>
            <a:endParaRPr lang="fi-FI" dirty="0"/>
          </a:p>
        </p:txBody>
      </p:sp>
      <p:pic>
        <p:nvPicPr>
          <p:cNvPr id="6" name="Kuva 5">
            <a:extLst>
              <a:ext uri="{FF2B5EF4-FFF2-40B4-BE49-F238E27FC236}">
                <a16:creationId xmlns:a16="http://schemas.microsoft.com/office/drawing/2014/main" id="{32867744-A7CD-410F-9368-5C9A270BAE15}"/>
              </a:ext>
            </a:extLst>
          </p:cNvPr>
          <p:cNvPicPr>
            <a:picLocks noChangeAspect="1"/>
          </p:cNvPicPr>
          <p:nvPr/>
        </p:nvPicPr>
        <p:blipFill>
          <a:blip r:embed="rId2"/>
          <a:stretch>
            <a:fillRect/>
          </a:stretch>
        </p:blipFill>
        <p:spPr>
          <a:xfrm>
            <a:off x="4018625" y="3662641"/>
            <a:ext cx="3959441" cy="2620036"/>
          </a:xfrm>
          <a:prstGeom prst="rect">
            <a:avLst/>
          </a:prstGeom>
        </p:spPr>
      </p:pic>
    </p:spTree>
    <p:extLst>
      <p:ext uri="{BB962C8B-B14F-4D97-AF65-F5344CB8AC3E}">
        <p14:creationId xmlns:p14="http://schemas.microsoft.com/office/powerpoint/2010/main" val="324332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2D0F851F-AAC6-482E-A454-08B9E09D7762}"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Autismikirjo</a:t>
            </a:r>
          </a:p>
        </p:txBody>
      </p:sp>
      <p:sp>
        <p:nvSpPr>
          <p:cNvPr id="5" name="Tekstin paikkamerkki 4"/>
          <p:cNvSpPr>
            <a:spLocks noGrp="1"/>
          </p:cNvSpPr>
          <p:nvPr>
            <p:ph type="body" sz="quarter" idx="12"/>
          </p:nvPr>
        </p:nvSpPr>
        <p:spPr/>
        <p:txBody>
          <a:bodyPr>
            <a:normAutofit lnSpcReduction="10000"/>
          </a:bodyPr>
          <a:lstStyle/>
          <a:p>
            <a:r>
              <a:rPr lang="fi-FI" b="1" dirty="0"/>
              <a:t>Autismikirjoon kuuluvat (</a:t>
            </a:r>
            <a:r>
              <a:rPr lang="fi-FI" b="1" dirty="0" err="1"/>
              <a:t>Huom</a:t>
            </a:r>
            <a:r>
              <a:rPr lang="fi-FI" b="1" dirty="0"/>
              <a:t>!  Nämä diagnoosit ovat poistumassa ~ vuonna 2022) </a:t>
            </a:r>
            <a:br>
              <a:rPr lang="fi-FI" dirty="0"/>
            </a:br>
            <a:endParaRPr lang="fi-FI" dirty="0"/>
          </a:p>
          <a:p>
            <a:pPr lvl="1"/>
            <a:r>
              <a:rPr lang="fi-FI" dirty="0"/>
              <a:t>autistinen oireyhtymä (autismi)</a:t>
            </a:r>
          </a:p>
          <a:p>
            <a:pPr lvl="1"/>
            <a:r>
              <a:rPr lang="fi-FI" dirty="0"/>
              <a:t>Aspergerin oireyhtymä </a:t>
            </a:r>
          </a:p>
          <a:p>
            <a:pPr lvl="1"/>
            <a:r>
              <a:rPr lang="fi-FI" dirty="0" err="1"/>
              <a:t>Rettin</a:t>
            </a:r>
            <a:r>
              <a:rPr lang="fi-FI" dirty="0"/>
              <a:t> oireyhtymä</a:t>
            </a:r>
          </a:p>
          <a:p>
            <a:pPr lvl="1"/>
            <a:r>
              <a:rPr lang="fi-FI" dirty="0" err="1"/>
              <a:t>disintegratiivinen</a:t>
            </a:r>
            <a:r>
              <a:rPr lang="fi-FI" dirty="0"/>
              <a:t> kehityshäiriö </a:t>
            </a:r>
          </a:p>
          <a:p>
            <a:pPr lvl="1"/>
            <a:r>
              <a:rPr lang="fi-FI" dirty="0"/>
              <a:t>laaja-alainen kehityshäiriö.</a:t>
            </a:r>
          </a:p>
          <a:p>
            <a:pPr marL="457200" lvl="1" indent="0">
              <a:buNone/>
            </a:pPr>
            <a:endParaRPr lang="fi-FI" dirty="0"/>
          </a:p>
          <a:p>
            <a:r>
              <a:rPr lang="fi-FI" b="1" dirty="0"/>
              <a:t>Tunnusomaisia ulospäin näkyviä piirteitä ovat</a:t>
            </a:r>
            <a:r>
              <a:rPr lang="fi-FI" dirty="0"/>
              <a:t> </a:t>
            </a:r>
          </a:p>
          <a:p>
            <a:pPr lvl="1"/>
            <a:r>
              <a:rPr lang="fi-FI" dirty="0"/>
              <a:t>poikkeava sosiaalinen vuorovaikutus ja kommunikaatio</a:t>
            </a:r>
          </a:p>
          <a:p>
            <a:pPr lvl="1"/>
            <a:r>
              <a:rPr lang="fi-FI" dirty="0"/>
              <a:t>epätavalliset reaktiot aistiärsykkeisiin ja </a:t>
            </a:r>
          </a:p>
          <a:p>
            <a:pPr lvl="1"/>
            <a:r>
              <a:rPr lang="fi-FI" dirty="0"/>
              <a:t>rajoittunut, stereotyyppinen käytös.</a:t>
            </a:r>
          </a:p>
        </p:txBody>
      </p:sp>
    </p:spTree>
    <p:extLst>
      <p:ext uri="{BB962C8B-B14F-4D97-AF65-F5344CB8AC3E}">
        <p14:creationId xmlns:p14="http://schemas.microsoft.com/office/powerpoint/2010/main" val="255533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98428FCA-708C-4B19-8D11-10F48A8C9428}"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Mikä on autismikirjon</a:t>
            </a:r>
            <a:br>
              <a:rPr lang="fi-FI" dirty="0"/>
            </a:br>
            <a:r>
              <a:rPr lang="fi-FI" dirty="0"/>
              <a:t>häiriö? </a:t>
            </a:r>
          </a:p>
        </p:txBody>
      </p:sp>
      <p:sp>
        <p:nvSpPr>
          <p:cNvPr id="5" name="Tekstin paikkamerkki 4"/>
          <p:cNvSpPr>
            <a:spLocks noGrp="1"/>
          </p:cNvSpPr>
          <p:nvPr>
            <p:ph type="body" sz="quarter" idx="12"/>
          </p:nvPr>
        </p:nvSpPr>
        <p:spPr/>
        <p:txBody>
          <a:bodyPr/>
          <a:lstStyle/>
          <a:p>
            <a:r>
              <a:rPr lang="fi-FI" dirty="0"/>
              <a:t>Keskushermoston kehityshäiriö</a:t>
            </a:r>
          </a:p>
          <a:p>
            <a:r>
              <a:rPr lang="fi-FI" dirty="0"/>
              <a:t>Aivot käsittelevät tietoa poikkeuksellisesti tai puutteellisesti</a:t>
            </a:r>
          </a:p>
          <a:p>
            <a:r>
              <a:rPr lang="fi-FI" dirty="0"/>
              <a:t>Voi periytyä</a:t>
            </a:r>
          </a:p>
          <a:p>
            <a:r>
              <a:rPr lang="fi-FI" dirty="0"/>
              <a:t>Esiintyvyys n.  1 % </a:t>
            </a:r>
          </a:p>
          <a:p>
            <a:r>
              <a:rPr lang="fi-FI" dirty="0"/>
              <a:t>Diagnoosin tekee erikoislääkäri</a:t>
            </a:r>
          </a:p>
          <a:p>
            <a:pPr lvl="1"/>
            <a:r>
              <a:rPr lang="fi-FI" dirty="0"/>
              <a:t>Diagnosoitavissa n. 2-5 v. iässä</a:t>
            </a:r>
          </a:p>
          <a:p>
            <a:pPr lvl="1"/>
            <a:r>
              <a:rPr lang="fi-FI" dirty="0"/>
              <a:t>Autismidiagnoosit lisääntyneet: tunnistetaan entistä paremmin</a:t>
            </a:r>
          </a:p>
          <a:p>
            <a:pPr lvl="2"/>
            <a:r>
              <a:rPr lang="fi-FI" dirty="0"/>
              <a:t>Toisaalta tyttöjen lievästi oireileva autismi jää uusimpien tutkimusten mukaan herkemmin tunnistamatta kuin poikien</a:t>
            </a:r>
          </a:p>
          <a:p>
            <a:r>
              <a:rPr lang="fi-FI" dirty="0"/>
              <a:t>Pelkästään autismi ei yleensä ole esteenä itsenäiselle elämälle tulevaisuudessa. Asiaan vaikuttaa se, esiintyykö samanaikaisesti muita kehityshäiriöitä</a:t>
            </a:r>
          </a:p>
          <a:p>
            <a:endParaRPr lang="fi-FI" dirty="0"/>
          </a:p>
        </p:txBody>
      </p:sp>
      <p:pic>
        <p:nvPicPr>
          <p:cNvPr id="6" name="Kuva 5"/>
          <p:cNvPicPr>
            <a:picLocks noChangeAspect="1"/>
          </p:cNvPicPr>
          <p:nvPr/>
        </p:nvPicPr>
        <p:blipFill>
          <a:blip r:embed="rId3"/>
          <a:stretch>
            <a:fillRect/>
          </a:stretch>
        </p:blipFill>
        <p:spPr>
          <a:xfrm>
            <a:off x="8023733" y="400453"/>
            <a:ext cx="1871634" cy="1944793"/>
          </a:xfrm>
          <a:prstGeom prst="rect">
            <a:avLst/>
          </a:prstGeom>
        </p:spPr>
      </p:pic>
    </p:spTree>
    <p:extLst>
      <p:ext uri="{BB962C8B-B14F-4D97-AF65-F5344CB8AC3E}">
        <p14:creationId xmlns:p14="http://schemas.microsoft.com/office/powerpoint/2010/main" val="281739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09D5B69C-BB26-4227-BF36-719F597AEF4D}"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Autismin piirteitä/ lomakkeet</a:t>
            </a:r>
          </a:p>
        </p:txBody>
      </p:sp>
      <p:sp>
        <p:nvSpPr>
          <p:cNvPr id="5" name="Tekstin paikkamerkki 4"/>
          <p:cNvSpPr>
            <a:spLocks noGrp="1"/>
          </p:cNvSpPr>
          <p:nvPr>
            <p:ph type="body" sz="quarter" idx="12"/>
          </p:nvPr>
        </p:nvSpPr>
        <p:spPr/>
        <p:txBody>
          <a:bodyPr/>
          <a:lstStyle/>
          <a:p>
            <a:pPr lvl="1"/>
            <a:r>
              <a:rPr lang="fi-FI" dirty="0"/>
              <a:t>Vanhemman tai ammattilaisten havaintoja varten</a:t>
            </a:r>
          </a:p>
          <a:p>
            <a:pPr lvl="1"/>
            <a:r>
              <a:rPr lang="fi-FI" dirty="0" err="1"/>
              <a:t>Huom</a:t>
            </a:r>
            <a:r>
              <a:rPr lang="fi-FI" dirty="0"/>
              <a:t>! Nämä ovat vain apuvälineitä havainnointiin, eivät suoria diagnosoinnin välineitä. </a:t>
            </a:r>
          </a:p>
          <a:p>
            <a:pPr lvl="1"/>
            <a:endParaRPr lang="fi-FI" dirty="0"/>
          </a:p>
          <a:p>
            <a:pPr lvl="2"/>
            <a:r>
              <a:rPr lang="en-US" dirty="0">
                <a:hlinkClick r:id="rId2"/>
              </a:rPr>
              <a:t>Checklist for autism in toddlers</a:t>
            </a:r>
            <a:endParaRPr lang="en-US" dirty="0"/>
          </a:p>
          <a:p>
            <a:pPr lvl="2"/>
            <a:r>
              <a:rPr lang="fi-FI" dirty="0" err="1">
                <a:hlinkClick r:id="rId3"/>
              </a:rPr>
              <a:t>Autism</a:t>
            </a:r>
            <a:r>
              <a:rPr lang="fi-FI" dirty="0">
                <a:hlinkClick r:id="rId3"/>
              </a:rPr>
              <a:t> </a:t>
            </a:r>
            <a:r>
              <a:rPr lang="fi-FI" dirty="0" err="1">
                <a:hlinkClick r:id="rId3"/>
              </a:rPr>
              <a:t>Spectrum</a:t>
            </a:r>
            <a:r>
              <a:rPr lang="fi-FI" dirty="0">
                <a:hlinkClick r:id="rId3"/>
              </a:rPr>
              <a:t> </a:t>
            </a:r>
            <a:r>
              <a:rPr lang="fi-FI" dirty="0" err="1">
                <a:hlinkClick r:id="rId3"/>
              </a:rPr>
              <a:t>Screening</a:t>
            </a:r>
            <a:r>
              <a:rPr lang="fi-FI" dirty="0">
                <a:hlinkClick r:id="rId3"/>
              </a:rPr>
              <a:t> </a:t>
            </a:r>
            <a:r>
              <a:rPr lang="fi-FI" dirty="0" err="1">
                <a:hlinkClick r:id="rId3"/>
              </a:rPr>
              <a:t>Questionnaire</a:t>
            </a:r>
            <a:endParaRPr lang="fi-FI" dirty="0"/>
          </a:p>
        </p:txBody>
      </p:sp>
    </p:spTree>
    <p:extLst>
      <p:ext uri="{BB962C8B-B14F-4D97-AF65-F5344CB8AC3E}">
        <p14:creationId xmlns:p14="http://schemas.microsoft.com/office/powerpoint/2010/main" val="404327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F0DEBB4-8BD9-42EB-A081-140FCB54E085}"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normAutofit lnSpcReduction="10000"/>
          </a:bodyPr>
          <a:lstStyle/>
          <a:p>
            <a:pPr>
              <a:spcBef>
                <a:spcPct val="20000"/>
              </a:spcBef>
              <a:spcAft>
                <a:spcPts val="0"/>
              </a:spcAft>
              <a:buClr>
                <a:srgbClr val="0357A2"/>
              </a:buClr>
            </a:pPr>
            <a:r>
              <a:rPr lang="fi-FI" sz="1500" dirty="0">
                <a:solidFill>
                  <a:prstClr val="black"/>
                </a:solidFill>
                <a:latin typeface="Arial" pitchFamily="34" charset="0"/>
                <a:cs typeface="Arial" pitchFamily="34" charset="0"/>
              </a:rPr>
              <a:t>Näkyy erityisesti vuorovaikutustilanteissa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Autistisen lapsen on vaikea ymmärtää vuorovaikutuksen merkitystä</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Toisten ihmisten eleiden, ilmeiden ja tunteiden tulkinta on vaikeaa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Kommunikaatio poikkeavaa tai puutteellista, katsekontaktia on vaikea saada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Kielen kirjaimellinen tulkinta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Puheen keskeyttäminen ja päälle puhuminen</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Juuttuminen paikkaan, asiaan, rituaaleihin tai rutiineihin</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Vaikeaa tunnistaa kasvoja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Vuoron odottaminen vaikeaa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Ajan hahmottaminen hankalaa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Usein vaikeaa kestää kritiikkiä</a:t>
            </a:r>
          </a:p>
          <a:p>
            <a:pPr>
              <a:spcBef>
                <a:spcPct val="20000"/>
              </a:spcBef>
              <a:spcAft>
                <a:spcPts val="0"/>
              </a:spcAft>
              <a:buClr>
                <a:srgbClr val="0357A2"/>
              </a:buClr>
            </a:pPr>
            <a:r>
              <a:rPr lang="fi-FI" sz="1500" dirty="0">
                <a:solidFill>
                  <a:prstClr val="black"/>
                </a:solidFill>
                <a:latin typeface="Arial" pitchFamily="34" charset="0"/>
                <a:cs typeface="Arial" pitchFamily="34" charset="0"/>
              </a:rPr>
              <a:t>Aistit toimivat usein poikkeavasti</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Yliherkkyyttä tai puutteellista toimintaa tai häiriöitä</a:t>
            </a:r>
          </a:p>
          <a:p>
            <a:pPr>
              <a:spcBef>
                <a:spcPct val="20000"/>
              </a:spcBef>
              <a:spcAft>
                <a:spcPts val="0"/>
              </a:spcAft>
              <a:buClr>
                <a:srgbClr val="0357A2"/>
              </a:buClr>
            </a:pPr>
            <a:r>
              <a:rPr lang="fi-FI" sz="1500" dirty="0">
                <a:solidFill>
                  <a:prstClr val="black"/>
                </a:solidFill>
                <a:latin typeface="Arial" pitchFamily="34" charset="0"/>
                <a:cs typeface="Arial" pitchFamily="34" charset="0"/>
              </a:rPr>
              <a:t>Käyttäytymisen haasteet (esim. lyöminen, pureminen, juuttuminen asioihin)</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Pulmia aiheuttava käytös täytyy selvittää: mistä johtuu, jotta voidaan auttaa</a:t>
            </a:r>
          </a:p>
          <a:p>
            <a:pPr lvl="1" indent="-285750">
              <a:spcBef>
                <a:spcPct val="20000"/>
              </a:spcBef>
              <a:spcAft>
                <a:spcPts val="0"/>
              </a:spcAft>
              <a:buClr>
                <a:srgbClr val="0357A2"/>
              </a:buClr>
              <a:buFont typeface="Wingdings" pitchFamily="2" charset="2"/>
              <a:buChar char="§"/>
            </a:pPr>
            <a:r>
              <a:rPr lang="fi-FI" sz="1500" dirty="0">
                <a:solidFill>
                  <a:prstClr val="black"/>
                </a:solidFill>
                <a:latin typeface="Arial" pitchFamily="34" charset="0"/>
                <a:cs typeface="Arial" pitchFamily="34" charset="0"/>
              </a:rPr>
              <a:t>Käyttäytyminen usein muutenkin rajoittunutta tai stereotyyppistä (toistoa)</a:t>
            </a:r>
          </a:p>
          <a:p>
            <a:pPr>
              <a:spcBef>
                <a:spcPct val="20000"/>
              </a:spcBef>
              <a:spcAft>
                <a:spcPts val="0"/>
              </a:spcAft>
              <a:buClr>
                <a:srgbClr val="0357A2"/>
              </a:buClr>
            </a:pPr>
            <a:r>
              <a:rPr lang="fi-FI" sz="1500" dirty="0">
                <a:solidFill>
                  <a:prstClr val="black"/>
                </a:solidFill>
                <a:latin typeface="Arial" pitchFamily="34" charset="0"/>
                <a:cs typeface="Arial" pitchFamily="34" charset="0"/>
              </a:rPr>
              <a:t>Lapsena univaikeudet tavallisia</a:t>
            </a:r>
          </a:p>
          <a:p>
            <a:endParaRPr lang="fi-FI" dirty="0"/>
          </a:p>
        </p:txBody>
      </p:sp>
    </p:spTree>
    <p:extLst>
      <p:ext uri="{BB962C8B-B14F-4D97-AF65-F5344CB8AC3E}">
        <p14:creationId xmlns:p14="http://schemas.microsoft.com/office/powerpoint/2010/main" val="239391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8FF0B06-77D1-4EEE-ABB6-4B2B8A9F6F2C}"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Monenlaisia vahvuuksia</a:t>
            </a:r>
          </a:p>
        </p:txBody>
      </p:sp>
      <p:sp>
        <p:nvSpPr>
          <p:cNvPr id="5" name="Tekstin paikkamerkki 4"/>
          <p:cNvSpPr>
            <a:spLocks noGrp="1"/>
          </p:cNvSpPr>
          <p:nvPr>
            <p:ph type="body" sz="quarter" idx="12"/>
          </p:nvPr>
        </p:nvSpPr>
        <p:spPr>
          <a:xfrm>
            <a:off x="2245295" y="1400783"/>
            <a:ext cx="7650073" cy="4623028"/>
          </a:xfrm>
        </p:spPr>
        <p:txBody>
          <a:bodyPr>
            <a:normAutofit lnSpcReduction="10000"/>
          </a:bodyPr>
          <a:lstStyle/>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hyvä muisti</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paneutuminen omiin kiinnostuksenkohteisiin</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omaperäinen ilmaisu ja näkemys ympäristöstä</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rehellisyys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oikeudenmukaisuus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lainkuuliaisuus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sääntöjen noudattaminen</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aistien erilaisuus, herkkyys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visuaalisuus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loogisuus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luovuus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erityiset lahjakkuuden alueet</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tunnollisuus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ideoiden runsaus</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kyky uppoutua asioihin</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kiinnostus faktatietoihin</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tarkka yksityiskohtien havaitseminen</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omaperäinen huumorintaju</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kyky hahmottaa tietokoneen logiikkaa</a:t>
            </a:r>
          </a:p>
          <a:p>
            <a:pPr>
              <a:spcBef>
                <a:spcPct val="20000"/>
              </a:spcBef>
              <a:spcAft>
                <a:spcPts val="0"/>
              </a:spcAft>
              <a:buClr>
                <a:srgbClr val="0357A2"/>
              </a:buClr>
              <a:buFont typeface="Wingdings" panose="05000000000000000000" pitchFamily="2" charset="2"/>
              <a:buChar char="ü"/>
            </a:pPr>
            <a:r>
              <a:rPr lang="fi-FI" sz="1400" dirty="0">
                <a:solidFill>
                  <a:prstClr val="black"/>
                </a:solidFill>
                <a:latin typeface="Arial" pitchFamily="34" charset="0"/>
                <a:cs typeface="Arial" pitchFamily="34" charset="0"/>
              </a:rPr>
              <a:t>taito työskennellä perusteellisesti ja yksityiskohtiin keskittyen.</a:t>
            </a:r>
          </a:p>
          <a:p>
            <a:endParaRPr lang="fi-FI" dirty="0"/>
          </a:p>
        </p:txBody>
      </p:sp>
      <p:pic>
        <p:nvPicPr>
          <p:cNvPr id="6" name="Kuva 5"/>
          <p:cNvPicPr>
            <a:picLocks noChangeAspect="1"/>
          </p:cNvPicPr>
          <p:nvPr/>
        </p:nvPicPr>
        <p:blipFill>
          <a:blip r:embed="rId2"/>
          <a:stretch>
            <a:fillRect/>
          </a:stretch>
        </p:blipFill>
        <p:spPr>
          <a:xfrm>
            <a:off x="7036095" y="3464964"/>
            <a:ext cx="2859272" cy="2145978"/>
          </a:xfrm>
          <a:prstGeom prst="rect">
            <a:avLst/>
          </a:prstGeom>
        </p:spPr>
      </p:pic>
      <p:sp>
        <p:nvSpPr>
          <p:cNvPr id="7" name="Tekstiruutu 6"/>
          <p:cNvSpPr txBox="1"/>
          <p:nvPr/>
        </p:nvSpPr>
        <p:spPr>
          <a:xfrm>
            <a:off x="8472264" y="1772817"/>
            <a:ext cx="1584176" cy="1200329"/>
          </a:xfrm>
          <a:prstGeom prst="rect">
            <a:avLst/>
          </a:prstGeom>
          <a:noFill/>
        </p:spPr>
        <p:txBody>
          <a:bodyPr wrap="square" rtlCol="0">
            <a:spAutoFit/>
          </a:bodyPr>
          <a:lstStyle/>
          <a:p>
            <a:r>
              <a:rPr lang="fi-FI" dirty="0"/>
              <a:t>Lähde: Autismin kirjon oppilas koulussa. 2008</a:t>
            </a:r>
          </a:p>
        </p:txBody>
      </p:sp>
    </p:spTree>
    <p:extLst>
      <p:ext uri="{BB962C8B-B14F-4D97-AF65-F5344CB8AC3E}">
        <p14:creationId xmlns:p14="http://schemas.microsoft.com/office/powerpoint/2010/main" val="144872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88181762-4634-4841-8F35-212DC237FD6A}"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sz="1600" dirty="0"/>
              <a:t>Mielen teoria – kyky tunnistaa ja ymmärtää toisen ihmisen ajatuksia, haluja ja aikomuksia</a:t>
            </a:r>
          </a:p>
        </p:txBody>
      </p:sp>
      <p:sp>
        <p:nvSpPr>
          <p:cNvPr id="5" name="Tekstin paikkamerkki 4"/>
          <p:cNvSpPr>
            <a:spLocks noGrp="1"/>
          </p:cNvSpPr>
          <p:nvPr>
            <p:ph type="body" sz="quarter" idx="12"/>
          </p:nvPr>
        </p:nvSpPr>
        <p:spPr/>
        <p:txBody>
          <a:bodyPr/>
          <a:lstStyle/>
          <a:p>
            <a:r>
              <a:rPr lang="fi-FI" dirty="0"/>
              <a:t>Autistisella henkilöllä on usein:</a:t>
            </a:r>
          </a:p>
          <a:p>
            <a:pPr lvl="1"/>
            <a:r>
              <a:rPr lang="fi-FI" dirty="0"/>
              <a:t>Vaikeuksia lukea viestejä ilmeistä ja eleistä</a:t>
            </a:r>
          </a:p>
          <a:p>
            <a:pPr lvl="1"/>
            <a:r>
              <a:rPr lang="fi-FI" dirty="0"/>
              <a:t>Käyttäytymistä, joka näyttää muiden mielestä epäasialliselta</a:t>
            </a:r>
          </a:p>
          <a:p>
            <a:pPr lvl="1"/>
            <a:r>
              <a:rPr lang="fi-FI" dirty="0"/>
              <a:t>Taipumus olla vainoharhainen ja ahdistunut</a:t>
            </a:r>
          </a:p>
          <a:p>
            <a:pPr lvl="1"/>
            <a:r>
              <a:rPr lang="fi-FI" dirty="0"/>
              <a:t>Vaikeuksia huomata, että muista ihmisistä voi olla apua ja hyötyä</a:t>
            </a:r>
          </a:p>
          <a:p>
            <a:pPr lvl="1"/>
            <a:r>
              <a:rPr lang="fi-FI" dirty="0"/>
              <a:t>Vaikeuksia neuvottelutaidoissa ja riitojen ratkaisemisessa</a:t>
            </a:r>
          </a:p>
          <a:p>
            <a:pPr lvl="1"/>
            <a:endParaRPr lang="fi-FI" dirty="0"/>
          </a:p>
          <a:p>
            <a:r>
              <a:rPr lang="fi-FI" dirty="0">
                <a:solidFill>
                  <a:srgbClr val="FF0000"/>
                </a:solidFill>
              </a:rPr>
              <a:t>Myös autistinen henkilö voi oppia näitä taitoja</a:t>
            </a:r>
          </a:p>
          <a:p>
            <a:endParaRPr lang="fi-FI" dirty="0"/>
          </a:p>
        </p:txBody>
      </p:sp>
    </p:spTree>
    <p:extLst>
      <p:ext uri="{BB962C8B-B14F-4D97-AF65-F5344CB8AC3E}">
        <p14:creationId xmlns:p14="http://schemas.microsoft.com/office/powerpoint/2010/main" val="226326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E596F829-5DAD-4163-9854-BE2353B66ACC}"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hoitopolku</a:t>
            </a:r>
          </a:p>
        </p:txBody>
      </p:sp>
      <p:sp>
        <p:nvSpPr>
          <p:cNvPr id="5" name="Tekstin paikkamerkki 4"/>
          <p:cNvSpPr>
            <a:spLocks noGrp="1"/>
          </p:cNvSpPr>
          <p:nvPr>
            <p:ph type="body" sz="quarter" idx="12"/>
          </p:nvPr>
        </p:nvSpPr>
        <p:spPr>
          <a:xfrm>
            <a:off x="2245295" y="1478605"/>
            <a:ext cx="7650073" cy="4545207"/>
          </a:xfrm>
        </p:spPr>
        <p:txBody>
          <a:bodyPr/>
          <a:lstStyle/>
          <a:p>
            <a:pPr>
              <a:spcBef>
                <a:spcPct val="20000"/>
              </a:spcBef>
              <a:spcAft>
                <a:spcPts val="0"/>
              </a:spcAft>
              <a:buClr>
                <a:srgbClr val="0357A2"/>
              </a:buClr>
            </a:pPr>
            <a:r>
              <a:rPr lang="fi-FI" sz="1700" dirty="0">
                <a:solidFill>
                  <a:prstClr val="black"/>
                </a:solidFill>
                <a:latin typeface="Arial"/>
                <a:cs typeface="Arial" pitchFamily="34" charset="0"/>
              </a:rPr>
              <a:t>Liikkeelle lähdetään yleensä neuvolasta/ päiväkodista, kun kiinnitetään huomiota lapsen poikkeavaan kehitykseen</a:t>
            </a:r>
          </a:p>
          <a:p>
            <a:pPr>
              <a:spcBef>
                <a:spcPct val="20000"/>
              </a:spcBef>
              <a:spcAft>
                <a:spcPts val="0"/>
              </a:spcAft>
              <a:buClr>
                <a:srgbClr val="0357A2"/>
              </a:buClr>
            </a:pPr>
            <a:r>
              <a:rPr lang="fi-FI" sz="1700" dirty="0">
                <a:solidFill>
                  <a:prstClr val="black"/>
                </a:solidFill>
                <a:latin typeface="Arial"/>
                <a:cs typeface="Arial" pitchFamily="34" charset="0"/>
              </a:rPr>
              <a:t>Usein myös vanhemmat ottavat puheeksi huolen lapsen kehityksestä</a:t>
            </a:r>
          </a:p>
          <a:p>
            <a:pPr>
              <a:spcBef>
                <a:spcPct val="20000"/>
              </a:spcBef>
              <a:spcAft>
                <a:spcPts val="0"/>
              </a:spcAft>
              <a:buClr>
                <a:srgbClr val="0357A2"/>
              </a:buClr>
            </a:pPr>
            <a:r>
              <a:rPr lang="fi-FI" sz="1700" dirty="0">
                <a:solidFill>
                  <a:prstClr val="black"/>
                </a:solidFill>
                <a:latin typeface="Arial"/>
                <a:cs typeface="Arial" pitchFamily="34" charset="0"/>
              </a:rPr>
              <a:t>Ohjaus psykologille, terveydenhoitajalle/ lääkärille </a:t>
            </a:r>
            <a:r>
              <a:rPr lang="fi-FI" sz="1700" dirty="0">
                <a:solidFill>
                  <a:prstClr val="black"/>
                </a:solidFill>
                <a:latin typeface="Arial"/>
                <a:cs typeface="Arial" pitchFamily="34" charset="0"/>
                <a:sym typeface="Wingdings" panose="05000000000000000000" pitchFamily="2" charset="2"/>
              </a:rPr>
              <a:t> moniammatillinen työryhmä</a:t>
            </a:r>
          </a:p>
          <a:p>
            <a:pPr>
              <a:spcBef>
                <a:spcPct val="20000"/>
              </a:spcBef>
              <a:spcAft>
                <a:spcPts val="0"/>
              </a:spcAft>
              <a:buClr>
                <a:srgbClr val="0357A2"/>
              </a:buClr>
            </a:pPr>
            <a:r>
              <a:rPr lang="fi-FI" sz="1700" dirty="0">
                <a:solidFill>
                  <a:prstClr val="black"/>
                </a:solidFill>
                <a:latin typeface="Arial"/>
                <a:cs typeface="Arial" pitchFamily="34" charset="0"/>
                <a:sym typeface="Wingdings" panose="05000000000000000000" pitchFamily="2" charset="2"/>
              </a:rPr>
              <a:t>Jos tutkimuksissa herää epäilys autismista, lapsi saa lähetteen sairaalan jatkotutkimuksiin</a:t>
            </a:r>
            <a:endParaRPr lang="fi-FI" sz="1700" dirty="0">
              <a:solidFill>
                <a:prstClr val="black"/>
              </a:solidFill>
              <a:latin typeface="Arial"/>
              <a:cs typeface="Arial" pitchFamily="34" charset="0"/>
            </a:endParaRPr>
          </a:p>
          <a:p>
            <a:pPr lvl="1" indent="-285750">
              <a:spcBef>
                <a:spcPct val="20000"/>
              </a:spcBef>
              <a:spcAft>
                <a:spcPts val="0"/>
              </a:spcAft>
              <a:buClr>
                <a:srgbClr val="0357A2"/>
              </a:buClr>
              <a:buFont typeface="Wingdings" pitchFamily="2" charset="2"/>
              <a:buChar char="§"/>
            </a:pPr>
            <a:r>
              <a:rPr lang="fi-FI" sz="1700" dirty="0">
                <a:solidFill>
                  <a:prstClr val="black"/>
                </a:solidFill>
                <a:latin typeface="Arial"/>
                <a:cs typeface="Arial" pitchFamily="34" charset="0"/>
              </a:rPr>
              <a:t>Laboratorio- ja kuvantamistutkimuksia</a:t>
            </a:r>
          </a:p>
          <a:p>
            <a:pPr lvl="1" indent="-285750">
              <a:spcBef>
                <a:spcPct val="20000"/>
              </a:spcBef>
              <a:spcAft>
                <a:spcPts val="0"/>
              </a:spcAft>
              <a:buClr>
                <a:srgbClr val="0357A2"/>
              </a:buClr>
              <a:buFont typeface="Wingdings" pitchFamily="2" charset="2"/>
              <a:buChar char="§"/>
            </a:pPr>
            <a:r>
              <a:rPr lang="fi-FI" sz="1700" dirty="0">
                <a:solidFill>
                  <a:prstClr val="black"/>
                </a:solidFill>
                <a:latin typeface="Arial"/>
                <a:cs typeface="Arial" pitchFamily="34" charset="0"/>
              </a:rPr>
              <a:t>Neuropsykologin, puheterapeutin, toimintaterapeutin arvioita</a:t>
            </a:r>
          </a:p>
          <a:p>
            <a:pPr lvl="1" indent="-285750">
              <a:spcBef>
                <a:spcPct val="20000"/>
              </a:spcBef>
              <a:spcAft>
                <a:spcPts val="0"/>
              </a:spcAft>
              <a:buClr>
                <a:srgbClr val="0357A2"/>
              </a:buClr>
              <a:buFont typeface="Wingdings" pitchFamily="2" charset="2"/>
              <a:buChar char="§"/>
            </a:pPr>
            <a:r>
              <a:rPr lang="fi-FI" sz="1700" dirty="0">
                <a:solidFill>
                  <a:prstClr val="black"/>
                </a:solidFill>
                <a:latin typeface="Arial"/>
                <a:cs typeface="Arial" pitchFamily="34" charset="0"/>
              </a:rPr>
              <a:t>Lastenneurologin tutkimuksia</a:t>
            </a:r>
          </a:p>
          <a:p>
            <a:pPr>
              <a:spcBef>
                <a:spcPct val="20000"/>
              </a:spcBef>
              <a:spcAft>
                <a:spcPts val="0"/>
              </a:spcAft>
              <a:buClr>
                <a:srgbClr val="0357A2"/>
              </a:buClr>
              <a:buFont typeface="Wingdings"/>
              <a:buChar char="à"/>
            </a:pPr>
            <a:r>
              <a:rPr lang="fi-FI" sz="1700" dirty="0">
                <a:solidFill>
                  <a:prstClr val="black"/>
                </a:solidFill>
                <a:latin typeface="Arial"/>
                <a:cs typeface="Arial" pitchFamily="34" charset="0"/>
              </a:rPr>
              <a:t>Kuntoutussuunnitelma yhdessä perheen kanssa</a:t>
            </a:r>
          </a:p>
          <a:p>
            <a:pPr lvl="1" indent="-285750">
              <a:spcBef>
                <a:spcPct val="20000"/>
              </a:spcBef>
              <a:spcAft>
                <a:spcPts val="0"/>
              </a:spcAft>
              <a:buClr>
                <a:srgbClr val="0357A2"/>
              </a:buClr>
              <a:buFont typeface="Wingdings" panose="05000000000000000000" pitchFamily="2" charset="2"/>
              <a:buChar char="Ø"/>
            </a:pPr>
            <a:r>
              <a:rPr lang="fi-FI" sz="1700" dirty="0">
                <a:solidFill>
                  <a:prstClr val="black"/>
                </a:solidFill>
                <a:latin typeface="Arial"/>
                <a:cs typeface="Arial" pitchFamily="34" charset="0"/>
              </a:rPr>
              <a:t>Päiväkodissa/ koulussa tapahtuva kuntoutus</a:t>
            </a:r>
          </a:p>
          <a:p>
            <a:pPr lvl="1" indent="-285750">
              <a:spcBef>
                <a:spcPct val="20000"/>
              </a:spcBef>
              <a:spcAft>
                <a:spcPts val="0"/>
              </a:spcAft>
              <a:buClr>
                <a:srgbClr val="0357A2"/>
              </a:buClr>
              <a:buFont typeface="Wingdings" panose="05000000000000000000" pitchFamily="2" charset="2"/>
              <a:buChar char="Ø"/>
            </a:pPr>
            <a:r>
              <a:rPr lang="fi-FI" sz="1700" dirty="0">
                <a:solidFill>
                  <a:prstClr val="black"/>
                </a:solidFill>
                <a:latin typeface="Arial"/>
                <a:cs typeface="Arial" pitchFamily="34" charset="0"/>
              </a:rPr>
              <a:t>Arjen päivittäisissä toiminnoissa selviytyminen</a:t>
            </a:r>
          </a:p>
          <a:p>
            <a:pPr lvl="1" indent="-285750">
              <a:spcBef>
                <a:spcPct val="20000"/>
              </a:spcBef>
              <a:spcAft>
                <a:spcPts val="0"/>
              </a:spcAft>
              <a:buClr>
                <a:srgbClr val="0357A2"/>
              </a:buClr>
              <a:buFont typeface="Wingdings" panose="05000000000000000000" pitchFamily="2" charset="2"/>
              <a:buChar char="Ø"/>
            </a:pPr>
            <a:r>
              <a:rPr lang="fi-FI" sz="1700" dirty="0">
                <a:solidFill>
                  <a:prstClr val="black"/>
                </a:solidFill>
                <a:latin typeface="Arial"/>
                <a:cs typeface="Arial" pitchFamily="34" charset="0"/>
              </a:rPr>
              <a:t>Puhetta tukevat/ korvaavat kommunikaatiomenetelmät</a:t>
            </a:r>
          </a:p>
          <a:p>
            <a:pPr lvl="1" indent="-285750">
              <a:spcBef>
                <a:spcPct val="20000"/>
              </a:spcBef>
              <a:spcAft>
                <a:spcPts val="0"/>
              </a:spcAft>
              <a:buClr>
                <a:srgbClr val="0357A2"/>
              </a:buClr>
              <a:buFont typeface="Wingdings" panose="05000000000000000000" pitchFamily="2" charset="2"/>
              <a:buChar char="Ø"/>
            </a:pPr>
            <a:r>
              <a:rPr lang="fi-FI" sz="1700" dirty="0">
                <a:solidFill>
                  <a:prstClr val="black"/>
                </a:solidFill>
                <a:latin typeface="Arial"/>
                <a:cs typeface="Arial" pitchFamily="34" charset="0"/>
              </a:rPr>
              <a:t>Tukimuodot: mm. taloudelliset ja sopeutumisvalmennus</a:t>
            </a:r>
          </a:p>
          <a:p>
            <a:pPr lvl="1" indent="-285750">
              <a:spcBef>
                <a:spcPct val="20000"/>
              </a:spcBef>
              <a:spcAft>
                <a:spcPts val="0"/>
              </a:spcAft>
              <a:buClr>
                <a:srgbClr val="0357A2"/>
              </a:buClr>
              <a:buFont typeface="Wingdings" panose="05000000000000000000" pitchFamily="2" charset="2"/>
              <a:buChar char="Ø"/>
            </a:pPr>
            <a:r>
              <a:rPr lang="fi-FI" sz="1700" dirty="0">
                <a:solidFill>
                  <a:prstClr val="black"/>
                </a:solidFill>
                <a:latin typeface="Arial"/>
                <a:cs typeface="Arial" pitchFamily="34" charset="0"/>
              </a:rPr>
              <a:t>Suunnitelma kuntoutusohjauksesta ja seurannasta</a:t>
            </a:r>
          </a:p>
          <a:p>
            <a:endParaRPr lang="fi-FI" dirty="0"/>
          </a:p>
        </p:txBody>
      </p:sp>
    </p:spTree>
    <p:extLst>
      <p:ext uri="{BB962C8B-B14F-4D97-AF65-F5344CB8AC3E}">
        <p14:creationId xmlns:p14="http://schemas.microsoft.com/office/powerpoint/2010/main" val="281141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44722E59-559B-4C28-9B14-C2ADA829D51B}"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Auta oppilasta koulussa </a:t>
            </a:r>
          </a:p>
        </p:txBody>
      </p:sp>
      <p:sp>
        <p:nvSpPr>
          <p:cNvPr id="5" name="Tekstin paikkamerkki 4"/>
          <p:cNvSpPr>
            <a:spLocks noGrp="1"/>
          </p:cNvSpPr>
          <p:nvPr>
            <p:ph type="body" sz="quarter" idx="12"/>
          </p:nvPr>
        </p:nvSpPr>
        <p:spPr/>
        <p:txBody>
          <a:bodyPr/>
          <a:lstStyle/>
          <a:p>
            <a:pPr>
              <a:spcBef>
                <a:spcPct val="20000"/>
              </a:spcBef>
              <a:spcAft>
                <a:spcPts val="0"/>
              </a:spcAft>
              <a:buClr>
                <a:srgbClr val="0357A2"/>
              </a:buClr>
            </a:pPr>
            <a:r>
              <a:rPr lang="fi-FI" sz="1400" dirty="0">
                <a:solidFill>
                  <a:prstClr val="black"/>
                </a:solidFill>
                <a:latin typeface="Arial" pitchFamily="34" charset="0"/>
                <a:cs typeface="Arial" pitchFamily="34" charset="0"/>
              </a:rPr>
              <a:t>Usein hyviin tuloksiin päästään, kun lapsen kanssa työskentelevät henkilöt pysyvät </a:t>
            </a:r>
          </a:p>
          <a:p>
            <a:pPr marL="0" indent="0">
              <a:spcBef>
                <a:spcPct val="20000"/>
              </a:spcBef>
              <a:spcAft>
                <a:spcPts val="0"/>
              </a:spcAft>
              <a:buClr>
                <a:srgbClr val="0357A2"/>
              </a:buClr>
              <a:buNone/>
            </a:pPr>
            <a:r>
              <a:rPr lang="fi-FI" sz="1400" dirty="0">
                <a:solidFill>
                  <a:prstClr val="black"/>
                </a:solidFill>
                <a:latin typeface="Arial" pitchFamily="34" charset="0"/>
                <a:cs typeface="Arial" pitchFamily="34" charset="0"/>
              </a:rPr>
              <a:t>          samoina (pitkäjänteinen työskentely) </a:t>
            </a:r>
          </a:p>
          <a:p>
            <a:pPr lvl="1" indent="-285750">
              <a:spcBef>
                <a:spcPct val="20000"/>
              </a:spcBef>
              <a:spcAft>
                <a:spcPts val="0"/>
              </a:spcAft>
              <a:buClr>
                <a:srgbClr val="0357A2"/>
              </a:buClr>
              <a:buFont typeface="Wingdings" pitchFamily="2" charset="2"/>
              <a:buChar char="§"/>
            </a:pPr>
            <a:endParaRPr lang="fi-FI" sz="1400" dirty="0">
              <a:solidFill>
                <a:prstClr val="black"/>
              </a:solidFill>
              <a:latin typeface="Arial" pitchFamily="34" charset="0"/>
              <a:cs typeface="Arial" pitchFamily="34" charset="0"/>
            </a:endParaRPr>
          </a:p>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OPPIMINEN</a:t>
            </a:r>
          </a:p>
          <a:p>
            <a:pPr lvl="1">
              <a:spcBef>
                <a:spcPct val="20000"/>
              </a:spcBef>
              <a:spcAft>
                <a:spcPts val="0"/>
              </a:spcAft>
              <a:buClr>
                <a:srgbClr val="0357A2"/>
              </a:buClr>
            </a:pPr>
            <a:r>
              <a:rPr lang="fi-FI" sz="1400" dirty="0">
                <a:solidFill>
                  <a:prstClr val="black"/>
                </a:solidFill>
                <a:latin typeface="Arial" pitchFamily="34" charset="0"/>
                <a:cs typeface="Arial" pitchFamily="34" charset="0"/>
              </a:rPr>
              <a:t>HOJKS </a:t>
            </a:r>
            <a:r>
              <a:rPr lang="fi-FI" sz="1400" dirty="0">
                <a:solidFill>
                  <a:prstClr val="black"/>
                </a:solidFill>
                <a:latin typeface="Arial" pitchFamily="34" charset="0"/>
                <a:cs typeface="Arial" pitchFamily="34" charset="0"/>
                <a:sym typeface="Wingdings" panose="05000000000000000000" pitchFamily="2" charset="2"/>
              </a:rPr>
              <a:t></a:t>
            </a:r>
            <a:r>
              <a:rPr lang="fi-FI" sz="1400" dirty="0">
                <a:solidFill>
                  <a:prstClr val="black"/>
                </a:solidFill>
                <a:latin typeface="Arial" pitchFamily="34" charset="0"/>
                <a:cs typeface="Arial" pitchFamily="34" charset="0"/>
              </a:rPr>
              <a:t>  yksilölliset tukitoimet</a:t>
            </a:r>
          </a:p>
          <a:p>
            <a:pPr lvl="1" indent="-285750">
              <a:spcBef>
                <a:spcPct val="20000"/>
              </a:spcBef>
              <a:spcAft>
                <a:spcPts val="0"/>
              </a:spcAft>
              <a:buClr>
                <a:srgbClr val="0357A2"/>
              </a:buClr>
              <a:buFont typeface="Wingdings" pitchFamily="2" charset="2"/>
              <a:buChar char="§"/>
            </a:pPr>
            <a:r>
              <a:rPr lang="fi-FI" sz="1400" dirty="0">
                <a:solidFill>
                  <a:prstClr val="black"/>
                </a:solidFill>
                <a:latin typeface="Arial" pitchFamily="34" charset="0"/>
                <a:cs typeface="Arial" pitchFamily="34" charset="0"/>
              </a:rPr>
              <a:t>”Taitoprofiili” on usein epätasainen </a:t>
            </a:r>
            <a:r>
              <a:rPr lang="fi-FI" sz="1400" dirty="0">
                <a:solidFill>
                  <a:prstClr val="black"/>
                </a:solidFill>
                <a:latin typeface="Arial" pitchFamily="34" charset="0"/>
                <a:cs typeface="Arial" pitchFamily="34" charset="0"/>
                <a:sym typeface="Wingdings" panose="05000000000000000000" pitchFamily="2" charset="2"/>
              </a:rPr>
              <a:t></a:t>
            </a:r>
            <a:r>
              <a:rPr lang="fi-FI" sz="1400" dirty="0">
                <a:solidFill>
                  <a:prstClr val="black"/>
                </a:solidFill>
                <a:latin typeface="Arial" pitchFamily="34" charset="0"/>
                <a:cs typeface="Arial" pitchFamily="34" charset="0"/>
              </a:rPr>
              <a:t> oikeanlaiset tavoitteet tärkeät </a:t>
            </a:r>
          </a:p>
          <a:p>
            <a:pPr lvl="1" indent="-285750">
              <a:spcBef>
                <a:spcPct val="20000"/>
              </a:spcBef>
              <a:spcAft>
                <a:spcPts val="0"/>
              </a:spcAft>
              <a:buClr>
                <a:srgbClr val="0357A2"/>
              </a:buClr>
              <a:buFont typeface="Wingdings" pitchFamily="2" charset="2"/>
              <a:buChar char="§"/>
            </a:pPr>
            <a:r>
              <a:rPr lang="fi-FI" sz="1400" dirty="0">
                <a:solidFill>
                  <a:prstClr val="black"/>
                </a:solidFill>
                <a:latin typeface="Arial" pitchFamily="34" charset="0"/>
                <a:cs typeface="Arial" pitchFamily="34" charset="0"/>
              </a:rPr>
              <a:t>Anna oppilaan käyttää omaa oppimistyyliään.</a:t>
            </a:r>
          </a:p>
          <a:p>
            <a:pPr lvl="1" indent="-285750">
              <a:spcBef>
                <a:spcPct val="20000"/>
              </a:spcBef>
              <a:spcAft>
                <a:spcPts val="0"/>
              </a:spcAft>
              <a:buClr>
                <a:srgbClr val="0357A2"/>
              </a:buClr>
              <a:buFont typeface="Wingdings" pitchFamily="2" charset="2"/>
              <a:buChar char="§"/>
            </a:pPr>
            <a:r>
              <a:rPr lang="fi-FI" sz="1400" dirty="0">
                <a:solidFill>
                  <a:prstClr val="black"/>
                </a:solidFill>
                <a:latin typeface="Arial" pitchFamily="34" charset="0"/>
                <a:cs typeface="Arial" pitchFamily="34" charset="0"/>
              </a:rPr>
              <a:t>Hyödynnä oppilaan kiinnostuksen kohteita.</a:t>
            </a:r>
          </a:p>
          <a:p>
            <a:pPr lvl="1" indent="-285750">
              <a:spcBef>
                <a:spcPct val="20000"/>
              </a:spcBef>
              <a:spcAft>
                <a:spcPts val="0"/>
              </a:spcAft>
              <a:buClr>
                <a:srgbClr val="0357A2"/>
              </a:buClr>
              <a:buFont typeface="Wingdings" pitchFamily="2" charset="2"/>
              <a:buChar char="§"/>
            </a:pPr>
            <a:r>
              <a:rPr lang="fi-FI" sz="1400" dirty="0">
                <a:solidFill>
                  <a:prstClr val="black"/>
                </a:solidFill>
                <a:latin typeface="Arial" pitchFamily="34" charset="0"/>
                <a:cs typeface="Arial" pitchFamily="34" charset="0"/>
              </a:rPr>
              <a:t>Harjoita työmuistia.</a:t>
            </a:r>
          </a:p>
          <a:p>
            <a:pPr lvl="1" indent="-285750">
              <a:spcBef>
                <a:spcPct val="20000"/>
              </a:spcBef>
              <a:spcAft>
                <a:spcPts val="0"/>
              </a:spcAft>
              <a:buClr>
                <a:srgbClr val="0357A2"/>
              </a:buClr>
              <a:buFont typeface="Wingdings" pitchFamily="2" charset="2"/>
              <a:buChar char="§"/>
            </a:pPr>
            <a:r>
              <a:rPr lang="fi-FI" sz="1400" dirty="0">
                <a:solidFill>
                  <a:prstClr val="black"/>
                </a:solidFill>
                <a:latin typeface="Arial" pitchFamily="34" charset="0"/>
                <a:cs typeface="Arial" pitchFamily="34" charset="0"/>
              </a:rPr>
              <a:t>Tee kirjallisia ja kuvitettuja ohjeita.</a:t>
            </a:r>
          </a:p>
          <a:p>
            <a:pPr marL="457200" lvl="1" indent="0">
              <a:spcBef>
                <a:spcPct val="20000"/>
              </a:spcBef>
              <a:spcAft>
                <a:spcPts val="0"/>
              </a:spcAft>
              <a:buClr>
                <a:srgbClr val="0357A2"/>
              </a:buClr>
              <a:buNone/>
            </a:pPr>
            <a:endParaRPr lang="fi-FI" sz="1400" dirty="0">
              <a:solidFill>
                <a:prstClr val="black"/>
              </a:solidFill>
              <a:latin typeface="Arial" pitchFamily="34" charset="0"/>
              <a:cs typeface="Arial" pitchFamily="34" charset="0"/>
            </a:endParaRP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PALKITSEMINEN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Anna yksilöllisiä, konkreettisia palkkioita.</a:t>
            </a: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endParaRPr lang="fi-FI" dirty="0"/>
          </a:p>
        </p:txBody>
      </p:sp>
      <p:pic>
        <p:nvPicPr>
          <p:cNvPr id="7" name="Kuva 6">
            <a:extLst>
              <a:ext uri="{FF2B5EF4-FFF2-40B4-BE49-F238E27FC236}">
                <a16:creationId xmlns:a16="http://schemas.microsoft.com/office/drawing/2014/main" id="{90BEB5C6-7D46-4474-874E-8AB2EEE779E1}"/>
              </a:ext>
            </a:extLst>
          </p:cNvPr>
          <p:cNvPicPr>
            <a:picLocks noChangeAspect="1"/>
          </p:cNvPicPr>
          <p:nvPr/>
        </p:nvPicPr>
        <p:blipFill>
          <a:blip r:embed="rId2"/>
          <a:stretch>
            <a:fillRect/>
          </a:stretch>
        </p:blipFill>
        <p:spPr>
          <a:xfrm>
            <a:off x="6980808" y="4077028"/>
            <a:ext cx="2843814" cy="1892914"/>
          </a:xfrm>
          <a:prstGeom prst="rect">
            <a:avLst/>
          </a:prstGeom>
        </p:spPr>
      </p:pic>
    </p:spTree>
    <p:extLst>
      <p:ext uri="{BB962C8B-B14F-4D97-AF65-F5344CB8AC3E}">
        <p14:creationId xmlns:p14="http://schemas.microsoft.com/office/powerpoint/2010/main" val="11455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D2A585A1-EAE9-437B-8B53-6197940E0A2C}"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lstStyle/>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KOMMUNIKAATIO</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Puhu selkeästi.</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Kehota ja muistuta.</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Toista</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Puhu riittävän hitaasti ja anna aikaa ymmärtää.</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Yhteisen kommunikaatiokanavan löytäminen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Itsensä ilmaisu ja ymmärretyksi tulemisen tärkeys</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Puhetta tukevat ja korvaavat kommunikaatiomenetelmät</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Kuuntele autismin kirjon oppilaan puheen faktoja, älä ota kommentteja tunteella ja henkilökohtaisesti.</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Tee tarvittaessa tarkentavia kysymyksiä ja varmista että puheesi on ymmärretty.</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Kehitä systemaattisesti kommunikointi- ja vuorovaikutustaitoja.</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Anna mahdollisimman selkeät ohjeet tehtäviin.</a:t>
            </a:r>
          </a:p>
          <a:p>
            <a:pPr lvl="1" indent="-285750">
              <a:spcBef>
                <a:spcPct val="20000"/>
              </a:spcBef>
              <a:spcAft>
                <a:spcPts val="0"/>
              </a:spcAft>
              <a:buClr>
                <a:srgbClr val="0357A2"/>
              </a:buClr>
            </a:pPr>
            <a:r>
              <a:rPr lang="fi-FI" sz="1400" dirty="0"/>
              <a:t>Havainnollista puhettasi esineillä, kuvilla ja teksteillä.</a:t>
            </a:r>
          </a:p>
          <a:p>
            <a:pPr lvl="1">
              <a:spcBef>
                <a:spcPct val="20000"/>
              </a:spcBef>
              <a:spcAft>
                <a:spcPts val="0"/>
              </a:spcAft>
              <a:buClr>
                <a:srgbClr val="0357A2"/>
              </a:buClr>
            </a:pPr>
            <a:r>
              <a:rPr lang="fi-FI" sz="1700" dirty="0">
                <a:solidFill>
                  <a:prstClr val="black"/>
                </a:solidFill>
                <a:latin typeface="Arial" pitchFamily="34" charset="0"/>
                <a:cs typeface="Arial" pitchFamily="34" charset="0"/>
              </a:rPr>
              <a:t>Luova toiminta</a:t>
            </a:r>
          </a:p>
          <a:p>
            <a:pPr lvl="2" indent="-285750">
              <a:spcBef>
                <a:spcPct val="20000"/>
              </a:spcBef>
              <a:spcAft>
                <a:spcPts val="0"/>
              </a:spcAft>
              <a:buClr>
                <a:srgbClr val="0357A2"/>
              </a:buClr>
              <a:buFont typeface="Wingdings" pitchFamily="2" charset="2"/>
              <a:buChar char="§"/>
            </a:pPr>
            <a:r>
              <a:rPr lang="fi-FI" sz="1700" dirty="0">
                <a:solidFill>
                  <a:prstClr val="black"/>
                </a:solidFill>
                <a:latin typeface="Arial" pitchFamily="34" charset="0"/>
                <a:cs typeface="Arial" pitchFamily="34" charset="0"/>
              </a:rPr>
              <a:t>Esim. musiikin avulla vuorovaikutus voi toimia huomattavasti paremmin kuin puheen kautta</a:t>
            </a:r>
          </a:p>
          <a:p>
            <a:pPr marL="57150" indent="0">
              <a:spcBef>
                <a:spcPct val="20000"/>
              </a:spcBef>
              <a:spcAft>
                <a:spcPts val="0"/>
              </a:spcAft>
              <a:buClr>
                <a:srgbClr val="0357A2"/>
              </a:buClr>
              <a:buNone/>
            </a:pPr>
            <a:r>
              <a:rPr lang="fi-FI" dirty="0">
                <a:solidFill>
                  <a:prstClr val="black"/>
                </a:solidFill>
                <a:latin typeface="Arial" pitchFamily="34" charset="0"/>
                <a:cs typeface="Arial" pitchFamily="34" charset="0"/>
              </a:rPr>
              <a:t> </a:t>
            </a:r>
          </a:p>
          <a:p>
            <a:pPr lvl="1" indent="-285750">
              <a:spcBef>
                <a:spcPct val="20000"/>
              </a:spcBef>
              <a:spcAft>
                <a:spcPts val="0"/>
              </a:spcAft>
              <a:buClr>
                <a:srgbClr val="0357A2"/>
              </a:buClr>
            </a:pPr>
            <a:endParaRPr lang="fi-FI" dirty="0">
              <a:solidFill>
                <a:prstClr val="black"/>
              </a:solidFill>
              <a:latin typeface="Arial" pitchFamily="34" charset="0"/>
              <a:cs typeface="Arial" pitchFamily="34" charset="0"/>
            </a:endParaRPr>
          </a:p>
          <a:p>
            <a:endParaRPr lang="fi-FI" dirty="0"/>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endParaRPr lang="fi-FI" dirty="0"/>
          </a:p>
          <a:p>
            <a:endParaRPr lang="fi-FI" dirty="0"/>
          </a:p>
          <a:p>
            <a:endParaRPr lang="fi-FI" dirty="0"/>
          </a:p>
        </p:txBody>
      </p:sp>
      <p:pic>
        <p:nvPicPr>
          <p:cNvPr id="11" name="Kuva 10">
            <a:extLst>
              <a:ext uri="{FF2B5EF4-FFF2-40B4-BE49-F238E27FC236}">
                <a16:creationId xmlns:a16="http://schemas.microsoft.com/office/drawing/2014/main" id="{F921306E-FEF3-4FD4-9A15-0C609E1CE8D4}"/>
              </a:ext>
            </a:extLst>
          </p:cNvPr>
          <p:cNvPicPr>
            <a:picLocks noChangeAspect="1"/>
          </p:cNvPicPr>
          <p:nvPr/>
        </p:nvPicPr>
        <p:blipFill>
          <a:blip r:embed="rId2"/>
          <a:stretch>
            <a:fillRect/>
          </a:stretch>
        </p:blipFill>
        <p:spPr>
          <a:xfrm>
            <a:off x="6260984" y="445023"/>
            <a:ext cx="3750068" cy="2633837"/>
          </a:xfrm>
          <a:prstGeom prst="rect">
            <a:avLst/>
          </a:prstGeom>
        </p:spPr>
      </p:pic>
    </p:spTree>
    <p:extLst>
      <p:ext uri="{BB962C8B-B14F-4D97-AF65-F5344CB8AC3E}">
        <p14:creationId xmlns:p14="http://schemas.microsoft.com/office/powerpoint/2010/main" val="342482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FDF13934-A80F-4B6D-A279-4AC23F512DD2}"/>
              </a:ext>
            </a:extLst>
          </p:cNvPr>
          <p:cNvSpPr>
            <a:spLocks noGrp="1"/>
          </p:cNvSpPr>
          <p:nvPr>
            <p:ph type="dt" sz="half" idx="10"/>
          </p:nvPr>
        </p:nvSpPr>
        <p:spPr/>
        <p:txBody>
          <a:bodyPr/>
          <a:lstStyle/>
          <a:p>
            <a:fld id="{2BD33C9A-BC52-48E5-A880-89B9D62FBFE3}" type="datetime1">
              <a:rPr lang="fi-FI" smtClean="0"/>
              <a:t>15.5.2019</a:t>
            </a:fld>
            <a:endParaRPr lang="en-US" dirty="0"/>
          </a:p>
        </p:txBody>
      </p:sp>
      <p:sp>
        <p:nvSpPr>
          <p:cNvPr id="3" name="Alatunnisteen paikkamerkki 2">
            <a:extLst>
              <a:ext uri="{FF2B5EF4-FFF2-40B4-BE49-F238E27FC236}">
                <a16:creationId xmlns:a16="http://schemas.microsoft.com/office/drawing/2014/main" id="{415BBF52-95E0-43FB-A524-0B9518821592}"/>
              </a:ext>
            </a:extLst>
          </p:cNvPr>
          <p:cNvSpPr>
            <a:spLocks noGrp="1"/>
          </p:cNvSpPr>
          <p:nvPr>
            <p:ph type="ftr" sz="quarter" idx="3"/>
          </p:nvPr>
        </p:nvSpPr>
        <p:spPr/>
        <p:txBody>
          <a:bodyPr/>
          <a:lstStyle/>
          <a:p>
            <a:r>
              <a:rPr lang="fi-FI"/>
              <a:t>Irina Muuri </a:t>
            </a:r>
            <a:endParaRPr lang="fi-FI" dirty="0"/>
          </a:p>
        </p:txBody>
      </p:sp>
      <p:sp>
        <p:nvSpPr>
          <p:cNvPr id="4" name="Otsikko 3">
            <a:extLst>
              <a:ext uri="{FF2B5EF4-FFF2-40B4-BE49-F238E27FC236}">
                <a16:creationId xmlns:a16="http://schemas.microsoft.com/office/drawing/2014/main" id="{8BBA3486-9FB3-4169-8F50-965158B1BF8C}"/>
              </a:ext>
            </a:extLst>
          </p:cNvPr>
          <p:cNvSpPr>
            <a:spLocks noGrp="1"/>
          </p:cNvSpPr>
          <p:nvPr>
            <p:ph type="title"/>
          </p:nvPr>
        </p:nvSpPr>
        <p:spPr/>
        <p:txBody>
          <a:bodyPr/>
          <a:lstStyle/>
          <a:p>
            <a:endParaRPr lang="fi-FI"/>
          </a:p>
        </p:txBody>
      </p:sp>
      <p:sp>
        <p:nvSpPr>
          <p:cNvPr id="5" name="Tekstin paikkamerkki 4">
            <a:extLst>
              <a:ext uri="{FF2B5EF4-FFF2-40B4-BE49-F238E27FC236}">
                <a16:creationId xmlns:a16="http://schemas.microsoft.com/office/drawing/2014/main" id="{48462F32-D8FD-49BE-A949-32A4E70B8C0E}"/>
              </a:ext>
            </a:extLst>
          </p:cNvPr>
          <p:cNvSpPr>
            <a:spLocks noGrp="1"/>
          </p:cNvSpPr>
          <p:nvPr>
            <p:ph type="body" sz="quarter" idx="12"/>
          </p:nvPr>
        </p:nvSpPr>
        <p:spPr/>
        <p:txBody>
          <a:bodyPr/>
          <a:lstStyle/>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JÄRJESTELMÄLLISYYS </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Etene asioiden käsittelyssä järjestelmällisesti ja johdonmukaisesti.</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Mitä tehdään?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Missä tehdään?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Kenen kanssa?</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Kuinka kauan?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Mitä sen jälkeen?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Käytä värejä ja kuvia tilojen ja toimintojen hahmottamiseen.</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Jäsennelty, selkeä ympäristö</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Poista turhat ärsykkeet</a:t>
            </a:r>
          </a:p>
          <a:p>
            <a:pPr lvl="1" indent="-285750">
              <a:spcBef>
                <a:spcPct val="20000"/>
              </a:spcBef>
              <a:spcAft>
                <a:spcPts val="0"/>
              </a:spcAft>
              <a:buClr>
                <a:srgbClr val="0357A2"/>
              </a:buClr>
            </a:pPr>
            <a:r>
              <a:rPr lang="fi-FI" sz="1400" dirty="0">
                <a:solidFill>
                  <a:prstClr val="black"/>
                </a:solidFill>
                <a:latin typeface="Arial" pitchFamily="34" charset="0"/>
                <a:cs typeface="Arial" pitchFamily="34" charset="0"/>
              </a:rPr>
              <a:t>Tee yksilöllisiä päivä- ja tehtäväjärjestyksiä.</a:t>
            </a:r>
          </a:p>
          <a:p>
            <a:pPr lvl="1"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APUVÄLINEET</a:t>
            </a:r>
          </a:p>
          <a:p>
            <a:pPr indent="-285750">
              <a:spcBef>
                <a:spcPct val="20000"/>
              </a:spcBef>
              <a:spcAft>
                <a:spcPts val="0"/>
              </a:spcAft>
              <a:buClr>
                <a:srgbClr val="0357A2"/>
              </a:buClr>
            </a:pPr>
            <a:r>
              <a:rPr lang="fi-FI" sz="1400" dirty="0">
                <a:solidFill>
                  <a:prstClr val="black"/>
                </a:solidFill>
                <a:latin typeface="Arial" pitchFamily="34" charset="0"/>
                <a:cs typeface="Arial" pitchFamily="34" charset="0"/>
              </a:rPr>
              <a:t> 	Käytä kalentereita, kelloja (tiimalasit, munakellot), kännykkää, lukujärjestyksiä jne.</a:t>
            </a:r>
          </a:p>
          <a:p>
            <a:pPr indent="-285750">
              <a:spcBef>
                <a:spcPct val="20000"/>
              </a:spcBef>
              <a:spcAft>
                <a:spcPts val="0"/>
              </a:spcAft>
              <a:buClr>
                <a:srgbClr val="0357A2"/>
              </a:buClr>
            </a:pPr>
            <a:endParaRPr lang="fi-FI" sz="1400" dirty="0">
              <a:solidFill>
                <a:prstClr val="black"/>
              </a:solidFill>
              <a:latin typeface="Arial" pitchFamily="34" charset="0"/>
              <a:cs typeface="Arial" pitchFamily="34" charset="0"/>
            </a:endParaRPr>
          </a:p>
          <a:p>
            <a:endParaRPr lang="fi-FI" dirty="0"/>
          </a:p>
        </p:txBody>
      </p:sp>
      <p:pic>
        <p:nvPicPr>
          <p:cNvPr id="7" name="Kuva 6">
            <a:extLst>
              <a:ext uri="{FF2B5EF4-FFF2-40B4-BE49-F238E27FC236}">
                <a16:creationId xmlns:a16="http://schemas.microsoft.com/office/drawing/2014/main" id="{CB633CD7-5E95-4B48-98FB-D3E625C9F85E}"/>
              </a:ext>
            </a:extLst>
          </p:cNvPr>
          <p:cNvPicPr>
            <a:picLocks noChangeAspect="1"/>
          </p:cNvPicPr>
          <p:nvPr/>
        </p:nvPicPr>
        <p:blipFill>
          <a:blip r:embed="rId2"/>
          <a:stretch>
            <a:fillRect/>
          </a:stretch>
        </p:blipFill>
        <p:spPr>
          <a:xfrm>
            <a:off x="7534183" y="348088"/>
            <a:ext cx="2701771" cy="1798366"/>
          </a:xfrm>
          <a:prstGeom prst="rect">
            <a:avLst/>
          </a:prstGeom>
        </p:spPr>
      </p:pic>
    </p:spTree>
    <p:extLst>
      <p:ext uri="{BB962C8B-B14F-4D97-AF65-F5344CB8AC3E}">
        <p14:creationId xmlns:p14="http://schemas.microsoft.com/office/powerpoint/2010/main" val="299967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D69F2BD-F9C2-4F57-9E45-BED0B31A22EA}"/>
              </a:ext>
            </a:extLst>
          </p:cNvPr>
          <p:cNvSpPr>
            <a:spLocks noGrp="1"/>
          </p:cNvSpPr>
          <p:nvPr>
            <p:ph type="dt" sz="half" idx="10"/>
          </p:nvPr>
        </p:nvSpPr>
        <p:spPr/>
        <p:txBody>
          <a:bodyPr/>
          <a:lstStyle/>
          <a:p>
            <a:fld id="{DE05F500-5F51-405D-B008-3BD5627EAA9B}" type="datetime1">
              <a:rPr lang="fi-FI" smtClean="0"/>
              <a:t>15.5.2019</a:t>
            </a:fld>
            <a:endParaRPr lang="en-US" dirty="0"/>
          </a:p>
        </p:txBody>
      </p:sp>
      <p:sp>
        <p:nvSpPr>
          <p:cNvPr id="3" name="Alatunnisteen paikkamerkki 2">
            <a:extLst>
              <a:ext uri="{FF2B5EF4-FFF2-40B4-BE49-F238E27FC236}">
                <a16:creationId xmlns:a16="http://schemas.microsoft.com/office/drawing/2014/main" id="{051ED5EF-DF7B-455D-B058-4A077222A126}"/>
              </a:ext>
            </a:extLst>
          </p:cNvPr>
          <p:cNvSpPr>
            <a:spLocks noGrp="1"/>
          </p:cNvSpPr>
          <p:nvPr>
            <p:ph type="ftr" sz="quarter" idx="3"/>
          </p:nvPr>
        </p:nvSpPr>
        <p:spPr/>
        <p:txBody>
          <a:bodyPr/>
          <a:lstStyle/>
          <a:p>
            <a:r>
              <a:rPr lang="fi-FI"/>
              <a:t>Irina Muuri </a:t>
            </a:r>
            <a:endParaRPr lang="fi-FI" dirty="0"/>
          </a:p>
        </p:txBody>
      </p:sp>
      <p:sp>
        <p:nvSpPr>
          <p:cNvPr id="4" name="Otsikko 3">
            <a:extLst>
              <a:ext uri="{FF2B5EF4-FFF2-40B4-BE49-F238E27FC236}">
                <a16:creationId xmlns:a16="http://schemas.microsoft.com/office/drawing/2014/main" id="{5339D3E0-853D-4BC7-935F-C1AA3F75F098}"/>
              </a:ext>
            </a:extLst>
          </p:cNvPr>
          <p:cNvSpPr>
            <a:spLocks noGrp="1"/>
          </p:cNvSpPr>
          <p:nvPr>
            <p:ph type="title"/>
          </p:nvPr>
        </p:nvSpPr>
        <p:spPr/>
        <p:txBody>
          <a:bodyPr/>
          <a:lstStyle/>
          <a:p>
            <a:r>
              <a:rPr lang="fi-FI" dirty="0"/>
              <a:t>Sosiaalisten tilanteiden harjoittelua yhdessä</a:t>
            </a:r>
          </a:p>
        </p:txBody>
      </p:sp>
      <p:sp>
        <p:nvSpPr>
          <p:cNvPr id="5" name="Tekstin paikkamerkki 4">
            <a:extLst>
              <a:ext uri="{FF2B5EF4-FFF2-40B4-BE49-F238E27FC236}">
                <a16:creationId xmlns:a16="http://schemas.microsoft.com/office/drawing/2014/main" id="{24912A76-B2D0-44E9-92FA-14327023266F}"/>
              </a:ext>
            </a:extLst>
          </p:cNvPr>
          <p:cNvSpPr>
            <a:spLocks noGrp="1"/>
          </p:cNvSpPr>
          <p:nvPr>
            <p:ph type="body" sz="quarter" idx="12"/>
          </p:nvPr>
        </p:nvSpPr>
        <p:spPr/>
        <p:txBody>
          <a:bodyPr/>
          <a:lstStyle/>
          <a:p>
            <a:r>
              <a:rPr lang="fi-FI" dirty="0"/>
              <a:t>Miten pyydän toista leikkiin?</a:t>
            </a:r>
          </a:p>
          <a:p>
            <a:r>
              <a:rPr lang="fi-FI" dirty="0"/>
              <a:t>Kuinka lähellä on sopivaa olla?</a:t>
            </a:r>
          </a:p>
          <a:p>
            <a:r>
              <a:rPr lang="fi-FI" dirty="0"/>
              <a:t>Tervehtiminen, katsekontakti, vuorottelu keskustelussa, avun pyytäminen</a:t>
            </a:r>
          </a:p>
          <a:p>
            <a:r>
              <a:rPr lang="fi-FI" dirty="0"/>
              <a:t>Sosiaalisten tilanteiden purkaminen osiin</a:t>
            </a:r>
          </a:p>
          <a:p>
            <a:r>
              <a:rPr lang="fi-FI" dirty="0"/>
              <a:t>Selkeät toimintaohjeet eri tilanteisiin, esim. sarjakuvin</a:t>
            </a:r>
          </a:p>
          <a:p>
            <a:r>
              <a:rPr lang="fi-FI" dirty="0"/>
              <a:t>Ystävyyssuhteissa auttaminen lasten oman kehityksen mukaan</a:t>
            </a:r>
          </a:p>
          <a:p>
            <a:pPr lvl="1"/>
            <a:r>
              <a:rPr lang="fi-FI" dirty="0"/>
              <a:t>Yksin oleminen välillä voi olla lapselle todella tärkeää, jotta ei ylikuormittuisi. </a:t>
            </a:r>
          </a:p>
          <a:p>
            <a:endParaRPr lang="fi-FI" dirty="0"/>
          </a:p>
        </p:txBody>
      </p:sp>
    </p:spTree>
    <p:extLst>
      <p:ext uri="{BB962C8B-B14F-4D97-AF65-F5344CB8AC3E}">
        <p14:creationId xmlns:p14="http://schemas.microsoft.com/office/powerpoint/2010/main" val="181577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CB200CE4-DDC3-479E-9BB0-ED08FE74154D}"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normAutofit lnSpcReduction="10000"/>
          </a:bodyPr>
          <a:lstStyle/>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Sopimukset ja yhteiset, selkeät käytännöt</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Selvät rakenteet, pysyvä istumapaikka, tarvittaessa oman tilan rajaaminen</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Kannustaminen </a:t>
            </a:r>
          </a:p>
          <a:p>
            <a:pPr marL="0" indent="0">
              <a:spcBef>
                <a:spcPct val="20000"/>
              </a:spcBef>
              <a:spcAft>
                <a:spcPts val="0"/>
              </a:spcAft>
              <a:buClr>
                <a:srgbClr val="0357A2"/>
              </a:buClr>
              <a:buNone/>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Palautekäytännöt, palkkiot</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Sopivan kokoiseksi pilkotut tehtävät</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Harjoittelu ja toistot</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Kuvien käyttäminen</a:t>
            </a:r>
          </a:p>
          <a:p>
            <a:pPr>
              <a:spcBef>
                <a:spcPct val="20000"/>
              </a:spcBef>
              <a:spcAft>
                <a:spcPts val="0"/>
              </a:spcAft>
              <a:buClr>
                <a:srgbClr val="0357A2"/>
              </a:buClr>
              <a:buFont typeface="Wingdings" panose="05000000000000000000" pitchFamily="2" charset="2"/>
              <a:buChar char="v"/>
            </a:pPr>
            <a:endParaRPr lang="fi-FI" sz="1700" dirty="0">
              <a:solidFill>
                <a:prstClr val="black"/>
              </a:solidFill>
              <a:latin typeface="Arial" pitchFamily="34" charset="0"/>
              <a:cs typeface="Arial" pitchFamily="34" charset="0"/>
            </a:endParaRPr>
          </a:p>
          <a:p>
            <a:pPr>
              <a:spcBef>
                <a:spcPct val="20000"/>
              </a:spcBef>
              <a:spcAft>
                <a:spcPts val="0"/>
              </a:spcAft>
              <a:buClr>
                <a:srgbClr val="0357A2"/>
              </a:buClr>
              <a:buFont typeface="Wingdings" panose="05000000000000000000" pitchFamily="2" charset="2"/>
              <a:buChar char="v"/>
            </a:pPr>
            <a:r>
              <a:rPr lang="fi-FI" sz="1700" dirty="0">
                <a:solidFill>
                  <a:prstClr val="black"/>
                </a:solidFill>
                <a:latin typeface="Arial" pitchFamily="34" charset="0"/>
                <a:cs typeface="Arial" pitchFamily="34" charset="0"/>
              </a:rPr>
              <a:t>Tunnetaitojen harjoittelu </a:t>
            </a:r>
          </a:p>
          <a:p>
            <a:endParaRPr lang="fi-FI" dirty="0"/>
          </a:p>
        </p:txBody>
      </p:sp>
      <p:pic>
        <p:nvPicPr>
          <p:cNvPr id="7" name="Kuva 6">
            <a:extLst>
              <a:ext uri="{FF2B5EF4-FFF2-40B4-BE49-F238E27FC236}">
                <a16:creationId xmlns:a16="http://schemas.microsoft.com/office/drawing/2014/main" id="{60CB71C1-539D-4E19-A804-7EEFBC1CE667}"/>
              </a:ext>
            </a:extLst>
          </p:cNvPr>
          <p:cNvPicPr>
            <a:picLocks noChangeAspect="1"/>
          </p:cNvPicPr>
          <p:nvPr/>
        </p:nvPicPr>
        <p:blipFill>
          <a:blip r:embed="rId2"/>
          <a:stretch>
            <a:fillRect/>
          </a:stretch>
        </p:blipFill>
        <p:spPr>
          <a:xfrm>
            <a:off x="6386760" y="3276857"/>
            <a:ext cx="3559946" cy="2669960"/>
          </a:xfrm>
          <a:prstGeom prst="rect">
            <a:avLst/>
          </a:prstGeom>
        </p:spPr>
      </p:pic>
    </p:spTree>
    <p:extLst>
      <p:ext uri="{BB962C8B-B14F-4D97-AF65-F5344CB8AC3E}">
        <p14:creationId xmlns:p14="http://schemas.microsoft.com/office/powerpoint/2010/main" val="145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46B3FC3-FB45-489D-BC6F-21A9D7245C0C}"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lstStyle/>
          <a:p>
            <a:pPr>
              <a:spcBef>
                <a:spcPct val="20000"/>
              </a:spcBef>
              <a:spcAft>
                <a:spcPts val="0"/>
              </a:spcAft>
              <a:buClr>
                <a:srgbClr val="0357A2"/>
              </a:buClr>
            </a:pPr>
            <a:r>
              <a:rPr lang="fi-FI" sz="1800" dirty="0">
                <a:solidFill>
                  <a:prstClr val="black"/>
                </a:solidFill>
                <a:latin typeface="Arial" pitchFamily="34" charset="0"/>
                <a:cs typeface="Arial" pitchFamily="34" charset="0"/>
              </a:rPr>
              <a:t>Salli korvatulpat, sermit, aurinkolasit, korvalappustereot ym.</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Kiinnitä huomiota luokassa ääniin, materiaaleihin, lämpötilaan, </a:t>
            </a:r>
            <a:r>
              <a:rPr lang="fi-FI" sz="1800" dirty="0" err="1">
                <a:solidFill>
                  <a:prstClr val="black"/>
                </a:solidFill>
                <a:latin typeface="Arial" pitchFamily="34" charset="0"/>
                <a:cs typeface="Arial" pitchFamily="34" charset="0"/>
              </a:rPr>
              <a:t>valoihin,hajuihin</a:t>
            </a:r>
            <a:r>
              <a:rPr lang="fi-FI" sz="1800" dirty="0">
                <a:solidFill>
                  <a:prstClr val="black"/>
                </a:solidFill>
                <a:latin typeface="Arial" pitchFamily="34" charset="0"/>
                <a:cs typeface="Arial" pitchFamily="34" charset="0"/>
              </a:rPr>
              <a:t>, väreihin yms.</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Huomioi oma äänenkäyttösi.</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Ota oppilaan erityistarpeet huomioon fyysisessä ympäristössä.</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Opeta rentoutumaan.</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Järjestä palautumismahdollisuudet myös tuntien aikana.</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Harjoittele sosiaalisia tilanteita ja toimivaa käyttäytymistä niissä</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Käytä sosiaalisia tarinoita, sarjakuvia, filmejä, draamaa jne.</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Tee yhteisiä sopimuksia ja kompromisseja.</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Tuo oppilaan vahvuudet luokassa aidosti esille.</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Opeta vastuuta ja anna vastuutehtäviä.</a:t>
            </a:r>
          </a:p>
          <a:p>
            <a:pPr>
              <a:spcBef>
                <a:spcPct val="20000"/>
              </a:spcBef>
              <a:spcAft>
                <a:spcPts val="0"/>
              </a:spcAft>
              <a:buClr>
                <a:srgbClr val="0357A2"/>
              </a:buClr>
            </a:pPr>
            <a:r>
              <a:rPr lang="fi-FI" sz="1800" dirty="0">
                <a:solidFill>
                  <a:prstClr val="black"/>
                </a:solidFill>
                <a:latin typeface="Arial" pitchFamily="34" charset="0"/>
                <a:cs typeface="Arial" pitchFamily="34" charset="0"/>
              </a:rPr>
              <a:t>Koulusta saadut arkielämäntaidot ovat ratkaisevia aikuiselämässä</a:t>
            </a:r>
          </a:p>
          <a:p>
            <a:endParaRPr lang="fi-FI" dirty="0"/>
          </a:p>
        </p:txBody>
      </p:sp>
    </p:spTree>
    <p:extLst>
      <p:ext uri="{BB962C8B-B14F-4D97-AF65-F5344CB8AC3E}">
        <p14:creationId xmlns:p14="http://schemas.microsoft.com/office/powerpoint/2010/main" val="112646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228C772-349B-4C7A-BC96-3857A50B25ED}"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Ääniä, jotka saattavat häiritä</a:t>
            </a:r>
          </a:p>
        </p:txBody>
      </p:sp>
      <p:pic>
        <p:nvPicPr>
          <p:cNvPr id="6" name="Kuva 5"/>
          <p:cNvPicPr>
            <a:picLocks noChangeAspect="1"/>
          </p:cNvPicPr>
          <p:nvPr/>
        </p:nvPicPr>
        <p:blipFill>
          <a:blip r:embed="rId2"/>
          <a:stretch>
            <a:fillRect/>
          </a:stretch>
        </p:blipFill>
        <p:spPr>
          <a:xfrm>
            <a:off x="2288829" y="1437963"/>
            <a:ext cx="5261304" cy="4779678"/>
          </a:xfrm>
          <a:prstGeom prst="rect">
            <a:avLst/>
          </a:prstGeom>
        </p:spPr>
      </p:pic>
      <p:sp>
        <p:nvSpPr>
          <p:cNvPr id="5" name="Tekstin paikkamerkki 4"/>
          <p:cNvSpPr>
            <a:spLocks noGrp="1"/>
          </p:cNvSpPr>
          <p:nvPr>
            <p:ph type="body" sz="quarter" idx="12"/>
          </p:nvPr>
        </p:nvSpPr>
        <p:spPr/>
        <p:txBody>
          <a:bodyPr/>
          <a:lstStyle/>
          <a:p>
            <a:endParaRPr lang="fi-FI" dirty="0"/>
          </a:p>
        </p:txBody>
      </p:sp>
      <p:sp>
        <p:nvSpPr>
          <p:cNvPr id="7" name="Tekstiruutu 6"/>
          <p:cNvSpPr txBox="1"/>
          <p:nvPr/>
        </p:nvSpPr>
        <p:spPr>
          <a:xfrm>
            <a:off x="7752184" y="1916832"/>
            <a:ext cx="2232248" cy="2308324"/>
          </a:xfrm>
          <a:prstGeom prst="rect">
            <a:avLst/>
          </a:prstGeom>
          <a:noFill/>
        </p:spPr>
        <p:txBody>
          <a:bodyPr wrap="square" rtlCol="0">
            <a:spAutoFit/>
          </a:bodyPr>
          <a:lstStyle/>
          <a:p>
            <a:r>
              <a:rPr lang="fi-FI" dirty="0">
                <a:solidFill>
                  <a:prstClr val="black"/>
                </a:solidFill>
                <a:latin typeface="Calibri"/>
                <a:sym typeface="Wingdings" panose="05000000000000000000" pitchFamily="2" charset="2"/>
              </a:rPr>
              <a:t> </a:t>
            </a:r>
            <a:r>
              <a:rPr lang="fi-FI" dirty="0">
                <a:solidFill>
                  <a:prstClr val="black"/>
                </a:solidFill>
                <a:latin typeface="Calibri"/>
              </a:rPr>
              <a:t>Lapsi saattaa alkaa huutaa tai itkeä, peittää korvansa ja juosta karkuun. Hän saattaa myös sulkeutua omaan maailmaansa, jos melua on liikaa. </a:t>
            </a:r>
          </a:p>
        </p:txBody>
      </p:sp>
    </p:spTree>
    <p:extLst>
      <p:ext uri="{BB962C8B-B14F-4D97-AF65-F5344CB8AC3E}">
        <p14:creationId xmlns:p14="http://schemas.microsoft.com/office/powerpoint/2010/main" val="269499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EAB54B8B-050D-4D20-BD91-12F2DBA025EC}"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lstStyle/>
          <a:p>
            <a:r>
              <a:rPr lang="fi-FI" dirty="0"/>
              <a:t>Ota käyttöön korvatulppia, kuulosuojaimia tai nappikuulokkeita.</a:t>
            </a:r>
          </a:p>
          <a:p>
            <a:endParaRPr lang="fi-FI" dirty="0"/>
          </a:p>
          <a:p>
            <a:r>
              <a:rPr lang="fi-FI" dirty="0"/>
              <a:t>Valitse tarpeeksi rauhallinen paikka, jossa  ympärillä ei ole niin paljon </a:t>
            </a:r>
          </a:p>
          <a:p>
            <a:r>
              <a:rPr lang="fi-FI" dirty="0"/>
              <a:t>Ihmisiä tai melua</a:t>
            </a:r>
          </a:p>
          <a:p>
            <a:endParaRPr lang="fi-FI" dirty="0"/>
          </a:p>
          <a:p>
            <a:r>
              <a:rPr lang="fi-FI" dirty="0"/>
              <a:t>Ääniin voi totutella vähitellen. </a:t>
            </a:r>
          </a:p>
          <a:p>
            <a:endParaRPr lang="fi-FI" dirty="0"/>
          </a:p>
          <a:p>
            <a:r>
              <a:rPr lang="fi-FI" dirty="0"/>
              <a:t>Lasta usein auttaa, jos hän tunnistaa äänen ja mistä se tulee ja jos hän voi ennakoida sen.</a:t>
            </a:r>
          </a:p>
          <a:p>
            <a:endParaRPr lang="fi-FI" dirty="0"/>
          </a:p>
        </p:txBody>
      </p:sp>
      <p:pic>
        <p:nvPicPr>
          <p:cNvPr id="7" name="Kuva 6">
            <a:extLst>
              <a:ext uri="{FF2B5EF4-FFF2-40B4-BE49-F238E27FC236}">
                <a16:creationId xmlns:a16="http://schemas.microsoft.com/office/drawing/2014/main" id="{45F8C7F8-AD45-415F-A623-F757B6B05ACC}"/>
              </a:ext>
            </a:extLst>
          </p:cNvPr>
          <p:cNvPicPr>
            <a:picLocks noChangeAspect="1"/>
          </p:cNvPicPr>
          <p:nvPr/>
        </p:nvPicPr>
        <p:blipFill>
          <a:blip r:embed="rId2"/>
          <a:stretch>
            <a:fillRect/>
          </a:stretch>
        </p:blipFill>
        <p:spPr>
          <a:xfrm>
            <a:off x="8111231" y="324791"/>
            <a:ext cx="2096117" cy="2096117"/>
          </a:xfrm>
          <a:prstGeom prst="rect">
            <a:avLst/>
          </a:prstGeom>
        </p:spPr>
      </p:pic>
    </p:spTree>
    <p:extLst>
      <p:ext uri="{BB962C8B-B14F-4D97-AF65-F5344CB8AC3E}">
        <p14:creationId xmlns:p14="http://schemas.microsoft.com/office/powerpoint/2010/main" val="2032898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E9F7D71C-4AF1-45C8-900D-4A0B23BC02FE}"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Lapsesta voi tuntua pahalta…</a:t>
            </a:r>
          </a:p>
        </p:txBody>
      </p:sp>
      <p:pic>
        <p:nvPicPr>
          <p:cNvPr id="6" name="Kuva 5"/>
          <p:cNvPicPr>
            <a:picLocks noChangeAspect="1"/>
          </p:cNvPicPr>
          <p:nvPr/>
        </p:nvPicPr>
        <p:blipFill>
          <a:blip r:embed="rId2"/>
          <a:stretch>
            <a:fillRect/>
          </a:stretch>
        </p:blipFill>
        <p:spPr>
          <a:xfrm>
            <a:off x="2244689" y="1834517"/>
            <a:ext cx="5712447" cy="4419983"/>
          </a:xfrm>
          <a:prstGeom prst="rect">
            <a:avLst/>
          </a:prstGeom>
        </p:spPr>
      </p:pic>
      <p:sp>
        <p:nvSpPr>
          <p:cNvPr id="5" name="Tekstin paikkamerkki 4"/>
          <p:cNvSpPr>
            <a:spLocks noGrp="1"/>
          </p:cNvSpPr>
          <p:nvPr>
            <p:ph type="body" sz="quarter" idx="12"/>
          </p:nvPr>
        </p:nvSpPr>
        <p:spPr/>
        <p:txBody>
          <a:bodyPr/>
          <a:lstStyle/>
          <a:p>
            <a:endParaRPr lang="fi-FI" dirty="0"/>
          </a:p>
        </p:txBody>
      </p:sp>
    </p:spTree>
    <p:extLst>
      <p:ext uri="{BB962C8B-B14F-4D97-AF65-F5344CB8AC3E}">
        <p14:creationId xmlns:p14="http://schemas.microsoft.com/office/powerpoint/2010/main" val="277606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FB394883-088A-4C56-A545-7D3FF5FFA551}"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dirty="0"/>
          </a:p>
        </p:txBody>
      </p:sp>
      <p:sp>
        <p:nvSpPr>
          <p:cNvPr id="5" name="Tekstin paikkamerkki 4"/>
          <p:cNvSpPr>
            <a:spLocks noGrp="1"/>
          </p:cNvSpPr>
          <p:nvPr>
            <p:ph type="body" sz="quarter" idx="12"/>
          </p:nvPr>
        </p:nvSpPr>
        <p:spPr/>
        <p:txBody>
          <a:bodyPr/>
          <a:lstStyle/>
          <a:p>
            <a:r>
              <a:rPr lang="fi-FI" dirty="0"/>
              <a:t>Leikkaa pesuohjeet ja muut laput pois vaatteista </a:t>
            </a:r>
          </a:p>
          <a:p>
            <a:r>
              <a:rPr lang="fi-FI" dirty="0"/>
              <a:t>Kuivaa vaatteet kuivausrummussa.</a:t>
            </a:r>
          </a:p>
          <a:p>
            <a:r>
              <a:rPr lang="fi-FI" dirty="0"/>
              <a:t>Hanki vaatteita, joissa ei ole hankaavia hihansuita, kauluksia tai saumoja.</a:t>
            </a:r>
          </a:p>
          <a:p>
            <a:r>
              <a:rPr lang="fi-FI" dirty="0"/>
              <a:t>Käytä alusvaatteita nurinpäin, saumat ulkopuolella.</a:t>
            </a:r>
          </a:p>
          <a:p>
            <a:r>
              <a:rPr lang="fi-FI" dirty="0"/>
              <a:t>Leikkaa kiristävien sukkien yläreunaan halkio</a:t>
            </a:r>
          </a:p>
          <a:p>
            <a:r>
              <a:rPr lang="fi-FI" dirty="0"/>
              <a:t>Suihkun suulaketta voi säätää</a:t>
            </a:r>
          </a:p>
          <a:p>
            <a:r>
              <a:rPr lang="fi-FI" dirty="0"/>
              <a:t>Painava peitto voi helpottaa nukahtamista/ rauhoittumista</a:t>
            </a:r>
          </a:p>
          <a:p>
            <a:endParaRPr lang="fi-FI" dirty="0"/>
          </a:p>
          <a:p>
            <a:r>
              <a:rPr lang="fi-FI" dirty="0"/>
              <a:t>Jotkut autistiset eivät tunne, milloin ovat sairaita tai loukanneet itsensä. </a:t>
            </a:r>
          </a:p>
          <a:p>
            <a:pPr lvl="1"/>
            <a:r>
              <a:rPr lang="fi-FI" dirty="0"/>
              <a:t>Saattavat olla niin keskittyneitä tekemiseensä, etteivät huomaa</a:t>
            </a:r>
          </a:p>
          <a:p>
            <a:endParaRPr lang="fi-FI" dirty="0"/>
          </a:p>
        </p:txBody>
      </p:sp>
      <p:pic>
        <p:nvPicPr>
          <p:cNvPr id="7" name="Kuva 6">
            <a:extLst>
              <a:ext uri="{FF2B5EF4-FFF2-40B4-BE49-F238E27FC236}">
                <a16:creationId xmlns:a16="http://schemas.microsoft.com/office/drawing/2014/main" id="{4FD0F361-2584-4503-9ACA-60AF4148FDBC}"/>
              </a:ext>
            </a:extLst>
          </p:cNvPr>
          <p:cNvPicPr>
            <a:picLocks noChangeAspect="1"/>
          </p:cNvPicPr>
          <p:nvPr/>
        </p:nvPicPr>
        <p:blipFill>
          <a:blip r:embed="rId2"/>
          <a:stretch>
            <a:fillRect/>
          </a:stretch>
        </p:blipFill>
        <p:spPr>
          <a:xfrm>
            <a:off x="8327146" y="436872"/>
            <a:ext cx="1826935" cy="1826935"/>
          </a:xfrm>
          <a:prstGeom prst="rect">
            <a:avLst/>
          </a:prstGeom>
        </p:spPr>
      </p:pic>
    </p:spTree>
    <p:extLst>
      <p:ext uri="{BB962C8B-B14F-4D97-AF65-F5344CB8AC3E}">
        <p14:creationId xmlns:p14="http://schemas.microsoft.com/office/powerpoint/2010/main" val="82030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D896F565-8897-4225-A830-E51B7F141534}"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Maku- ja hajuaistien herkkyys</a:t>
            </a:r>
          </a:p>
        </p:txBody>
      </p:sp>
      <p:sp>
        <p:nvSpPr>
          <p:cNvPr id="5" name="Tekstin paikkamerkki 4"/>
          <p:cNvSpPr>
            <a:spLocks noGrp="1"/>
          </p:cNvSpPr>
          <p:nvPr>
            <p:ph type="body" sz="quarter" idx="12"/>
          </p:nvPr>
        </p:nvSpPr>
        <p:spPr/>
        <p:txBody>
          <a:bodyPr>
            <a:normAutofit lnSpcReduction="10000"/>
          </a:bodyPr>
          <a:lstStyle/>
          <a:p>
            <a:pPr>
              <a:spcBef>
                <a:spcPct val="20000"/>
              </a:spcBef>
              <a:spcAft>
                <a:spcPts val="0"/>
              </a:spcAft>
              <a:buClr>
                <a:srgbClr val="0357A2"/>
              </a:buClr>
            </a:pPr>
            <a:r>
              <a:rPr lang="fi-FI" sz="1300" dirty="0">
                <a:solidFill>
                  <a:prstClr val="black"/>
                </a:solidFill>
                <a:latin typeface="Arial" pitchFamily="34" charset="0"/>
                <a:cs typeface="Arial" pitchFamily="34" charset="0"/>
              </a:rPr>
              <a:t>Ruokailusta:</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jotkut lapset joisivat mieluummin kuin söisivät. </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Jotkut lapset maistelevat mielellään asioita, jotka eivät ole syötäviä. He saattavat laittaa paperia tai leluja tai muita esineitä suuhunsa. </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Jotkut lapset haluavat syödä samaa ruokaa joka aterialla joka päivä.</a:t>
            </a:r>
          </a:p>
          <a:p>
            <a:pPr lvl="1" indent="-285750">
              <a:spcBef>
                <a:spcPct val="20000"/>
              </a:spcBef>
              <a:spcAft>
                <a:spcPts val="0"/>
              </a:spcAft>
              <a:buClr>
                <a:srgbClr val="0357A2"/>
              </a:buClr>
              <a:buFont typeface="Wingdings" pitchFamily="2" charset="2"/>
              <a:buChar char="§"/>
            </a:pPr>
            <a:endParaRPr lang="fi-FI" sz="1300" dirty="0">
              <a:solidFill>
                <a:prstClr val="black"/>
              </a:solidFill>
              <a:latin typeface="Arial" pitchFamily="34" charset="0"/>
              <a:cs typeface="Arial" pitchFamily="34" charset="0"/>
            </a:endParaRPr>
          </a:p>
          <a:p>
            <a:pPr>
              <a:spcBef>
                <a:spcPct val="20000"/>
              </a:spcBef>
              <a:spcAft>
                <a:spcPts val="0"/>
              </a:spcAft>
              <a:buClr>
                <a:srgbClr val="0357A2"/>
              </a:buClr>
            </a:pPr>
            <a:r>
              <a:rPr lang="fi-FI" sz="1300" dirty="0">
                <a:solidFill>
                  <a:prstClr val="black"/>
                </a:solidFill>
                <a:latin typeface="Arial" pitchFamily="34" charset="0"/>
                <a:cs typeface="Arial" pitchFamily="34" charset="0"/>
              </a:rPr>
              <a:t>Lapselle voi olla merkityksellistä:</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ruuan rakenne, miltä se tuntuu suussani</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ruuan maku, miltä se maistuu</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ruuan väri</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että ruoka-aineita ei sekoiteta keskenään</a:t>
            </a:r>
          </a:p>
          <a:p>
            <a:pPr lvl="1" indent="-285750">
              <a:spcBef>
                <a:spcPct val="20000"/>
              </a:spcBef>
              <a:spcAft>
                <a:spcPts val="0"/>
              </a:spcAft>
              <a:buClr>
                <a:srgbClr val="0357A2"/>
              </a:buClr>
              <a:buFont typeface="Wingdings" pitchFamily="2" charset="2"/>
              <a:buChar char="§"/>
            </a:pPr>
            <a:endParaRPr lang="fi-FI" sz="1300" dirty="0">
              <a:solidFill>
                <a:prstClr val="black"/>
              </a:solidFill>
              <a:latin typeface="Arial" pitchFamily="34" charset="0"/>
              <a:cs typeface="Arial" pitchFamily="34" charset="0"/>
            </a:endParaRPr>
          </a:p>
          <a:p>
            <a:pPr>
              <a:spcBef>
                <a:spcPct val="20000"/>
              </a:spcBef>
              <a:spcAft>
                <a:spcPts val="0"/>
              </a:spcAft>
              <a:buClr>
                <a:srgbClr val="0357A2"/>
              </a:buClr>
            </a:pPr>
            <a:r>
              <a:rPr lang="fi-FI" sz="1300" dirty="0">
                <a:solidFill>
                  <a:prstClr val="black"/>
                </a:solidFill>
                <a:latin typeface="Arial" pitchFamily="34" charset="0"/>
                <a:cs typeface="Arial" pitchFamily="34" charset="0"/>
              </a:rPr>
              <a:t>Uusiin ruoka-aineisiin totutellaan vähän kerrallaan</a:t>
            </a:r>
          </a:p>
          <a:p>
            <a:pPr>
              <a:spcBef>
                <a:spcPct val="20000"/>
              </a:spcBef>
              <a:spcAft>
                <a:spcPts val="0"/>
              </a:spcAft>
              <a:buClr>
                <a:srgbClr val="0357A2"/>
              </a:buClr>
            </a:pPr>
            <a:endParaRPr lang="fi-FI" sz="1300" dirty="0">
              <a:solidFill>
                <a:prstClr val="black"/>
              </a:solidFill>
              <a:latin typeface="Arial" pitchFamily="34" charset="0"/>
              <a:cs typeface="Arial" pitchFamily="34" charset="0"/>
            </a:endParaRPr>
          </a:p>
          <a:p>
            <a:pPr>
              <a:spcBef>
                <a:spcPct val="20000"/>
              </a:spcBef>
              <a:spcAft>
                <a:spcPts val="0"/>
              </a:spcAft>
              <a:buClr>
                <a:srgbClr val="0357A2"/>
              </a:buClr>
            </a:pPr>
            <a:r>
              <a:rPr lang="fi-FI" sz="1300" dirty="0">
                <a:solidFill>
                  <a:prstClr val="black"/>
                </a:solidFill>
                <a:latin typeface="Arial" pitchFamily="34" charset="0"/>
                <a:cs typeface="Arial" pitchFamily="34" charset="0"/>
              </a:rPr>
              <a:t>Ruokalistan lukeminen etukäteen auttaa: ennakointi</a:t>
            </a:r>
          </a:p>
          <a:p>
            <a:pPr marL="0" indent="0">
              <a:spcBef>
                <a:spcPct val="20000"/>
              </a:spcBef>
              <a:spcAft>
                <a:spcPts val="0"/>
              </a:spcAft>
              <a:buClr>
                <a:srgbClr val="0357A2"/>
              </a:buClr>
              <a:buNone/>
            </a:pPr>
            <a:endParaRPr lang="fi-FI" sz="1300" dirty="0">
              <a:solidFill>
                <a:prstClr val="black"/>
              </a:solidFill>
              <a:latin typeface="Arial" pitchFamily="34" charset="0"/>
              <a:cs typeface="Arial" pitchFamily="34" charset="0"/>
            </a:endParaRPr>
          </a:p>
          <a:p>
            <a:pPr>
              <a:spcBef>
                <a:spcPct val="20000"/>
              </a:spcBef>
              <a:spcAft>
                <a:spcPts val="0"/>
              </a:spcAft>
              <a:buClr>
                <a:srgbClr val="0357A2"/>
              </a:buClr>
            </a:pPr>
            <a:r>
              <a:rPr lang="fi-FI" sz="1300" dirty="0">
                <a:solidFill>
                  <a:prstClr val="black"/>
                </a:solidFill>
                <a:latin typeface="Arial" pitchFamily="34" charset="0"/>
                <a:cs typeface="Arial" pitchFamily="34" charset="0"/>
              </a:rPr>
              <a:t>Jos lapsi ei pidä siitä, miltä jokin haisee, hänen voi olla vaikea keskittyä mihinkään muuhun</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Voimakkaita hajusteita ympäristössä ja vaatteissa kannattaa välttää</a:t>
            </a:r>
          </a:p>
          <a:p>
            <a:pPr lvl="1" indent="-285750">
              <a:spcBef>
                <a:spcPct val="20000"/>
              </a:spcBef>
              <a:spcAft>
                <a:spcPts val="0"/>
              </a:spcAft>
              <a:buClr>
                <a:srgbClr val="0357A2"/>
              </a:buClr>
              <a:buFont typeface="Wingdings" pitchFamily="2" charset="2"/>
              <a:buChar char="§"/>
            </a:pPr>
            <a:r>
              <a:rPr lang="fi-FI" sz="1300" dirty="0">
                <a:solidFill>
                  <a:prstClr val="black"/>
                </a:solidFill>
                <a:latin typeface="Arial" pitchFamily="34" charset="0"/>
                <a:cs typeface="Arial" pitchFamily="34" charset="0"/>
              </a:rPr>
              <a:t>”Hajunsyöjät” voivat olla käteviä</a:t>
            </a:r>
          </a:p>
          <a:p>
            <a:endParaRPr lang="fi-FI" dirty="0"/>
          </a:p>
        </p:txBody>
      </p:sp>
    </p:spTree>
    <p:extLst>
      <p:ext uri="{BB962C8B-B14F-4D97-AF65-F5344CB8AC3E}">
        <p14:creationId xmlns:p14="http://schemas.microsoft.com/office/powerpoint/2010/main" val="18179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1753764A-C541-4C17-A94E-011ADB463A33}"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näköaisti</a:t>
            </a:r>
          </a:p>
        </p:txBody>
      </p:sp>
      <p:sp>
        <p:nvSpPr>
          <p:cNvPr id="5" name="Tekstin paikkamerkki 4"/>
          <p:cNvSpPr>
            <a:spLocks noGrp="1"/>
          </p:cNvSpPr>
          <p:nvPr>
            <p:ph type="body" sz="quarter" idx="12"/>
          </p:nvPr>
        </p:nvSpPr>
        <p:spPr/>
        <p:txBody>
          <a:bodyPr/>
          <a:lstStyle/>
          <a:p>
            <a:r>
              <a:rPr lang="fi-FI" dirty="0"/>
              <a:t>Tyypillistä autistisille lapsille: </a:t>
            </a:r>
          </a:p>
          <a:p>
            <a:pPr lvl="1"/>
            <a:r>
              <a:rPr lang="fi-FI" dirty="0"/>
              <a:t>katselen pyöriviä esineitä, kuten tuulettimia</a:t>
            </a:r>
          </a:p>
          <a:p>
            <a:pPr lvl="1"/>
            <a:r>
              <a:rPr lang="fi-FI" dirty="0"/>
              <a:t>katselen pinottuja tai riviin järjestettyjä esineitä</a:t>
            </a:r>
          </a:p>
          <a:p>
            <a:pPr lvl="1"/>
            <a:r>
              <a:rPr lang="fi-FI" dirty="0"/>
              <a:t>katselen nopeasti ohi vilahtelevia asioita (kuten kirjan sivut, hissi tai pyykit pesukoneessa)</a:t>
            </a:r>
          </a:p>
          <a:p>
            <a:pPr lvl="1"/>
            <a:r>
              <a:rPr lang="fi-FI" dirty="0"/>
              <a:t>pitelen käsiäni ja sormiani eri asennoissa silmieni edessä</a:t>
            </a:r>
          </a:p>
          <a:p>
            <a:pPr lvl="1"/>
            <a:r>
              <a:rPr lang="fi-FI" dirty="0"/>
              <a:t>tuijotan suosikkiasioitani</a:t>
            </a:r>
          </a:p>
          <a:p>
            <a:pPr lvl="1"/>
            <a:r>
              <a:rPr lang="fi-FI" dirty="0"/>
              <a:t>katselen kirkkaita valoja</a:t>
            </a:r>
          </a:p>
          <a:p>
            <a:pPr lvl="1"/>
            <a:r>
              <a:rPr lang="fi-FI" dirty="0"/>
              <a:t>hermostun liiasta tavaran tai värien määrästä</a:t>
            </a:r>
          </a:p>
          <a:p>
            <a:endParaRPr lang="fi-FI" dirty="0"/>
          </a:p>
        </p:txBody>
      </p:sp>
    </p:spTree>
    <p:extLst>
      <p:ext uri="{BB962C8B-B14F-4D97-AF65-F5344CB8AC3E}">
        <p14:creationId xmlns:p14="http://schemas.microsoft.com/office/powerpoint/2010/main" val="75740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037FE785-001E-48CB-AFCE-4A1166A5E8E4}"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Helpotusta lapselle</a:t>
            </a:r>
          </a:p>
        </p:txBody>
      </p:sp>
      <p:sp>
        <p:nvSpPr>
          <p:cNvPr id="5" name="Tekstin paikkamerkki 4"/>
          <p:cNvSpPr>
            <a:spLocks noGrp="1"/>
          </p:cNvSpPr>
          <p:nvPr>
            <p:ph type="body" sz="quarter" idx="12"/>
          </p:nvPr>
        </p:nvSpPr>
        <p:spPr/>
        <p:txBody>
          <a:bodyPr/>
          <a:lstStyle/>
          <a:p>
            <a:r>
              <a:rPr lang="fi-FI" dirty="0"/>
              <a:t>Aurinkolaseja voi käyttää ympäri vuoden.</a:t>
            </a:r>
          </a:p>
          <a:p>
            <a:r>
              <a:rPr lang="fi-FI" dirty="0"/>
              <a:t>Silmä-/ aurinkolasien sangoissa voi käyttää näkösuojia </a:t>
            </a:r>
          </a:p>
          <a:p>
            <a:r>
              <a:rPr lang="fi-FI" dirty="0"/>
              <a:t>”Lukuikkuna”, auttaa rajaamaan tekstistä tietyn alueen kerrallaan</a:t>
            </a:r>
          </a:p>
          <a:p>
            <a:r>
              <a:rPr lang="fi-FI" dirty="0"/>
              <a:t>Värikalvoilla voit himmentää tekstejä </a:t>
            </a:r>
          </a:p>
          <a:p>
            <a:endParaRPr lang="fi-FI" dirty="0"/>
          </a:p>
        </p:txBody>
      </p:sp>
    </p:spTree>
    <p:extLst>
      <p:ext uri="{BB962C8B-B14F-4D97-AF65-F5344CB8AC3E}">
        <p14:creationId xmlns:p14="http://schemas.microsoft.com/office/powerpoint/2010/main" val="385457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F7A6A72E-B862-4EA8-966B-4947C3C1F2A1}"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r>
              <a:rPr lang="fi-FI" dirty="0"/>
              <a:t>Liike ja tasapaino</a:t>
            </a:r>
          </a:p>
        </p:txBody>
      </p:sp>
      <p:sp>
        <p:nvSpPr>
          <p:cNvPr id="5" name="Tekstin paikkamerkki 4"/>
          <p:cNvSpPr>
            <a:spLocks noGrp="1"/>
          </p:cNvSpPr>
          <p:nvPr>
            <p:ph type="body" sz="quarter" idx="12"/>
          </p:nvPr>
        </p:nvSpPr>
        <p:spPr/>
        <p:txBody>
          <a:bodyPr/>
          <a:lstStyle/>
          <a:p>
            <a:r>
              <a:rPr lang="fi-FI" dirty="0"/>
              <a:t>Autistisen lapsen liikkeet voivat olla erilaisia: </a:t>
            </a:r>
          </a:p>
          <a:p>
            <a:pPr lvl="1"/>
            <a:r>
              <a:rPr lang="fi-FI" dirty="0"/>
              <a:t>Räpyttelen/ heiluttelen käsiäni tai sormiani</a:t>
            </a:r>
          </a:p>
          <a:p>
            <a:pPr lvl="1"/>
            <a:r>
              <a:rPr lang="fi-FI" dirty="0"/>
              <a:t>Hypin tasajalkaa</a:t>
            </a:r>
          </a:p>
          <a:p>
            <a:pPr lvl="1"/>
            <a:r>
              <a:rPr lang="fi-FI" dirty="0"/>
              <a:t>Heijaan itseäni edestakaisin</a:t>
            </a:r>
          </a:p>
          <a:p>
            <a:pPr lvl="1"/>
            <a:r>
              <a:rPr lang="fi-FI" dirty="0"/>
              <a:t>Pyörin ympäri paikallani</a:t>
            </a:r>
          </a:p>
          <a:p>
            <a:pPr lvl="1"/>
            <a:r>
              <a:rPr lang="fi-FI" dirty="0"/>
              <a:t>Kävelen edestakaisin tai kävelen ympyrää</a:t>
            </a:r>
          </a:p>
          <a:p>
            <a:pPr lvl="1"/>
            <a:endParaRPr lang="fi-FI" dirty="0"/>
          </a:p>
          <a:p>
            <a:r>
              <a:rPr lang="fi-FI" dirty="0"/>
              <a:t>Liikkeet korostuvat varsinkin silloin, kun:</a:t>
            </a:r>
          </a:p>
          <a:p>
            <a:pPr lvl="1"/>
            <a:r>
              <a:rPr lang="fi-FI" dirty="0"/>
              <a:t>Olen innostunut ja tunnen itseni onnelliseksi</a:t>
            </a:r>
          </a:p>
          <a:p>
            <a:pPr lvl="1"/>
            <a:r>
              <a:rPr lang="fi-FI" dirty="0"/>
              <a:t>Olen jännittynyt, jokin ahdistaa tai hämmentää minua</a:t>
            </a:r>
          </a:p>
          <a:p>
            <a:pPr lvl="1"/>
            <a:r>
              <a:rPr lang="fi-FI" dirty="0"/>
              <a:t>Olen ikävystynyt, minulla ei ole mitään muuta tekemistä</a:t>
            </a:r>
          </a:p>
          <a:p>
            <a:endParaRPr lang="fi-FI" dirty="0"/>
          </a:p>
        </p:txBody>
      </p:sp>
      <p:pic>
        <p:nvPicPr>
          <p:cNvPr id="7" name="Kuva 6">
            <a:extLst>
              <a:ext uri="{FF2B5EF4-FFF2-40B4-BE49-F238E27FC236}">
                <a16:creationId xmlns:a16="http://schemas.microsoft.com/office/drawing/2014/main" id="{4A0DC45B-B8FB-44FB-908F-71955424B153}"/>
              </a:ext>
            </a:extLst>
          </p:cNvPr>
          <p:cNvPicPr>
            <a:picLocks noChangeAspect="1"/>
          </p:cNvPicPr>
          <p:nvPr/>
        </p:nvPicPr>
        <p:blipFill>
          <a:blip r:embed="rId2"/>
          <a:stretch>
            <a:fillRect/>
          </a:stretch>
        </p:blipFill>
        <p:spPr>
          <a:xfrm>
            <a:off x="7711736" y="415771"/>
            <a:ext cx="2628900" cy="1752600"/>
          </a:xfrm>
          <a:prstGeom prst="rect">
            <a:avLst/>
          </a:prstGeom>
        </p:spPr>
      </p:pic>
    </p:spTree>
    <p:extLst>
      <p:ext uri="{BB962C8B-B14F-4D97-AF65-F5344CB8AC3E}">
        <p14:creationId xmlns:p14="http://schemas.microsoft.com/office/powerpoint/2010/main" val="44021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0682BD1-A3D8-4FD3-957C-75AD5F7020F8}"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a:p>
        </p:txBody>
      </p:sp>
      <p:sp>
        <p:nvSpPr>
          <p:cNvPr id="5" name="Tekstin paikkamerkki 4"/>
          <p:cNvSpPr>
            <a:spLocks noGrp="1"/>
          </p:cNvSpPr>
          <p:nvPr>
            <p:ph type="body" sz="quarter" idx="12"/>
          </p:nvPr>
        </p:nvSpPr>
        <p:spPr/>
        <p:txBody>
          <a:bodyPr/>
          <a:lstStyle/>
          <a:p>
            <a:r>
              <a:rPr lang="fi-FI" dirty="0"/>
              <a:t>Liikkeet voivat näyttää ulospäin kömpelöiltä</a:t>
            </a:r>
          </a:p>
          <a:p>
            <a:r>
              <a:rPr lang="fi-FI" dirty="0"/>
              <a:t>Lapsi voi pudota tuolilta, koska keho ei tunnista, missä kohdassa tuolia istuu</a:t>
            </a:r>
          </a:p>
          <a:p>
            <a:r>
              <a:rPr lang="fi-FI" dirty="0"/>
              <a:t>Voimia voi olla vaikea mitoittaa oikein: käyttää herkästi liikaa tai liian vähän voimaa </a:t>
            </a:r>
          </a:p>
          <a:p>
            <a:r>
              <a:rPr lang="fi-FI" dirty="0"/>
              <a:t>Lapsen pitää usein nähdä käden/ jalan liike, jotta tietää, miten hän toimii</a:t>
            </a:r>
          </a:p>
          <a:p>
            <a:r>
              <a:rPr lang="fi-FI" dirty="0"/>
              <a:t>Joskus välimatkojen arviointi on vaikeaa.</a:t>
            </a:r>
          </a:p>
          <a:p>
            <a:r>
              <a:rPr lang="fi-FI" dirty="0"/>
              <a:t>Tasapainon säilyttäminen esim. liukuportaissa ja hississä  voi olla vaikeaa</a:t>
            </a:r>
          </a:p>
          <a:p>
            <a:r>
              <a:rPr lang="fi-FI" dirty="0"/>
              <a:t>Epätasaisessa maastossa tai korkealla paikalla voi olla pelottavaa</a:t>
            </a:r>
          </a:p>
          <a:p>
            <a:endParaRPr lang="fi-FI" dirty="0"/>
          </a:p>
        </p:txBody>
      </p:sp>
    </p:spTree>
    <p:extLst>
      <p:ext uri="{BB962C8B-B14F-4D97-AF65-F5344CB8AC3E}">
        <p14:creationId xmlns:p14="http://schemas.microsoft.com/office/powerpoint/2010/main" val="32359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10AA89B-4C85-4430-A8FF-26D469DCFBDB}" type="datetime1">
              <a:rPr lang="fi-FI" smtClean="0"/>
              <a:t>15.5.2019</a:t>
            </a:fld>
            <a:endParaRPr lang="en-US" dirty="0"/>
          </a:p>
        </p:txBody>
      </p:sp>
      <p:sp>
        <p:nvSpPr>
          <p:cNvPr id="3" name="Alatunnisteen paikkamerkki 2"/>
          <p:cNvSpPr>
            <a:spLocks noGrp="1"/>
          </p:cNvSpPr>
          <p:nvPr>
            <p:ph type="ftr" sz="quarter" idx="3"/>
          </p:nvPr>
        </p:nvSpPr>
        <p:spPr/>
        <p:txBody>
          <a:bodyPr/>
          <a:lstStyle/>
          <a:p>
            <a:r>
              <a:rPr lang="fi-FI"/>
              <a:t>Irina Muuri </a:t>
            </a:r>
            <a:endParaRPr lang="fi-FI" dirty="0"/>
          </a:p>
        </p:txBody>
      </p:sp>
      <p:sp>
        <p:nvSpPr>
          <p:cNvPr id="4" name="Otsikko 3"/>
          <p:cNvSpPr>
            <a:spLocks noGrp="1"/>
          </p:cNvSpPr>
          <p:nvPr>
            <p:ph type="title"/>
          </p:nvPr>
        </p:nvSpPr>
        <p:spPr/>
        <p:txBody>
          <a:bodyPr/>
          <a:lstStyle/>
          <a:p>
            <a:endParaRPr lang="fi-FI"/>
          </a:p>
        </p:txBody>
      </p:sp>
      <p:sp>
        <p:nvSpPr>
          <p:cNvPr id="5" name="Tekstin paikkamerkki 4"/>
          <p:cNvSpPr>
            <a:spLocks noGrp="1"/>
          </p:cNvSpPr>
          <p:nvPr>
            <p:ph type="body" sz="quarter" idx="12"/>
          </p:nvPr>
        </p:nvSpPr>
        <p:spPr/>
        <p:txBody>
          <a:bodyPr/>
          <a:lstStyle/>
          <a:p>
            <a:r>
              <a:rPr lang="fi-FI" dirty="0"/>
              <a:t>Terapiavälineitä, keinuja, keinutuoleja  yms. kannattaa ottaa käyttöön</a:t>
            </a:r>
          </a:p>
          <a:p>
            <a:r>
              <a:rPr lang="fi-FI" dirty="0"/>
              <a:t>Tuolinpäällinen voi olla sellainen, josta ei valu lattialle</a:t>
            </a:r>
          </a:p>
          <a:p>
            <a:r>
              <a:rPr lang="fi-FI" dirty="0"/>
              <a:t>Tarpeeksi pitävät kengät tai liukuesteet</a:t>
            </a:r>
          </a:p>
          <a:p>
            <a:endParaRPr lang="fi-FI" dirty="0"/>
          </a:p>
        </p:txBody>
      </p:sp>
    </p:spTree>
    <p:extLst>
      <p:ext uri="{BB962C8B-B14F-4D97-AF65-F5344CB8AC3E}">
        <p14:creationId xmlns:p14="http://schemas.microsoft.com/office/powerpoint/2010/main" val="399799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Paljon tietoa ja vertaistukea</a:t>
            </a:r>
            <a:br>
              <a:rPr lang="fi-FI" dirty="0"/>
            </a:br>
            <a:r>
              <a:rPr lang="fi-FI" dirty="0"/>
              <a:t>Autismi- ja </a:t>
            </a:r>
            <a:r>
              <a:rPr lang="fi-FI" dirty="0" err="1"/>
              <a:t>Aspergerliitosta</a:t>
            </a:r>
            <a:endParaRPr lang="fi-FI" dirty="0"/>
          </a:p>
        </p:txBody>
      </p:sp>
      <p:sp>
        <p:nvSpPr>
          <p:cNvPr id="5" name="Tekstin paikkamerkki 4"/>
          <p:cNvSpPr>
            <a:spLocks noGrp="1"/>
          </p:cNvSpPr>
          <p:nvPr>
            <p:ph type="body" sz="quarter" idx="12"/>
          </p:nvPr>
        </p:nvSpPr>
        <p:spPr/>
        <p:txBody>
          <a:bodyPr/>
          <a:lstStyle/>
          <a:p>
            <a:r>
              <a:rPr lang="fi-FI">
                <a:hlinkClick r:id="rId3"/>
              </a:rPr>
              <a:t>www.autismiliitto.fi</a:t>
            </a:r>
            <a:endParaRPr lang="fi-FI"/>
          </a:p>
          <a:p>
            <a:endParaRPr lang="fi-FI"/>
          </a:p>
        </p:txBody>
      </p:sp>
      <p:sp>
        <p:nvSpPr>
          <p:cNvPr id="3" name="Sisällön paikkamerkki 2"/>
          <p:cNvSpPr>
            <a:spLocks noGrp="1"/>
          </p:cNvSpPr>
          <p:nvPr>
            <p:ph idx="4294967295"/>
          </p:nvPr>
        </p:nvSpPr>
        <p:spPr>
          <a:xfrm>
            <a:off x="2514600" y="1600200"/>
            <a:ext cx="8153400" cy="4205288"/>
          </a:xfrm>
        </p:spPr>
        <p:txBody>
          <a:bodyPr/>
          <a:lstStyle/>
          <a:p>
            <a:endParaRPr lang="fi-FI" dirty="0">
              <a:hlinkClick r:id="rId3"/>
            </a:endParaRPr>
          </a:p>
          <a:p>
            <a:endParaRPr lang="fi-FI" dirty="0">
              <a:hlinkClick r:id="rId3"/>
            </a:endParaRPr>
          </a:p>
          <a:p>
            <a:endParaRPr lang="fi-FI" dirty="0"/>
          </a:p>
        </p:txBody>
      </p:sp>
      <p:sp>
        <p:nvSpPr>
          <p:cNvPr id="4" name="Alatunnisteen paikkamerkki 3"/>
          <p:cNvSpPr>
            <a:spLocks noGrp="1"/>
          </p:cNvSpPr>
          <p:nvPr>
            <p:ph type="ftr" sz="quarter" idx="4294967295"/>
          </p:nvPr>
        </p:nvSpPr>
        <p:spPr>
          <a:xfrm>
            <a:off x="1524000" y="6492876"/>
            <a:ext cx="4114800" cy="365125"/>
          </a:xfrm>
        </p:spPr>
        <p:txBody>
          <a:bodyPr/>
          <a:lstStyle/>
          <a:p>
            <a:r>
              <a:rPr lang="fi-FI"/>
              <a:t>Irina Muuri </a:t>
            </a:r>
          </a:p>
        </p:txBody>
      </p:sp>
      <p:sp>
        <p:nvSpPr>
          <p:cNvPr id="6" name="Päivämäärän paikkamerkki 5">
            <a:extLst>
              <a:ext uri="{FF2B5EF4-FFF2-40B4-BE49-F238E27FC236}">
                <a16:creationId xmlns:a16="http://schemas.microsoft.com/office/drawing/2014/main" id="{94C19DCA-39B3-4A42-8C8C-13EF4B1AC863}"/>
              </a:ext>
            </a:extLst>
          </p:cNvPr>
          <p:cNvSpPr>
            <a:spLocks noGrp="1"/>
          </p:cNvSpPr>
          <p:nvPr>
            <p:ph type="dt" sz="half" idx="10"/>
          </p:nvPr>
        </p:nvSpPr>
        <p:spPr/>
        <p:txBody>
          <a:bodyPr/>
          <a:lstStyle/>
          <a:p>
            <a:fld id="{A70C520F-3F96-416B-A145-53112F1D74EE}" type="datetime1">
              <a:rPr lang="fi-FI" smtClean="0"/>
              <a:t>15.5.2019</a:t>
            </a:fld>
            <a:endParaRPr lang="en-US" dirty="0"/>
          </a:p>
        </p:txBody>
      </p:sp>
    </p:spTree>
    <p:extLst>
      <p:ext uri="{BB962C8B-B14F-4D97-AF65-F5344CB8AC3E}">
        <p14:creationId xmlns:p14="http://schemas.microsoft.com/office/powerpoint/2010/main" val="6486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1600</Words>
  <Application>Microsoft Office PowerPoint</Application>
  <PresentationFormat>Laajakuva</PresentationFormat>
  <Paragraphs>319</Paragraphs>
  <Slides>25</Slides>
  <Notes>2</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25</vt:i4>
      </vt:variant>
    </vt:vector>
  </HeadingPairs>
  <TitlesOfParts>
    <vt:vector size="32" baseType="lpstr">
      <vt:lpstr>Arial</vt:lpstr>
      <vt:lpstr>Arial Black</vt:lpstr>
      <vt:lpstr>Calibri</vt:lpstr>
      <vt:lpstr>Calibri Light</vt:lpstr>
      <vt:lpstr>Georgia</vt:lpstr>
      <vt:lpstr>Wingdings</vt:lpstr>
      <vt:lpstr>Office-teema</vt:lpstr>
      <vt:lpstr>Autismikirjon häiriöt</vt:lpstr>
      <vt:lpstr>Autismikirjo</vt:lpstr>
      <vt:lpstr>Mikä on autismikirjon häiriö? </vt:lpstr>
      <vt:lpstr>Autismin piirteitä/ lomakkeet</vt:lpstr>
      <vt:lpstr>PowerPoint-esitys</vt:lpstr>
      <vt:lpstr>Monenlaisia vahvuuksia</vt:lpstr>
      <vt:lpstr>Mielen teoria – kyky tunnistaa ja ymmärtää toisen ihmisen ajatuksia, haluja ja aikomuksia</vt:lpstr>
      <vt:lpstr>hoitopolku</vt:lpstr>
      <vt:lpstr>Auta oppilasta koulussa </vt:lpstr>
      <vt:lpstr>PowerPoint-esitys</vt:lpstr>
      <vt:lpstr>PowerPoint-esitys</vt:lpstr>
      <vt:lpstr>Sosiaalisten tilanteiden harjoittelua yhdessä</vt:lpstr>
      <vt:lpstr>PowerPoint-esitys</vt:lpstr>
      <vt:lpstr>PowerPoint-esitys</vt:lpstr>
      <vt:lpstr>Ääniä, jotka saattavat häiritä</vt:lpstr>
      <vt:lpstr>PowerPoint-esitys</vt:lpstr>
      <vt:lpstr>Lapsesta voi tuntua pahalta…</vt:lpstr>
      <vt:lpstr>PowerPoint-esitys</vt:lpstr>
      <vt:lpstr>Maku- ja hajuaistien herkkyys</vt:lpstr>
      <vt:lpstr>näköaisti</vt:lpstr>
      <vt:lpstr>Helpotusta lapselle</vt:lpstr>
      <vt:lpstr>Liike ja tasapaino</vt:lpstr>
      <vt:lpstr>PowerPoint-esitys</vt:lpstr>
      <vt:lpstr>PowerPoint-esitys</vt:lpstr>
      <vt:lpstr>Paljon tietoa ja vertaistukea Autismi- ja Aspergerliitosta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Autismikirjon häiriöt</dc:title>
  <dc:creator>Irina Muuri</dc:creator>
  <cp:lastModifiedBy>Irina Muuri</cp:lastModifiedBy>
  <cp:revision>2</cp:revision>
  <dcterms:created xsi:type="dcterms:W3CDTF">2018-10-30T10:42:19Z</dcterms:created>
  <dcterms:modified xsi:type="dcterms:W3CDTF">2019-05-15T11:35:50Z</dcterms:modified>
</cp:coreProperties>
</file>